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4"/>
  </p:normalViewPr>
  <p:slideViewPr>
    <p:cSldViewPr>
      <p:cViewPr varScale="1">
        <p:scale>
          <a:sx n="80" d="100"/>
          <a:sy n="80" d="100"/>
        </p:scale>
        <p:origin x="280" y="2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DAAE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88625" y="92076"/>
            <a:ext cx="2710748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9897" y="3136101"/>
            <a:ext cx="17088205" cy="5473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28700" y="77609"/>
            <a:ext cx="17176115" cy="9290050"/>
            <a:chOff x="1028700" y="77609"/>
            <a:chExt cx="17176115" cy="9290050"/>
          </a:xfrm>
        </p:grpSpPr>
        <p:sp>
          <p:nvSpPr>
            <p:cNvPr id="3" name="object 3"/>
            <p:cNvSpPr/>
            <p:nvPr/>
          </p:nvSpPr>
          <p:spPr>
            <a:xfrm>
              <a:off x="3117936" y="77609"/>
              <a:ext cx="15086330" cy="9290050"/>
            </a:xfrm>
            <a:custGeom>
              <a:avLst/>
              <a:gdLst/>
              <a:ahLst/>
              <a:cxnLst/>
              <a:rect l="l" t="t" r="r" b="b"/>
              <a:pathLst>
                <a:path w="15086330" h="9290050">
                  <a:moveTo>
                    <a:pt x="3087269" y="1911253"/>
                  </a:moveTo>
                  <a:lnTo>
                    <a:pt x="958308" y="4298024"/>
                  </a:lnTo>
                  <a:lnTo>
                    <a:pt x="899117" y="4173593"/>
                  </a:lnTo>
                  <a:lnTo>
                    <a:pt x="2952325" y="1871748"/>
                  </a:lnTo>
                  <a:lnTo>
                    <a:pt x="3087269" y="1911253"/>
                  </a:lnTo>
                  <a:close/>
                </a:path>
                <a:path w="15086330" h="9290050">
                  <a:moveTo>
                    <a:pt x="3622403" y="1502106"/>
                  </a:moveTo>
                  <a:lnTo>
                    <a:pt x="641177" y="4844350"/>
                  </a:lnTo>
                  <a:lnTo>
                    <a:pt x="579585" y="4722609"/>
                  </a:lnTo>
                  <a:lnTo>
                    <a:pt x="3487772" y="1462250"/>
                  </a:lnTo>
                  <a:lnTo>
                    <a:pt x="3622403" y="1502106"/>
                  </a:lnTo>
                  <a:close/>
                </a:path>
                <a:path w="15086330" h="9290050">
                  <a:moveTo>
                    <a:pt x="4033949" y="1231514"/>
                  </a:moveTo>
                  <a:lnTo>
                    <a:pt x="447737" y="5252004"/>
                  </a:lnTo>
                  <a:lnTo>
                    <a:pt x="384016" y="5132652"/>
                  </a:lnTo>
                  <a:lnTo>
                    <a:pt x="3899811" y="1191105"/>
                  </a:lnTo>
                  <a:lnTo>
                    <a:pt x="4033949" y="1231514"/>
                  </a:lnTo>
                  <a:close/>
                </a:path>
                <a:path w="15086330" h="9290050">
                  <a:moveTo>
                    <a:pt x="4401900" y="1009795"/>
                  </a:moveTo>
                  <a:lnTo>
                    <a:pt x="332444" y="5572049"/>
                  </a:lnTo>
                  <a:lnTo>
                    <a:pt x="266871" y="5454773"/>
                  </a:lnTo>
                  <a:lnTo>
                    <a:pt x="4268377" y="968697"/>
                  </a:lnTo>
                  <a:lnTo>
                    <a:pt x="4401900" y="1009795"/>
                  </a:lnTo>
                  <a:close/>
                </a:path>
                <a:path w="15086330" h="9290050">
                  <a:moveTo>
                    <a:pt x="4726903" y="836224"/>
                  </a:moveTo>
                  <a:lnTo>
                    <a:pt x="230798" y="5876794"/>
                  </a:lnTo>
                  <a:lnTo>
                    <a:pt x="163202" y="5761786"/>
                  </a:lnTo>
                  <a:lnTo>
                    <a:pt x="4594043" y="794384"/>
                  </a:lnTo>
                  <a:lnTo>
                    <a:pt x="4726903" y="836224"/>
                  </a:lnTo>
                  <a:close/>
                </a:path>
                <a:path w="15086330" h="9290050">
                  <a:moveTo>
                    <a:pt x="5010194" y="709418"/>
                  </a:moveTo>
                  <a:lnTo>
                    <a:pt x="168981" y="6136887"/>
                  </a:lnTo>
                  <a:lnTo>
                    <a:pt x="99515" y="6023975"/>
                  </a:lnTo>
                  <a:lnTo>
                    <a:pt x="4877982" y="666851"/>
                  </a:lnTo>
                  <a:lnTo>
                    <a:pt x="5010194" y="709418"/>
                  </a:lnTo>
                  <a:close/>
                </a:path>
                <a:path w="15086330" h="9290050">
                  <a:moveTo>
                    <a:pt x="5289982" y="586539"/>
                  </a:moveTo>
                  <a:lnTo>
                    <a:pt x="118823" y="6383909"/>
                  </a:lnTo>
                  <a:lnTo>
                    <a:pt x="47362" y="6273234"/>
                  </a:lnTo>
                  <a:lnTo>
                    <a:pt x="5158505" y="543147"/>
                  </a:lnTo>
                  <a:lnTo>
                    <a:pt x="5289982" y="586539"/>
                  </a:lnTo>
                  <a:close/>
                </a:path>
                <a:path w="15086330" h="9290050">
                  <a:moveTo>
                    <a:pt x="5565830" y="468076"/>
                  </a:moveTo>
                  <a:lnTo>
                    <a:pt x="102271" y="6593256"/>
                  </a:lnTo>
                  <a:lnTo>
                    <a:pt x="29051" y="6484552"/>
                  </a:lnTo>
                  <a:lnTo>
                    <a:pt x="5435176" y="423762"/>
                  </a:lnTo>
                  <a:lnTo>
                    <a:pt x="5565830" y="468076"/>
                  </a:lnTo>
                  <a:close/>
                </a:path>
                <a:path w="15086330" h="9290050">
                  <a:moveTo>
                    <a:pt x="5802335" y="393721"/>
                  </a:moveTo>
                  <a:lnTo>
                    <a:pt x="75445" y="6814120"/>
                  </a:lnTo>
                  <a:lnTo>
                    <a:pt x="0" y="6707912"/>
                  </a:lnTo>
                  <a:lnTo>
                    <a:pt x="5672402" y="348599"/>
                  </a:lnTo>
                  <a:lnTo>
                    <a:pt x="5802335" y="393721"/>
                  </a:lnTo>
                  <a:close/>
                </a:path>
                <a:path w="15086330" h="9290050">
                  <a:moveTo>
                    <a:pt x="6035817" y="322756"/>
                  </a:moveTo>
                  <a:lnTo>
                    <a:pt x="96770" y="6981003"/>
                  </a:lnTo>
                  <a:lnTo>
                    <a:pt x="19771" y="6876536"/>
                  </a:lnTo>
                  <a:lnTo>
                    <a:pt x="5906661" y="276762"/>
                  </a:lnTo>
                  <a:lnTo>
                    <a:pt x="6035817" y="322756"/>
                  </a:lnTo>
                  <a:close/>
                </a:path>
                <a:path w="15086330" h="9290050">
                  <a:moveTo>
                    <a:pt x="6266052" y="255430"/>
                  </a:moveTo>
                  <a:lnTo>
                    <a:pt x="108694" y="7158425"/>
                  </a:lnTo>
                  <a:lnTo>
                    <a:pt x="29674" y="7056224"/>
                  </a:lnTo>
                  <a:lnTo>
                    <a:pt x="6137729" y="208503"/>
                  </a:lnTo>
                  <a:lnTo>
                    <a:pt x="6266052" y="255430"/>
                  </a:lnTo>
                  <a:close/>
                </a:path>
                <a:path w="15086330" h="9290050">
                  <a:moveTo>
                    <a:pt x="6492817" y="191994"/>
                  </a:moveTo>
                  <a:lnTo>
                    <a:pt x="144630" y="7308928"/>
                  </a:lnTo>
                  <a:lnTo>
                    <a:pt x="63930" y="7208610"/>
                  </a:lnTo>
                  <a:lnTo>
                    <a:pt x="6365382" y="144071"/>
                  </a:lnTo>
                  <a:lnTo>
                    <a:pt x="6492817" y="191994"/>
                  </a:lnTo>
                  <a:close/>
                </a:path>
                <a:path w="15086330" h="9290050">
                  <a:moveTo>
                    <a:pt x="6684174" y="168255"/>
                  </a:moveTo>
                  <a:lnTo>
                    <a:pt x="173004" y="7467907"/>
                  </a:lnTo>
                  <a:lnTo>
                    <a:pt x="99535" y="7359483"/>
                  </a:lnTo>
                  <a:lnTo>
                    <a:pt x="6557442" y="119544"/>
                  </a:lnTo>
                  <a:lnTo>
                    <a:pt x="6684174" y="168255"/>
                  </a:lnTo>
                  <a:close/>
                </a:path>
                <a:path w="15086330" h="9290050">
                  <a:moveTo>
                    <a:pt x="6904330" y="112229"/>
                  </a:moveTo>
                  <a:lnTo>
                    <a:pt x="208746" y="7618627"/>
                  </a:lnTo>
                  <a:lnTo>
                    <a:pt x="132842" y="7512934"/>
                  </a:lnTo>
                  <a:lnTo>
                    <a:pt x="6778584" y="62413"/>
                  </a:lnTo>
                  <a:lnTo>
                    <a:pt x="6904330" y="112229"/>
                  </a:lnTo>
                  <a:close/>
                </a:path>
                <a:path w="15086330" h="9290050">
                  <a:moveTo>
                    <a:pt x="7090473" y="94335"/>
                  </a:moveTo>
                  <a:lnTo>
                    <a:pt x="268169" y="7742799"/>
                  </a:lnTo>
                  <a:lnTo>
                    <a:pt x="190674" y="7638888"/>
                  </a:lnTo>
                  <a:lnTo>
                    <a:pt x="6965503" y="43648"/>
                  </a:lnTo>
                  <a:lnTo>
                    <a:pt x="7090473" y="94335"/>
                  </a:lnTo>
                  <a:close/>
                </a:path>
                <a:path w="15086330" h="9290050">
                  <a:moveTo>
                    <a:pt x="7283547" y="68670"/>
                  </a:moveTo>
                  <a:lnTo>
                    <a:pt x="315783" y="7880209"/>
                  </a:lnTo>
                  <a:lnTo>
                    <a:pt x="235955" y="7778914"/>
                  </a:lnTo>
                  <a:lnTo>
                    <a:pt x="7165976" y="9688"/>
                  </a:lnTo>
                  <a:lnTo>
                    <a:pt x="7283547" y="68670"/>
                  </a:lnTo>
                  <a:close/>
                </a:path>
                <a:path w="15086330" h="9290050">
                  <a:moveTo>
                    <a:pt x="7446698" y="76552"/>
                  </a:moveTo>
                  <a:lnTo>
                    <a:pt x="370277" y="8009906"/>
                  </a:lnTo>
                  <a:lnTo>
                    <a:pt x="288175" y="7911160"/>
                  </a:lnTo>
                  <a:lnTo>
                    <a:pt x="7329137" y="17560"/>
                  </a:lnTo>
                  <a:lnTo>
                    <a:pt x="7446698" y="76552"/>
                  </a:lnTo>
                  <a:close/>
                </a:path>
                <a:path w="15086330" h="9290050">
                  <a:moveTo>
                    <a:pt x="7632480" y="59062"/>
                  </a:moveTo>
                  <a:lnTo>
                    <a:pt x="441929" y="8120367"/>
                  </a:lnTo>
                  <a:lnTo>
                    <a:pt x="358346" y="8023281"/>
                  </a:lnTo>
                  <a:lnTo>
                    <a:pt x="7514982" y="0"/>
                  </a:lnTo>
                  <a:lnTo>
                    <a:pt x="7632480" y="59062"/>
                  </a:lnTo>
                  <a:close/>
                </a:path>
                <a:path w="15086330" h="9290050">
                  <a:moveTo>
                    <a:pt x="7795260" y="67361"/>
                  </a:moveTo>
                  <a:lnTo>
                    <a:pt x="507481" y="8237667"/>
                  </a:lnTo>
                  <a:lnTo>
                    <a:pt x="421728" y="8143015"/>
                  </a:lnTo>
                  <a:lnTo>
                    <a:pt x="7677848" y="8201"/>
                  </a:lnTo>
                  <a:lnTo>
                    <a:pt x="7795260" y="67361"/>
                  </a:lnTo>
                  <a:close/>
                </a:path>
                <a:path w="15086330" h="9290050">
                  <a:moveTo>
                    <a:pt x="7957715" y="76024"/>
                  </a:moveTo>
                  <a:lnTo>
                    <a:pt x="579426" y="8347801"/>
                  </a:lnTo>
                  <a:lnTo>
                    <a:pt x="491562" y="8255514"/>
                  </a:lnTo>
                  <a:lnTo>
                    <a:pt x="7840422" y="16730"/>
                  </a:lnTo>
                  <a:lnTo>
                    <a:pt x="7957715" y="76024"/>
                  </a:lnTo>
                  <a:close/>
                </a:path>
                <a:path w="15086330" h="9290050">
                  <a:moveTo>
                    <a:pt x="8097379" y="110236"/>
                  </a:moveTo>
                  <a:lnTo>
                    <a:pt x="657578" y="8450974"/>
                  </a:lnTo>
                  <a:lnTo>
                    <a:pt x="567665" y="8360985"/>
                  </a:lnTo>
                  <a:lnTo>
                    <a:pt x="7980185" y="50832"/>
                  </a:lnTo>
                  <a:lnTo>
                    <a:pt x="8097379" y="110236"/>
                  </a:lnTo>
                  <a:close/>
                </a:path>
                <a:path w="15086330" h="9290050">
                  <a:moveTo>
                    <a:pt x="8259071" y="119755"/>
                  </a:moveTo>
                  <a:lnTo>
                    <a:pt x="741756" y="8547393"/>
                  </a:lnTo>
                  <a:lnTo>
                    <a:pt x="649855" y="8459633"/>
                  </a:lnTo>
                  <a:lnTo>
                    <a:pt x="8142051" y="60155"/>
                  </a:lnTo>
                  <a:lnTo>
                    <a:pt x="8259071" y="119755"/>
                  </a:lnTo>
                  <a:close/>
                </a:path>
                <a:path w="15086330" h="9290050">
                  <a:moveTo>
                    <a:pt x="8420171" y="129935"/>
                  </a:moveTo>
                  <a:lnTo>
                    <a:pt x="831776" y="8637261"/>
                  </a:lnTo>
                  <a:lnTo>
                    <a:pt x="737948" y="8551662"/>
                  </a:lnTo>
                  <a:lnTo>
                    <a:pt x="8303359" y="70103"/>
                  </a:lnTo>
                  <a:lnTo>
                    <a:pt x="8420171" y="129935"/>
                  </a:lnTo>
                  <a:close/>
                </a:path>
                <a:path w="15086330" h="9290050">
                  <a:moveTo>
                    <a:pt x="8558786" y="165325"/>
                  </a:moveTo>
                  <a:lnTo>
                    <a:pt x="927456" y="8720785"/>
                  </a:lnTo>
                  <a:lnTo>
                    <a:pt x="831762" y="8637278"/>
                  </a:lnTo>
                  <a:lnTo>
                    <a:pt x="8442131" y="105316"/>
                  </a:lnTo>
                  <a:lnTo>
                    <a:pt x="8558786" y="165325"/>
                  </a:lnTo>
                  <a:close/>
                </a:path>
                <a:path w="15086330" h="9290050">
                  <a:moveTo>
                    <a:pt x="8718680" y="176858"/>
                  </a:moveTo>
                  <a:lnTo>
                    <a:pt x="1028612" y="8798169"/>
                  </a:lnTo>
                  <a:lnTo>
                    <a:pt x="931113" y="8716686"/>
                  </a:lnTo>
                  <a:lnTo>
                    <a:pt x="8602289" y="116554"/>
                  </a:lnTo>
                  <a:lnTo>
                    <a:pt x="8718680" y="176858"/>
                  </a:lnTo>
                  <a:close/>
                </a:path>
                <a:path w="15086330" h="9290050">
                  <a:moveTo>
                    <a:pt x="8856399" y="213252"/>
                  </a:moveTo>
                  <a:lnTo>
                    <a:pt x="1135062" y="8869619"/>
                  </a:lnTo>
                  <a:lnTo>
                    <a:pt x="1035818" y="8790091"/>
                  </a:lnTo>
                  <a:lnTo>
                    <a:pt x="8740202" y="152730"/>
                  </a:lnTo>
                  <a:lnTo>
                    <a:pt x="8856399" y="213252"/>
                  </a:lnTo>
                  <a:close/>
                </a:path>
                <a:path w="15086330" h="9290050">
                  <a:moveTo>
                    <a:pt x="8993708" y="250106"/>
                  </a:moveTo>
                  <a:lnTo>
                    <a:pt x="1246622" y="8935339"/>
                  </a:lnTo>
                  <a:lnTo>
                    <a:pt x="1145695" y="8857698"/>
                  </a:lnTo>
                  <a:lnTo>
                    <a:pt x="8877719" y="189350"/>
                  </a:lnTo>
                  <a:lnTo>
                    <a:pt x="8993708" y="250106"/>
                  </a:lnTo>
                  <a:close/>
                </a:path>
                <a:path w="15086330" h="9290050">
                  <a:moveTo>
                    <a:pt x="9130577" y="287452"/>
                  </a:moveTo>
                  <a:lnTo>
                    <a:pt x="1371411" y="8986229"/>
                  </a:lnTo>
                  <a:lnTo>
                    <a:pt x="1268335" y="8910998"/>
                  </a:lnTo>
                  <a:lnTo>
                    <a:pt x="9014811" y="226446"/>
                  </a:lnTo>
                  <a:lnTo>
                    <a:pt x="9130577" y="287452"/>
                  </a:lnTo>
                  <a:close/>
                </a:path>
                <a:path w="15086330" h="9290050">
                  <a:moveTo>
                    <a:pt x="9287604" y="302199"/>
                  </a:moveTo>
                  <a:lnTo>
                    <a:pt x="1494184" y="9039379"/>
                  </a:lnTo>
                  <a:lnTo>
                    <a:pt x="1389567" y="8965875"/>
                  </a:lnTo>
                  <a:lnTo>
                    <a:pt x="9172202" y="240787"/>
                  </a:lnTo>
                  <a:lnTo>
                    <a:pt x="9287604" y="302199"/>
                  </a:lnTo>
                  <a:close/>
                </a:path>
                <a:path w="15086330" h="9290050">
                  <a:moveTo>
                    <a:pt x="9423246" y="340922"/>
                  </a:moveTo>
                  <a:lnTo>
                    <a:pt x="1621457" y="9087483"/>
                  </a:lnTo>
                  <a:lnTo>
                    <a:pt x="1515361" y="9015638"/>
                  </a:lnTo>
                  <a:lnTo>
                    <a:pt x="9308103" y="279218"/>
                  </a:lnTo>
                  <a:lnTo>
                    <a:pt x="9423246" y="340922"/>
                  </a:lnTo>
                  <a:close/>
                </a:path>
                <a:path w="15086330" h="9290050">
                  <a:moveTo>
                    <a:pt x="9558344" y="380254"/>
                  </a:moveTo>
                  <a:lnTo>
                    <a:pt x="1766248" y="9115948"/>
                  </a:lnTo>
                  <a:lnTo>
                    <a:pt x="1658273" y="9046209"/>
                  </a:lnTo>
                  <a:lnTo>
                    <a:pt x="9443477" y="318241"/>
                  </a:lnTo>
                  <a:lnTo>
                    <a:pt x="9558344" y="380254"/>
                  </a:lnTo>
                  <a:close/>
                </a:path>
                <a:path w="15086330" h="9290050">
                  <a:moveTo>
                    <a:pt x="9692870" y="420227"/>
                  </a:moveTo>
                  <a:lnTo>
                    <a:pt x="1903312" y="9153077"/>
                  </a:lnTo>
                  <a:lnTo>
                    <a:pt x="1793999" y="9084837"/>
                  </a:lnTo>
                  <a:lnTo>
                    <a:pt x="9578293" y="357889"/>
                  </a:lnTo>
                  <a:lnTo>
                    <a:pt x="9692870" y="420227"/>
                  </a:lnTo>
                  <a:close/>
                </a:path>
                <a:path w="15086330" h="9290050">
                  <a:moveTo>
                    <a:pt x="9826795" y="460875"/>
                  </a:moveTo>
                  <a:lnTo>
                    <a:pt x="2060492" y="9167653"/>
                  </a:lnTo>
                  <a:lnTo>
                    <a:pt x="1949490" y="9101306"/>
                  </a:lnTo>
                  <a:lnTo>
                    <a:pt x="9712522" y="398195"/>
                  </a:lnTo>
                  <a:lnTo>
                    <a:pt x="9826795" y="460875"/>
                  </a:lnTo>
                  <a:close/>
                </a:path>
                <a:path w="15086330" h="9290050">
                  <a:moveTo>
                    <a:pt x="9960088" y="502230"/>
                  </a:moveTo>
                  <a:lnTo>
                    <a:pt x="2206348" y="9194924"/>
                  </a:lnTo>
                  <a:lnTo>
                    <a:pt x="2094152" y="9129917"/>
                  </a:lnTo>
                  <a:lnTo>
                    <a:pt x="9846135" y="439193"/>
                  </a:lnTo>
                  <a:lnTo>
                    <a:pt x="9960088" y="502230"/>
                  </a:lnTo>
                  <a:close/>
                </a:path>
                <a:path w="15086330" h="9290050">
                  <a:moveTo>
                    <a:pt x="10092721" y="544326"/>
                  </a:moveTo>
                  <a:lnTo>
                    <a:pt x="2374588" y="9197101"/>
                  </a:lnTo>
                  <a:lnTo>
                    <a:pt x="2260893" y="9133774"/>
                  </a:lnTo>
                  <a:lnTo>
                    <a:pt x="9979101" y="480915"/>
                  </a:lnTo>
                  <a:lnTo>
                    <a:pt x="10092721" y="544326"/>
                  </a:lnTo>
                  <a:close/>
                </a:path>
                <a:path w="15086330" h="9290050">
                  <a:moveTo>
                    <a:pt x="10337754" y="651201"/>
                  </a:moveTo>
                  <a:lnTo>
                    <a:pt x="2727807" y="9182689"/>
                  </a:lnTo>
                  <a:lnTo>
                    <a:pt x="2611439" y="9122358"/>
                  </a:lnTo>
                  <a:lnTo>
                    <a:pt x="2548552" y="9192860"/>
                  </a:lnTo>
                  <a:lnTo>
                    <a:pt x="2433467" y="9131092"/>
                  </a:lnTo>
                  <a:lnTo>
                    <a:pt x="10111393" y="523393"/>
                  </a:lnTo>
                  <a:lnTo>
                    <a:pt x="10224663" y="587196"/>
                  </a:lnTo>
                  <a:lnTo>
                    <a:pt x="10337754" y="651201"/>
                  </a:lnTo>
                  <a:close/>
                </a:path>
                <a:path w="15086330" h="9290050">
                  <a:moveTo>
                    <a:pt x="10468606" y="695293"/>
                  </a:moveTo>
                  <a:lnTo>
                    <a:pt x="2889152" y="9192596"/>
                  </a:lnTo>
                  <a:lnTo>
                    <a:pt x="2771894" y="9133263"/>
                  </a:lnTo>
                  <a:lnTo>
                    <a:pt x="10355886" y="630873"/>
                  </a:lnTo>
                  <a:lnTo>
                    <a:pt x="10468606" y="695293"/>
                  </a:lnTo>
                  <a:close/>
                </a:path>
                <a:path w="15086330" h="9290050">
                  <a:moveTo>
                    <a:pt x="10598693" y="740243"/>
                  </a:moveTo>
                  <a:lnTo>
                    <a:pt x="3076620" y="9173216"/>
                  </a:lnTo>
                  <a:lnTo>
                    <a:pt x="2958270" y="9115107"/>
                  </a:lnTo>
                  <a:lnTo>
                    <a:pt x="10486359" y="675390"/>
                  </a:lnTo>
                  <a:lnTo>
                    <a:pt x="10598693" y="740243"/>
                  </a:lnTo>
                  <a:close/>
                </a:path>
                <a:path w="15086330" h="9290050">
                  <a:moveTo>
                    <a:pt x="10727988" y="786081"/>
                  </a:moveTo>
                  <a:lnTo>
                    <a:pt x="3292972" y="9121454"/>
                  </a:lnTo>
                  <a:lnTo>
                    <a:pt x="3173410" y="9064705"/>
                  </a:lnTo>
                  <a:lnTo>
                    <a:pt x="10616054" y="720780"/>
                  </a:lnTo>
                  <a:lnTo>
                    <a:pt x="10727988" y="786081"/>
                  </a:lnTo>
                  <a:close/>
                </a:path>
                <a:path w="15086330" h="9290050">
                  <a:moveTo>
                    <a:pt x="10856459" y="832843"/>
                  </a:moveTo>
                  <a:lnTo>
                    <a:pt x="3489049" y="9092423"/>
                  </a:lnTo>
                  <a:lnTo>
                    <a:pt x="3368638" y="9036625"/>
                  </a:lnTo>
                  <a:lnTo>
                    <a:pt x="10744940" y="767076"/>
                  </a:lnTo>
                  <a:lnTo>
                    <a:pt x="10856459" y="832843"/>
                  </a:lnTo>
                  <a:close/>
                </a:path>
                <a:path w="15086330" h="9290050">
                  <a:moveTo>
                    <a:pt x="11094946" y="947056"/>
                  </a:moveTo>
                  <a:lnTo>
                    <a:pt x="3890133" y="9024349"/>
                  </a:lnTo>
                  <a:lnTo>
                    <a:pt x="3768352" y="8970088"/>
                  </a:lnTo>
                  <a:lnTo>
                    <a:pt x="3688247" y="9059893"/>
                  </a:lnTo>
                  <a:lnTo>
                    <a:pt x="3567097" y="9004924"/>
                  </a:lnTo>
                  <a:lnTo>
                    <a:pt x="10872989" y="814311"/>
                  </a:lnTo>
                  <a:lnTo>
                    <a:pt x="10984078" y="880560"/>
                  </a:lnTo>
                  <a:lnTo>
                    <a:pt x="11094946" y="947056"/>
                  </a:lnTo>
                  <a:close/>
                </a:path>
                <a:path w="15086330" h="9290050">
                  <a:moveTo>
                    <a:pt x="11221230" y="996269"/>
                  </a:moveTo>
                  <a:lnTo>
                    <a:pt x="4121915" y="8955289"/>
                  </a:lnTo>
                  <a:lnTo>
                    <a:pt x="3999497" y="8901741"/>
                  </a:lnTo>
                  <a:lnTo>
                    <a:pt x="11110814" y="929266"/>
                  </a:lnTo>
                  <a:lnTo>
                    <a:pt x="11221230" y="996269"/>
                  </a:lnTo>
                  <a:close/>
                </a:path>
                <a:path w="15086330" h="9290050">
                  <a:moveTo>
                    <a:pt x="11346589" y="1046520"/>
                  </a:moveTo>
                  <a:lnTo>
                    <a:pt x="4356372" y="8883230"/>
                  </a:lnTo>
                  <a:lnTo>
                    <a:pt x="4233487" y="8830206"/>
                  </a:lnTo>
                  <a:lnTo>
                    <a:pt x="11236640" y="978993"/>
                  </a:lnTo>
                  <a:lnTo>
                    <a:pt x="11346589" y="1046520"/>
                  </a:lnTo>
                  <a:close/>
                </a:path>
                <a:path w="15086330" h="9290050">
                  <a:moveTo>
                    <a:pt x="11580213" y="1166184"/>
                  </a:moveTo>
                  <a:lnTo>
                    <a:pt x="4801385" y="8765908"/>
                  </a:lnTo>
                  <a:lnTo>
                    <a:pt x="4678086" y="8713348"/>
                  </a:lnTo>
                  <a:lnTo>
                    <a:pt x="4564249" y="8840970"/>
                  </a:lnTo>
                  <a:lnTo>
                    <a:pt x="4441112" y="8788228"/>
                  </a:lnTo>
                  <a:lnTo>
                    <a:pt x="11361524" y="1029776"/>
                  </a:lnTo>
                  <a:lnTo>
                    <a:pt x="11470992" y="1097842"/>
                  </a:lnTo>
                  <a:lnTo>
                    <a:pt x="11580213" y="1166184"/>
                  </a:lnTo>
                  <a:close/>
                </a:path>
                <a:path w="15086330" h="9290050">
                  <a:moveTo>
                    <a:pt x="11703127" y="1219176"/>
                  </a:moveTo>
                  <a:lnTo>
                    <a:pt x="5038823" y="8690506"/>
                  </a:lnTo>
                  <a:lnTo>
                    <a:pt x="4915532" y="8637938"/>
                  </a:lnTo>
                  <a:lnTo>
                    <a:pt x="11594410" y="1150269"/>
                  </a:lnTo>
                  <a:lnTo>
                    <a:pt x="11703127" y="1219176"/>
                  </a:lnTo>
                  <a:close/>
                </a:path>
                <a:path w="15086330" h="9290050">
                  <a:moveTo>
                    <a:pt x="11825012" y="1273322"/>
                  </a:moveTo>
                  <a:lnTo>
                    <a:pt x="5275717" y="8615716"/>
                  </a:lnTo>
                  <a:lnTo>
                    <a:pt x="5152603" y="8562949"/>
                  </a:lnTo>
                  <a:lnTo>
                    <a:pt x="11716813" y="1203833"/>
                  </a:lnTo>
                  <a:lnTo>
                    <a:pt x="11825012" y="1273322"/>
                  </a:lnTo>
                  <a:close/>
                </a:path>
                <a:path w="15086330" h="9290050">
                  <a:moveTo>
                    <a:pt x="12172414" y="1456221"/>
                  </a:moveTo>
                  <a:lnTo>
                    <a:pt x="6027766" y="8344966"/>
                  </a:lnTo>
                  <a:lnTo>
                    <a:pt x="5879884" y="8319966"/>
                  </a:lnTo>
                  <a:lnTo>
                    <a:pt x="5649707" y="8387227"/>
                  </a:lnTo>
                  <a:lnTo>
                    <a:pt x="5539123" y="8511202"/>
                  </a:lnTo>
                  <a:lnTo>
                    <a:pt x="5416444" y="8457947"/>
                  </a:lnTo>
                  <a:lnTo>
                    <a:pt x="11838171" y="1258569"/>
                  </a:lnTo>
                  <a:lnTo>
                    <a:pt x="11945838" y="1328654"/>
                  </a:lnTo>
                  <a:lnTo>
                    <a:pt x="12053232" y="1399045"/>
                  </a:lnTo>
                  <a:lnTo>
                    <a:pt x="12065575" y="1385207"/>
                  </a:lnTo>
                  <a:lnTo>
                    <a:pt x="12172414" y="1456221"/>
                  </a:lnTo>
                  <a:close/>
                </a:path>
                <a:path w="15086330" h="9290050">
                  <a:moveTo>
                    <a:pt x="12396441" y="1586644"/>
                  </a:moveTo>
                  <a:lnTo>
                    <a:pt x="6495732" y="8201912"/>
                  </a:lnTo>
                  <a:lnTo>
                    <a:pt x="6376738" y="8144525"/>
                  </a:lnTo>
                  <a:lnTo>
                    <a:pt x="6252199" y="8284145"/>
                  </a:lnTo>
                  <a:lnTo>
                    <a:pt x="6131875" y="8228250"/>
                  </a:lnTo>
                  <a:lnTo>
                    <a:pt x="12184194" y="1443014"/>
                  </a:lnTo>
                  <a:lnTo>
                    <a:pt x="12290463" y="1514666"/>
                  </a:lnTo>
                  <a:lnTo>
                    <a:pt x="12396441" y="1586644"/>
                  </a:lnTo>
                  <a:close/>
                </a:path>
                <a:path w="15086330" h="9290050">
                  <a:moveTo>
                    <a:pt x="12512736" y="1647057"/>
                  </a:moveTo>
                  <a:lnTo>
                    <a:pt x="6730429" y="8129584"/>
                  </a:lnTo>
                  <a:lnTo>
                    <a:pt x="6613009" y="8070432"/>
                  </a:lnTo>
                  <a:lnTo>
                    <a:pt x="12407350" y="1574415"/>
                  </a:lnTo>
                  <a:lnTo>
                    <a:pt x="12512736" y="1647057"/>
                  </a:lnTo>
                  <a:close/>
                </a:path>
                <a:path w="15086330" h="9290050">
                  <a:moveTo>
                    <a:pt x="12627825" y="1708821"/>
                  </a:moveTo>
                  <a:lnTo>
                    <a:pt x="6954826" y="8068803"/>
                  </a:lnTo>
                  <a:lnTo>
                    <a:pt x="6839225" y="8007613"/>
                  </a:lnTo>
                  <a:lnTo>
                    <a:pt x="12523046" y="1635499"/>
                  </a:lnTo>
                  <a:lnTo>
                    <a:pt x="12627825" y="1708821"/>
                  </a:lnTo>
                  <a:close/>
                </a:path>
                <a:path w="15086330" h="9290050">
                  <a:moveTo>
                    <a:pt x="12845519" y="1846346"/>
                  </a:moveTo>
                  <a:lnTo>
                    <a:pt x="7398551" y="7952924"/>
                  </a:lnTo>
                  <a:lnTo>
                    <a:pt x="7288141" y="7885914"/>
                  </a:lnTo>
                  <a:lnTo>
                    <a:pt x="7185857" y="8000585"/>
                  </a:lnTo>
                  <a:lnTo>
                    <a:pt x="7072685" y="7936672"/>
                  </a:lnTo>
                  <a:lnTo>
                    <a:pt x="12637520" y="1697952"/>
                  </a:lnTo>
                  <a:lnTo>
                    <a:pt x="12741677" y="1771972"/>
                  </a:lnTo>
                  <a:lnTo>
                    <a:pt x="12845519" y="1846346"/>
                  </a:lnTo>
                  <a:close/>
                </a:path>
                <a:path w="15086330" h="9290050">
                  <a:moveTo>
                    <a:pt x="12957462" y="1911636"/>
                  </a:moveTo>
                  <a:lnTo>
                    <a:pt x="7578044" y="7942485"/>
                  </a:lnTo>
                  <a:lnTo>
                    <a:pt x="7470266" y="7872525"/>
                  </a:lnTo>
                  <a:lnTo>
                    <a:pt x="12854265" y="1836541"/>
                  </a:lnTo>
                  <a:lnTo>
                    <a:pt x="12957462" y="1911636"/>
                  </a:lnTo>
                  <a:close/>
                </a:path>
                <a:path w="15086330" h="9290050">
                  <a:moveTo>
                    <a:pt x="13170300" y="2054605"/>
                  </a:moveTo>
                  <a:lnTo>
                    <a:pt x="7907174" y="7955079"/>
                  </a:lnTo>
                  <a:lnTo>
                    <a:pt x="7786184" y="7899931"/>
                  </a:lnTo>
                  <a:lnTo>
                    <a:pt x="7750519" y="7939914"/>
                  </a:lnTo>
                  <a:lnTo>
                    <a:pt x="7646119" y="7866167"/>
                  </a:lnTo>
                  <a:lnTo>
                    <a:pt x="12965557" y="1902561"/>
                  </a:lnTo>
                  <a:lnTo>
                    <a:pt x="13068096" y="1978395"/>
                  </a:lnTo>
                  <a:lnTo>
                    <a:pt x="13170300" y="2054605"/>
                  </a:lnTo>
                  <a:close/>
                </a:path>
                <a:path w="15086330" h="9290050">
                  <a:moveTo>
                    <a:pt x="13278914" y="2123628"/>
                  </a:moveTo>
                  <a:lnTo>
                    <a:pt x="8078626" y="7953654"/>
                  </a:lnTo>
                  <a:lnTo>
                    <a:pt x="7958617" y="7897407"/>
                  </a:lnTo>
                  <a:lnTo>
                    <a:pt x="13177391" y="2046655"/>
                  </a:lnTo>
                  <a:lnTo>
                    <a:pt x="13278914" y="2123628"/>
                  </a:lnTo>
                  <a:close/>
                </a:path>
                <a:path w="15086330" h="9290050">
                  <a:moveTo>
                    <a:pt x="13486620" y="2272350"/>
                  </a:moveTo>
                  <a:lnTo>
                    <a:pt x="8389631" y="7986568"/>
                  </a:lnTo>
                  <a:lnTo>
                    <a:pt x="8271182" y="7928571"/>
                  </a:lnTo>
                  <a:lnTo>
                    <a:pt x="8222916" y="7982682"/>
                  </a:lnTo>
                  <a:lnTo>
                    <a:pt x="8103542" y="7925722"/>
                  </a:lnTo>
                  <a:lnTo>
                    <a:pt x="13285317" y="2116450"/>
                  </a:lnTo>
                  <a:lnTo>
                    <a:pt x="13386145" y="2194202"/>
                  </a:lnTo>
                  <a:lnTo>
                    <a:pt x="13486620" y="2272350"/>
                  </a:lnTo>
                  <a:close/>
                </a:path>
                <a:path w="15086330" h="9290050">
                  <a:moveTo>
                    <a:pt x="13591720" y="2345313"/>
                  </a:moveTo>
                  <a:lnTo>
                    <a:pt x="8530855" y="8019032"/>
                  </a:lnTo>
                  <a:lnTo>
                    <a:pt x="8413005" y="7960364"/>
                  </a:lnTo>
                  <a:lnTo>
                    <a:pt x="13491962" y="2266360"/>
                  </a:lnTo>
                  <a:lnTo>
                    <a:pt x="13591720" y="2345313"/>
                  </a:lnTo>
                  <a:close/>
                </a:path>
                <a:path w="15086330" h="9290050">
                  <a:moveTo>
                    <a:pt x="13794017" y="2500099"/>
                  </a:moveTo>
                  <a:lnTo>
                    <a:pt x="8831452" y="8063614"/>
                  </a:lnTo>
                  <a:lnTo>
                    <a:pt x="8715033" y="8003341"/>
                  </a:lnTo>
                  <a:lnTo>
                    <a:pt x="8670904" y="8052814"/>
                  </a:lnTo>
                  <a:lnTo>
                    <a:pt x="8553637" y="7993491"/>
                  </a:lnTo>
                  <a:lnTo>
                    <a:pt x="13596338" y="2340135"/>
                  </a:lnTo>
                  <a:lnTo>
                    <a:pt x="13695363" y="2419909"/>
                  </a:lnTo>
                  <a:lnTo>
                    <a:pt x="13794017" y="2500099"/>
                  </a:lnTo>
                  <a:close/>
                </a:path>
                <a:path w="15086330" h="9290050">
                  <a:moveTo>
                    <a:pt x="13895419" y="2577207"/>
                  </a:moveTo>
                  <a:lnTo>
                    <a:pt x="8968694" y="8100543"/>
                  </a:lnTo>
                  <a:lnTo>
                    <a:pt x="8852821" y="8039657"/>
                  </a:lnTo>
                  <a:lnTo>
                    <a:pt x="13797519" y="2496172"/>
                  </a:lnTo>
                  <a:lnTo>
                    <a:pt x="13895419" y="2577207"/>
                  </a:lnTo>
                  <a:close/>
                </a:path>
                <a:path w="15086330" h="9290050">
                  <a:moveTo>
                    <a:pt x="13995290" y="2656032"/>
                  </a:moveTo>
                  <a:lnTo>
                    <a:pt x="9125168" y="8115910"/>
                  </a:lnTo>
                  <a:lnTo>
                    <a:pt x="9010088" y="8054136"/>
                  </a:lnTo>
                  <a:lnTo>
                    <a:pt x="13898160" y="2574134"/>
                  </a:lnTo>
                  <a:lnTo>
                    <a:pt x="13995290" y="2656032"/>
                  </a:lnTo>
                  <a:close/>
                </a:path>
                <a:path w="15086330" h="9290050">
                  <a:moveTo>
                    <a:pt x="14189549" y="2819829"/>
                  </a:moveTo>
                  <a:lnTo>
                    <a:pt x="9412464" y="8175404"/>
                  </a:lnTo>
                  <a:lnTo>
                    <a:pt x="9298631" y="8112232"/>
                  </a:lnTo>
                  <a:lnTo>
                    <a:pt x="9259786" y="8155781"/>
                  </a:lnTo>
                  <a:lnTo>
                    <a:pt x="9145216" y="8093434"/>
                  </a:lnTo>
                  <a:lnTo>
                    <a:pt x="13997255" y="2653829"/>
                  </a:lnTo>
                  <a:lnTo>
                    <a:pt x="14093601" y="2736606"/>
                  </a:lnTo>
                  <a:lnTo>
                    <a:pt x="14189549" y="2819829"/>
                  </a:lnTo>
                  <a:close/>
                </a:path>
                <a:path w="15086330" h="9290050">
                  <a:moveTo>
                    <a:pt x="14285464" y="2903089"/>
                  </a:moveTo>
                  <a:lnTo>
                    <a:pt x="9544643" y="8218009"/>
                  </a:lnTo>
                  <a:lnTo>
                    <a:pt x="9431283" y="8154306"/>
                  </a:lnTo>
                  <a:lnTo>
                    <a:pt x="14190322" y="2818963"/>
                  </a:lnTo>
                  <a:lnTo>
                    <a:pt x="14285464" y="2903089"/>
                  </a:lnTo>
                  <a:close/>
                </a:path>
                <a:path w="15086330" h="9290050">
                  <a:moveTo>
                    <a:pt x="14473651" y="3073693"/>
                  </a:moveTo>
                  <a:lnTo>
                    <a:pt x="9823724" y="8286712"/>
                  </a:lnTo>
                  <a:lnTo>
                    <a:pt x="9711483" y="8221755"/>
                  </a:lnTo>
                  <a:lnTo>
                    <a:pt x="9693800" y="8241579"/>
                  </a:lnTo>
                  <a:lnTo>
                    <a:pt x="9581122" y="8177112"/>
                  </a:lnTo>
                  <a:lnTo>
                    <a:pt x="14285423" y="2903135"/>
                  </a:lnTo>
                  <a:lnTo>
                    <a:pt x="14379745" y="2988181"/>
                  </a:lnTo>
                  <a:lnTo>
                    <a:pt x="14473651" y="3073693"/>
                  </a:lnTo>
                  <a:close/>
                </a:path>
                <a:path w="15086330" h="9290050">
                  <a:moveTo>
                    <a:pt x="14565426" y="3161595"/>
                  </a:moveTo>
                  <a:lnTo>
                    <a:pt x="9969638" y="8313919"/>
                  </a:lnTo>
                  <a:lnTo>
                    <a:pt x="9858023" y="8248260"/>
                  </a:lnTo>
                  <a:lnTo>
                    <a:pt x="14472363" y="3075138"/>
                  </a:lnTo>
                  <a:lnTo>
                    <a:pt x="14565426" y="3161595"/>
                  </a:lnTo>
                  <a:close/>
                </a:path>
                <a:path w="15086330" h="9290050">
                  <a:moveTo>
                    <a:pt x="14655492" y="3251412"/>
                  </a:moveTo>
                  <a:lnTo>
                    <a:pt x="10113737" y="8343159"/>
                  </a:lnTo>
                  <a:lnTo>
                    <a:pt x="10002716" y="8276835"/>
                  </a:lnTo>
                  <a:lnTo>
                    <a:pt x="14563287" y="3163993"/>
                  </a:lnTo>
                  <a:lnTo>
                    <a:pt x="14655492" y="3251412"/>
                  </a:lnTo>
                  <a:close/>
                </a:path>
                <a:path w="15086330" h="9290050">
                  <a:moveTo>
                    <a:pt x="14743821" y="3343176"/>
                  </a:moveTo>
                  <a:lnTo>
                    <a:pt x="10240437" y="8391906"/>
                  </a:lnTo>
                  <a:lnTo>
                    <a:pt x="10129793" y="8325159"/>
                  </a:lnTo>
                  <a:lnTo>
                    <a:pt x="14652488" y="3254780"/>
                  </a:lnTo>
                  <a:lnTo>
                    <a:pt x="14743821" y="3343176"/>
                  </a:lnTo>
                  <a:close/>
                </a:path>
                <a:path w="15086330" h="9290050">
                  <a:moveTo>
                    <a:pt x="14920381" y="3526816"/>
                  </a:moveTo>
                  <a:lnTo>
                    <a:pt x="10521486" y="8458404"/>
                  </a:lnTo>
                  <a:lnTo>
                    <a:pt x="10411885" y="8390487"/>
                  </a:lnTo>
                  <a:lnTo>
                    <a:pt x="10381736" y="8424287"/>
                  </a:lnTo>
                  <a:lnTo>
                    <a:pt x="10271630" y="8356937"/>
                  </a:lnTo>
                  <a:lnTo>
                    <a:pt x="14739938" y="3347530"/>
                  </a:lnTo>
                  <a:lnTo>
                    <a:pt x="14830384" y="3436922"/>
                  </a:lnTo>
                  <a:lnTo>
                    <a:pt x="14920381" y="3526816"/>
                  </a:lnTo>
                  <a:close/>
                </a:path>
                <a:path w="15086330" h="9290050">
                  <a:moveTo>
                    <a:pt x="15004238" y="3623595"/>
                  </a:moveTo>
                  <a:lnTo>
                    <a:pt x="10645434" y="8510236"/>
                  </a:lnTo>
                  <a:lnTo>
                    <a:pt x="10536151" y="8441963"/>
                  </a:lnTo>
                  <a:lnTo>
                    <a:pt x="14915150" y="3532681"/>
                  </a:lnTo>
                  <a:lnTo>
                    <a:pt x="15004238" y="3623595"/>
                  </a:lnTo>
                  <a:close/>
                </a:path>
                <a:path w="15086330" h="9290050">
                  <a:moveTo>
                    <a:pt x="15086254" y="3722437"/>
                  </a:moveTo>
                  <a:lnTo>
                    <a:pt x="10782825" y="8546997"/>
                  </a:lnTo>
                  <a:lnTo>
                    <a:pt x="10673992" y="8478220"/>
                  </a:lnTo>
                  <a:lnTo>
                    <a:pt x="14998090" y="3630487"/>
                  </a:lnTo>
                  <a:lnTo>
                    <a:pt x="15086254" y="3722437"/>
                  </a:lnTo>
                  <a:close/>
                </a:path>
                <a:path w="15086330" h="9290050">
                  <a:moveTo>
                    <a:pt x="15081026" y="8498051"/>
                  </a:moveTo>
                  <a:lnTo>
                    <a:pt x="14565955" y="9075495"/>
                  </a:lnTo>
                  <a:lnTo>
                    <a:pt x="14451710" y="9012785"/>
                  </a:lnTo>
                  <a:lnTo>
                    <a:pt x="14287051" y="9197384"/>
                  </a:lnTo>
                  <a:lnTo>
                    <a:pt x="14175086" y="9132117"/>
                  </a:lnTo>
                  <a:lnTo>
                    <a:pt x="14060373" y="9260721"/>
                  </a:lnTo>
                  <a:lnTo>
                    <a:pt x="13949967" y="9193707"/>
                  </a:lnTo>
                  <a:lnTo>
                    <a:pt x="13874415" y="9278408"/>
                  </a:lnTo>
                  <a:lnTo>
                    <a:pt x="13765024" y="9210256"/>
                  </a:lnTo>
                  <a:lnTo>
                    <a:pt x="13694211" y="9289644"/>
                  </a:lnTo>
                  <a:lnTo>
                    <a:pt x="13585702" y="9220504"/>
                  </a:lnTo>
                  <a:lnTo>
                    <a:pt x="13532066" y="9280634"/>
                  </a:lnTo>
                  <a:lnTo>
                    <a:pt x="13424189" y="9210785"/>
                  </a:lnTo>
                  <a:lnTo>
                    <a:pt x="13372902" y="9268282"/>
                  </a:lnTo>
                  <a:lnTo>
                    <a:pt x="13265566" y="9197826"/>
                  </a:lnTo>
                  <a:lnTo>
                    <a:pt x="13216259" y="9253105"/>
                  </a:lnTo>
                  <a:lnTo>
                    <a:pt x="13109372" y="9182145"/>
                  </a:lnTo>
                  <a:lnTo>
                    <a:pt x="13073494" y="9222367"/>
                  </a:lnTo>
                  <a:lnTo>
                    <a:pt x="12966900" y="9151080"/>
                  </a:lnTo>
                  <a:lnTo>
                    <a:pt x="12931812" y="9190417"/>
                  </a:lnTo>
                  <a:lnTo>
                    <a:pt x="12825452" y="9118867"/>
                  </a:lnTo>
                  <a:lnTo>
                    <a:pt x="12790976" y="9157517"/>
                  </a:lnTo>
                  <a:lnTo>
                    <a:pt x="12684791" y="9085772"/>
                  </a:lnTo>
                  <a:lnTo>
                    <a:pt x="12650751" y="9123933"/>
                  </a:lnTo>
                  <a:lnTo>
                    <a:pt x="12544681" y="9052058"/>
                  </a:lnTo>
                  <a:lnTo>
                    <a:pt x="12510900" y="9089930"/>
                  </a:lnTo>
                  <a:lnTo>
                    <a:pt x="12404886" y="9017991"/>
                  </a:lnTo>
                  <a:lnTo>
                    <a:pt x="12371187" y="9055771"/>
                  </a:lnTo>
                  <a:lnTo>
                    <a:pt x="12265171" y="8983835"/>
                  </a:lnTo>
                  <a:lnTo>
                    <a:pt x="12242657" y="9009075"/>
                  </a:lnTo>
                  <a:lnTo>
                    <a:pt x="12136601" y="8937184"/>
                  </a:lnTo>
                  <a:lnTo>
                    <a:pt x="12113974" y="8962552"/>
                  </a:lnTo>
                  <a:lnTo>
                    <a:pt x="12007844" y="8890744"/>
                  </a:lnTo>
                  <a:lnTo>
                    <a:pt x="11973575" y="8929163"/>
                  </a:lnTo>
                  <a:lnTo>
                    <a:pt x="11867295" y="8857522"/>
                  </a:lnTo>
                  <a:lnTo>
                    <a:pt x="11844143" y="8883478"/>
                  </a:lnTo>
                  <a:lnTo>
                    <a:pt x="11737713" y="8812007"/>
                  </a:lnTo>
                  <a:lnTo>
                    <a:pt x="11714226" y="8838338"/>
                  </a:lnTo>
                  <a:lnTo>
                    <a:pt x="11464754" y="8736440"/>
                  </a:lnTo>
                  <a:lnTo>
                    <a:pt x="11345451" y="8679400"/>
                  </a:lnTo>
                  <a:lnTo>
                    <a:pt x="11320560" y="8707305"/>
                  </a:lnTo>
                  <a:lnTo>
                    <a:pt x="11213194" y="8636883"/>
                  </a:lnTo>
                  <a:lnTo>
                    <a:pt x="11187702" y="8665462"/>
                  </a:lnTo>
                  <a:lnTo>
                    <a:pt x="11080018" y="8595395"/>
                  </a:lnTo>
                  <a:lnTo>
                    <a:pt x="11053860" y="8624722"/>
                  </a:lnTo>
                  <a:lnTo>
                    <a:pt x="10945826" y="8555048"/>
                  </a:lnTo>
                  <a:lnTo>
                    <a:pt x="10918934" y="8585196"/>
                  </a:lnTo>
                  <a:lnTo>
                    <a:pt x="10810517" y="8515952"/>
                  </a:lnTo>
                  <a:lnTo>
                    <a:pt x="15075305" y="3734711"/>
                  </a:lnTo>
                  <a:lnTo>
                    <a:pt x="15081026" y="8498051"/>
                  </a:lnTo>
                  <a:close/>
                </a:path>
              </a:pathLst>
            </a:custGeom>
            <a:solidFill>
              <a:srgbClr val="CF988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28700" y="2980669"/>
              <a:ext cx="7829549" cy="586739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194344" y="348368"/>
            <a:ext cx="12226290" cy="194183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 algn="just">
              <a:lnSpc>
                <a:spcPts val="5030"/>
              </a:lnSpc>
              <a:spcBef>
                <a:spcPts val="275"/>
              </a:spcBef>
            </a:pPr>
            <a:r>
              <a:rPr sz="4200" b="1" spc="-180" dirty="0">
                <a:latin typeface="Arial"/>
                <a:cs typeface="Arial"/>
              </a:rPr>
              <a:t>SGLT2 </a:t>
            </a:r>
            <a:r>
              <a:rPr sz="4200" b="1" spc="-60" dirty="0">
                <a:latin typeface="Arial"/>
                <a:cs typeface="Arial"/>
              </a:rPr>
              <a:t>INHIBITORS </a:t>
            </a:r>
            <a:r>
              <a:rPr sz="4200" b="1" spc="80" dirty="0">
                <a:latin typeface="Arial"/>
                <a:cs typeface="Arial"/>
              </a:rPr>
              <a:t>IN </a:t>
            </a:r>
            <a:r>
              <a:rPr sz="4200" b="1" spc="-130" dirty="0">
                <a:latin typeface="Arial"/>
                <a:cs typeface="Arial"/>
              </a:rPr>
              <a:t>PATIENTS </a:t>
            </a:r>
            <a:r>
              <a:rPr sz="4200" b="1" spc="75" dirty="0">
                <a:latin typeface="Arial"/>
                <a:cs typeface="Arial"/>
              </a:rPr>
              <a:t>WITH </a:t>
            </a:r>
            <a:r>
              <a:rPr sz="4200" b="1" spc="-195" dirty="0">
                <a:latin typeface="Arial"/>
                <a:cs typeface="Arial"/>
              </a:rPr>
              <a:t>HEART  </a:t>
            </a:r>
            <a:r>
              <a:rPr sz="4200" b="1" spc="-240" dirty="0">
                <a:latin typeface="Arial"/>
                <a:cs typeface="Arial"/>
              </a:rPr>
              <a:t>FAILURE: </a:t>
            </a:r>
            <a:r>
              <a:rPr sz="4200" b="1" spc="-75" dirty="0">
                <a:latin typeface="Arial"/>
                <a:cs typeface="Arial"/>
              </a:rPr>
              <a:t>A </a:t>
            </a:r>
            <a:r>
              <a:rPr sz="4200" b="1" spc="-100" dirty="0">
                <a:latin typeface="Arial"/>
                <a:cs typeface="Arial"/>
              </a:rPr>
              <a:t>COMPREHENSIVE </a:t>
            </a:r>
            <a:r>
              <a:rPr sz="4200" b="1" spc="-30" dirty="0">
                <a:latin typeface="Arial"/>
                <a:cs typeface="Arial"/>
              </a:rPr>
              <a:t>META-ANALYSIS  </a:t>
            </a:r>
            <a:r>
              <a:rPr sz="4200" b="1" spc="-130" dirty="0">
                <a:latin typeface="Arial"/>
                <a:cs typeface="Arial"/>
              </a:rPr>
              <a:t>OF </a:t>
            </a:r>
            <a:r>
              <a:rPr sz="4200" b="1" spc="-140" dirty="0">
                <a:latin typeface="Arial"/>
                <a:cs typeface="Arial"/>
              </a:rPr>
              <a:t>FIVE </a:t>
            </a:r>
            <a:r>
              <a:rPr sz="4200" b="1" spc="-55" dirty="0">
                <a:latin typeface="Arial"/>
                <a:cs typeface="Arial"/>
              </a:rPr>
              <a:t>RANDOMISED </a:t>
            </a:r>
            <a:r>
              <a:rPr sz="4200" b="1" spc="-185" dirty="0">
                <a:latin typeface="Arial"/>
                <a:cs typeface="Arial"/>
              </a:rPr>
              <a:t>CONTROLLED</a:t>
            </a:r>
            <a:r>
              <a:rPr sz="4200" b="1" spc="675" dirty="0">
                <a:latin typeface="Arial"/>
                <a:cs typeface="Arial"/>
              </a:rPr>
              <a:t> </a:t>
            </a:r>
            <a:r>
              <a:rPr sz="4200" b="1" spc="-210" dirty="0">
                <a:latin typeface="Arial"/>
                <a:cs typeface="Arial"/>
              </a:rPr>
              <a:t>TRIALS</a:t>
            </a:r>
            <a:endParaRPr sz="4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294672" y="3136101"/>
            <a:ext cx="8393430" cy="5473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6100"/>
              </a:lnSpc>
              <a:spcBef>
                <a:spcPts val="100"/>
              </a:spcBef>
            </a:pPr>
            <a:r>
              <a:rPr sz="2800" b="1" spc="-85" dirty="0">
                <a:solidFill>
                  <a:srgbClr val="FFFFFF"/>
                </a:solidFill>
                <a:latin typeface="Arial"/>
                <a:cs typeface="Arial"/>
              </a:rPr>
              <a:t>SGLT2 </a:t>
            </a:r>
            <a:r>
              <a:rPr sz="2800" b="1" spc="45" dirty="0">
                <a:solidFill>
                  <a:srgbClr val="FFFFFF"/>
                </a:solidFill>
                <a:latin typeface="Arial"/>
                <a:cs typeface="Arial"/>
              </a:rPr>
              <a:t>inhibitors </a:t>
            </a:r>
            <a:r>
              <a:rPr sz="2800" b="1" spc="65" dirty="0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sz="2800" b="1" spc="30" dirty="0">
                <a:solidFill>
                  <a:srgbClr val="FFFFFF"/>
                </a:solidFill>
                <a:latin typeface="Arial"/>
                <a:cs typeface="Arial"/>
              </a:rPr>
              <a:t>strongly </a:t>
            </a:r>
            <a:r>
              <a:rPr sz="2800" b="1" spc="70" dirty="0">
                <a:solidFill>
                  <a:srgbClr val="FFFFFF"/>
                </a:solidFill>
                <a:latin typeface="Arial"/>
                <a:cs typeface="Arial"/>
              </a:rPr>
              <a:t>recommended </a:t>
            </a:r>
            <a:r>
              <a:rPr sz="2800" b="1" spc="45" dirty="0">
                <a:solidFill>
                  <a:srgbClr val="FFFFFF"/>
                </a:solidFill>
                <a:latin typeface="Arial"/>
                <a:cs typeface="Arial"/>
              </a:rPr>
              <a:t>in  </a:t>
            </a:r>
            <a:r>
              <a:rPr sz="2800" b="1" spc="15" dirty="0">
                <a:solidFill>
                  <a:srgbClr val="FFFFFF"/>
                </a:solidFill>
                <a:latin typeface="Arial"/>
                <a:cs typeface="Arial"/>
              </a:rPr>
              <a:t>guidelines </a:t>
            </a:r>
            <a:r>
              <a:rPr sz="2800" b="1" spc="135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800" b="1" spc="130" dirty="0">
                <a:solidFill>
                  <a:srgbClr val="FFFFFF"/>
                </a:solidFill>
                <a:latin typeface="Arial"/>
                <a:cs typeface="Arial"/>
              </a:rPr>
              <a:t>treat </a:t>
            </a:r>
            <a:r>
              <a:rPr sz="2800" b="1" spc="70" dirty="0">
                <a:solidFill>
                  <a:srgbClr val="FFFFFF"/>
                </a:solidFill>
                <a:latin typeface="Arial"/>
                <a:cs typeface="Arial"/>
              </a:rPr>
              <a:t>patients </a:t>
            </a:r>
            <a:r>
              <a:rPr sz="2800" b="1" spc="85" dirty="0">
                <a:solidFill>
                  <a:srgbClr val="FFFFFF"/>
                </a:solidFill>
                <a:latin typeface="Arial"/>
                <a:cs typeface="Arial"/>
              </a:rPr>
              <a:t>with </a:t>
            </a:r>
            <a:r>
              <a:rPr sz="2800" b="1" spc="95" dirty="0">
                <a:solidFill>
                  <a:srgbClr val="FFFFFF"/>
                </a:solidFill>
                <a:latin typeface="Arial"/>
                <a:cs typeface="Arial"/>
              </a:rPr>
              <a:t>heart </a:t>
            </a:r>
            <a:r>
              <a:rPr sz="2800" b="1" spc="70" dirty="0">
                <a:solidFill>
                  <a:srgbClr val="FFFFFF"/>
                </a:solidFill>
                <a:latin typeface="Arial"/>
                <a:cs typeface="Arial"/>
              </a:rPr>
              <a:t>failure  </a:t>
            </a:r>
            <a:r>
              <a:rPr sz="2800" b="1" spc="85" dirty="0">
                <a:solidFill>
                  <a:srgbClr val="FFFFFF"/>
                </a:solidFill>
                <a:latin typeface="Arial"/>
                <a:cs typeface="Arial"/>
              </a:rPr>
              <a:t>with </a:t>
            </a:r>
            <a:r>
              <a:rPr sz="2800" b="1" spc="60" dirty="0">
                <a:solidFill>
                  <a:srgbClr val="FFFFFF"/>
                </a:solidFill>
                <a:latin typeface="Arial"/>
                <a:cs typeface="Arial"/>
              </a:rPr>
              <a:t>reduced </a:t>
            </a:r>
            <a:r>
              <a:rPr sz="2800" b="1" spc="65" dirty="0">
                <a:solidFill>
                  <a:srgbClr val="FFFFFF"/>
                </a:solidFill>
                <a:latin typeface="Arial"/>
                <a:cs typeface="Arial"/>
              </a:rPr>
              <a:t>ejection fraction, </a:t>
            </a:r>
            <a:r>
              <a:rPr sz="2800" b="1" spc="114" dirty="0">
                <a:solidFill>
                  <a:srgbClr val="FFFFFF"/>
                </a:solidFill>
                <a:latin typeface="Arial"/>
                <a:cs typeface="Arial"/>
              </a:rPr>
              <a:t>but </a:t>
            </a:r>
            <a:r>
              <a:rPr sz="2800" b="1" spc="95" dirty="0">
                <a:solidFill>
                  <a:srgbClr val="FFFFFF"/>
                </a:solidFill>
                <a:latin typeface="Arial"/>
                <a:cs typeface="Arial"/>
              </a:rPr>
              <a:t>their</a:t>
            </a:r>
            <a:r>
              <a:rPr sz="2800" b="1" spc="-4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35" dirty="0">
                <a:solidFill>
                  <a:srgbClr val="FFFFFF"/>
                </a:solidFill>
                <a:latin typeface="Arial"/>
                <a:cs typeface="Arial"/>
              </a:rPr>
              <a:t>clinical  </a:t>
            </a:r>
            <a:r>
              <a:rPr sz="2800" b="1" spc="65" dirty="0">
                <a:solidFill>
                  <a:srgbClr val="FFFFFF"/>
                </a:solidFill>
                <a:latin typeface="Arial"/>
                <a:cs typeface="Arial"/>
              </a:rPr>
              <a:t>benefits </a:t>
            </a:r>
            <a:r>
              <a:rPr sz="2800" b="1" spc="130" dirty="0">
                <a:solidFill>
                  <a:srgbClr val="FFFFFF"/>
                </a:solidFill>
                <a:latin typeface="Arial"/>
                <a:cs typeface="Arial"/>
              </a:rPr>
              <a:t>at </a:t>
            </a:r>
            <a:r>
              <a:rPr sz="2800" b="1" spc="25" dirty="0">
                <a:solidFill>
                  <a:srgbClr val="FFFFFF"/>
                </a:solidFill>
                <a:latin typeface="Arial"/>
                <a:cs typeface="Arial"/>
              </a:rPr>
              <a:t>higher </a:t>
            </a:r>
            <a:r>
              <a:rPr sz="2800" b="1" spc="65" dirty="0">
                <a:solidFill>
                  <a:srgbClr val="FFFFFF"/>
                </a:solidFill>
                <a:latin typeface="Arial"/>
                <a:cs typeface="Arial"/>
              </a:rPr>
              <a:t>ejection </a:t>
            </a:r>
            <a:r>
              <a:rPr sz="2800" b="1" spc="45" dirty="0">
                <a:solidFill>
                  <a:srgbClr val="FFFFFF"/>
                </a:solidFill>
                <a:latin typeface="Arial"/>
                <a:cs typeface="Arial"/>
              </a:rPr>
              <a:t>fractions </a:t>
            </a:r>
            <a:r>
              <a:rPr sz="2800" b="1" spc="65" dirty="0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sz="2800" b="1" spc="-45" dirty="0">
                <a:solidFill>
                  <a:srgbClr val="FFFFFF"/>
                </a:solidFill>
                <a:latin typeface="Arial"/>
                <a:cs typeface="Arial"/>
              </a:rPr>
              <a:t>less  </a:t>
            </a:r>
            <a:r>
              <a:rPr sz="2800" b="1" spc="65" dirty="0">
                <a:solidFill>
                  <a:srgbClr val="FFFFFF"/>
                </a:solidFill>
                <a:latin typeface="Arial"/>
                <a:cs typeface="Arial"/>
              </a:rPr>
              <a:t>well</a:t>
            </a:r>
            <a:r>
              <a:rPr sz="28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35" dirty="0">
                <a:solidFill>
                  <a:srgbClr val="FFFFFF"/>
                </a:solidFill>
                <a:latin typeface="Arial"/>
                <a:cs typeface="Arial"/>
              </a:rPr>
              <a:t>established.</a:t>
            </a:r>
            <a:r>
              <a:rPr sz="28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Two</a:t>
            </a:r>
            <a:r>
              <a:rPr sz="28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25" dirty="0">
                <a:solidFill>
                  <a:srgbClr val="FFFFFF"/>
                </a:solidFill>
                <a:latin typeface="Arial"/>
                <a:cs typeface="Arial"/>
              </a:rPr>
              <a:t>large-scale</a:t>
            </a:r>
            <a:r>
              <a:rPr sz="28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40" dirty="0">
                <a:solidFill>
                  <a:srgbClr val="FFFFFF"/>
                </a:solidFill>
                <a:latin typeface="Arial"/>
                <a:cs typeface="Arial"/>
              </a:rPr>
              <a:t>trials,</a:t>
            </a:r>
            <a:r>
              <a:rPr sz="28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45" dirty="0">
                <a:solidFill>
                  <a:srgbClr val="FFFFFF"/>
                </a:solidFill>
                <a:latin typeface="Arial"/>
                <a:cs typeface="Arial"/>
              </a:rPr>
              <a:t>DELIVER  </a:t>
            </a:r>
            <a:r>
              <a:rPr sz="2800" b="1" spc="55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EMPEROR-Preserved, </a:t>
            </a:r>
            <a:r>
              <a:rPr sz="2800" b="1" spc="45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2800" b="1" spc="95" dirty="0">
                <a:solidFill>
                  <a:srgbClr val="FFFFFF"/>
                </a:solidFill>
                <a:latin typeface="Arial"/>
                <a:cs typeface="Arial"/>
              </a:rPr>
              <a:t>heart </a:t>
            </a:r>
            <a:r>
              <a:rPr sz="2800" b="1" spc="70" dirty="0">
                <a:solidFill>
                  <a:srgbClr val="FFFFFF"/>
                </a:solidFill>
                <a:latin typeface="Arial"/>
                <a:cs typeface="Arial"/>
              </a:rPr>
              <a:t>failure </a:t>
            </a:r>
            <a:r>
              <a:rPr sz="2800" b="1" spc="85" dirty="0">
                <a:solidFill>
                  <a:srgbClr val="FFFFFF"/>
                </a:solidFill>
                <a:latin typeface="Arial"/>
                <a:cs typeface="Arial"/>
              </a:rPr>
              <a:t>with  </a:t>
            </a:r>
            <a:r>
              <a:rPr sz="2800" b="1" spc="75" dirty="0">
                <a:solidFill>
                  <a:srgbClr val="FFFFFF"/>
                </a:solidFill>
                <a:latin typeface="Arial"/>
                <a:cs typeface="Arial"/>
              </a:rPr>
              <a:t>mildly </a:t>
            </a:r>
            <a:r>
              <a:rPr sz="2800" b="1" spc="60" dirty="0">
                <a:solidFill>
                  <a:srgbClr val="FFFFFF"/>
                </a:solidFill>
                <a:latin typeface="Arial"/>
                <a:cs typeface="Arial"/>
              </a:rPr>
              <a:t>reduced </a:t>
            </a:r>
            <a:r>
              <a:rPr sz="2800" b="1" spc="65" dirty="0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sz="2800" b="1" spc="50" dirty="0">
                <a:solidFill>
                  <a:srgbClr val="FFFFFF"/>
                </a:solidFill>
                <a:latin typeface="Arial"/>
                <a:cs typeface="Arial"/>
              </a:rPr>
              <a:t>preserved </a:t>
            </a:r>
            <a:r>
              <a:rPr sz="2800" b="1" spc="65" dirty="0">
                <a:solidFill>
                  <a:srgbClr val="FFFFFF"/>
                </a:solidFill>
                <a:latin typeface="Arial"/>
                <a:cs typeface="Arial"/>
              </a:rPr>
              <a:t>ejection </a:t>
            </a:r>
            <a:r>
              <a:rPr sz="2800" b="1" spc="75" dirty="0">
                <a:solidFill>
                  <a:srgbClr val="FFFFFF"/>
                </a:solidFill>
                <a:latin typeface="Arial"/>
                <a:cs typeface="Arial"/>
              </a:rPr>
              <a:t>fraction  </a:t>
            </a:r>
            <a:r>
              <a:rPr sz="2800" b="1" spc="55" dirty="0">
                <a:solidFill>
                  <a:srgbClr val="FFFFFF"/>
                </a:solidFill>
                <a:latin typeface="Arial"/>
                <a:cs typeface="Arial"/>
              </a:rPr>
              <a:t>have </a:t>
            </a:r>
            <a:r>
              <a:rPr sz="2800" b="1" spc="75" dirty="0">
                <a:solidFill>
                  <a:srgbClr val="FFFFFF"/>
                </a:solidFill>
                <a:latin typeface="Arial"/>
                <a:cs typeface="Arial"/>
              </a:rPr>
              <a:t>been </a:t>
            </a:r>
            <a:r>
              <a:rPr sz="2800" b="1" spc="50" dirty="0">
                <a:solidFill>
                  <a:srgbClr val="FFFFFF"/>
                </a:solidFill>
                <a:latin typeface="Arial"/>
                <a:cs typeface="Arial"/>
              </a:rPr>
              <a:t>done, </a:t>
            </a:r>
            <a:r>
              <a:rPr sz="2800" b="1" spc="35" dirty="0">
                <a:solidFill>
                  <a:srgbClr val="FFFFFF"/>
                </a:solidFill>
                <a:latin typeface="Arial"/>
                <a:cs typeface="Arial"/>
              </a:rPr>
              <a:t>providing </a:t>
            </a:r>
            <a:r>
              <a:rPr sz="2800" b="1" spc="60" dirty="0">
                <a:solidFill>
                  <a:srgbClr val="FFFFFF"/>
                </a:solidFill>
                <a:latin typeface="Arial"/>
                <a:cs typeface="Arial"/>
              </a:rPr>
              <a:t>power </a:t>
            </a:r>
            <a:r>
              <a:rPr sz="2800" b="1" spc="135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800" b="1" spc="35" dirty="0">
                <a:solidFill>
                  <a:srgbClr val="FFFFFF"/>
                </a:solidFill>
                <a:latin typeface="Arial"/>
                <a:cs typeface="Arial"/>
              </a:rPr>
              <a:t>examine  </a:t>
            </a:r>
            <a:r>
              <a:rPr sz="2800" b="1" spc="85" dirty="0">
                <a:solidFill>
                  <a:srgbClr val="FFFFFF"/>
                </a:solidFill>
                <a:latin typeface="Arial"/>
                <a:cs typeface="Arial"/>
              </a:rPr>
              <a:t>therapeutic </a:t>
            </a:r>
            <a:r>
              <a:rPr sz="2800" b="1" spc="70" dirty="0">
                <a:solidFill>
                  <a:srgbClr val="FFFFFF"/>
                </a:solidFill>
                <a:latin typeface="Arial"/>
                <a:cs typeface="Arial"/>
              </a:rPr>
              <a:t>effects </a:t>
            </a:r>
            <a:r>
              <a:rPr sz="2800" b="1" spc="45" dirty="0">
                <a:solidFill>
                  <a:srgbClr val="FFFFFF"/>
                </a:solidFill>
                <a:latin typeface="Arial"/>
                <a:cs typeface="Arial"/>
              </a:rPr>
              <a:t>on </a:t>
            </a:r>
            <a:r>
              <a:rPr sz="2800" b="1" spc="25" dirty="0">
                <a:solidFill>
                  <a:srgbClr val="FFFFFF"/>
                </a:solidFill>
                <a:latin typeface="Arial"/>
                <a:cs typeface="Arial"/>
              </a:rPr>
              <a:t>cardiovascular </a:t>
            </a:r>
            <a:r>
              <a:rPr sz="2800" b="1" spc="100" dirty="0">
                <a:solidFill>
                  <a:srgbClr val="FFFFFF"/>
                </a:solidFill>
                <a:latin typeface="Arial"/>
                <a:cs typeface="Arial"/>
              </a:rPr>
              <a:t>mortality  </a:t>
            </a:r>
            <a:r>
              <a:rPr sz="2800" b="1" spc="55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2800" b="1" spc="45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2800" b="1" spc="105" dirty="0">
                <a:solidFill>
                  <a:srgbClr val="FFFFFF"/>
                </a:solidFill>
                <a:latin typeface="Arial"/>
                <a:cs typeface="Arial"/>
              </a:rPr>
              <a:t>patient 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subgroups </a:t>
            </a:r>
            <a:r>
              <a:rPr sz="2800" b="1" spc="50" dirty="0">
                <a:solidFill>
                  <a:srgbClr val="FFFFFF"/>
                </a:solidFill>
                <a:latin typeface="Arial"/>
                <a:cs typeface="Arial"/>
              </a:rPr>
              <a:t>when </a:t>
            </a:r>
            <a:r>
              <a:rPr sz="2800" b="1" spc="60" dirty="0">
                <a:solidFill>
                  <a:srgbClr val="FFFFFF"/>
                </a:solidFill>
                <a:latin typeface="Arial"/>
                <a:cs typeface="Arial"/>
              </a:rPr>
              <a:t>combined </a:t>
            </a:r>
            <a:r>
              <a:rPr sz="2800" b="1" spc="85" dirty="0">
                <a:solidFill>
                  <a:srgbClr val="FFFFFF"/>
                </a:solidFill>
                <a:latin typeface="Arial"/>
                <a:cs typeface="Arial"/>
              </a:rPr>
              <a:t>with  </a:t>
            </a:r>
            <a:r>
              <a:rPr sz="2800" b="1" spc="12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8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65" dirty="0">
                <a:solidFill>
                  <a:srgbClr val="FFFFFF"/>
                </a:solidFill>
                <a:latin typeface="Arial"/>
                <a:cs typeface="Arial"/>
              </a:rPr>
              <a:t>earlier</a:t>
            </a:r>
            <a:r>
              <a:rPr sz="28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50" dirty="0">
                <a:solidFill>
                  <a:srgbClr val="FFFFFF"/>
                </a:solidFill>
                <a:latin typeface="Arial"/>
                <a:cs typeface="Arial"/>
              </a:rPr>
              <a:t>trials</a:t>
            </a:r>
            <a:r>
              <a:rPr sz="28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45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8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60" dirty="0">
                <a:solidFill>
                  <a:srgbClr val="FFFFFF"/>
                </a:solidFill>
                <a:latin typeface="Arial"/>
                <a:cs typeface="Arial"/>
              </a:rPr>
              <a:t>reduced</a:t>
            </a:r>
            <a:r>
              <a:rPr sz="28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65" dirty="0">
                <a:solidFill>
                  <a:srgbClr val="FFFFFF"/>
                </a:solidFill>
                <a:latin typeface="Arial"/>
                <a:cs typeface="Arial"/>
              </a:rPr>
              <a:t>ejection</a:t>
            </a:r>
            <a:r>
              <a:rPr sz="28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65" dirty="0">
                <a:solidFill>
                  <a:srgbClr val="FFFFFF"/>
                </a:solidFill>
                <a:latin typeface="Arial"/>
                <a:cs typeface="Arial"/>
              </a:rPr>
              <a:t>fraction.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B0C7A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022991" y="1171590"/>
            <a:ext cx="12455525" cy="9115425"/>
            <a:chOff x="4022991" y="1171590"/>
            <a:chExt cx="12455525" cy="9115425"/>
          </a:xfrm>
        </p:grpSpPr>
        <p:sp>
          <p:nvSpPr>
            <p:cNvPr id="4" name="object 4"/>
            <p:cNvSpPr/>
            <p:nvPr/>
          </p:nvSpPr>
          <p:spPr>
            <a:xfrm>
              <a:off x="4022991" y="1197296"/>
              <a:ext cx="12455525" cy="9081135"/>
            </a:xfrm>
            <a:custGeom>
              <a:avLst/>
              <a:gdLst/>
              <a:ahLst/>
              <a:cxnLst/>
              <a:rect l="l" t="t" r="r" b="b"/>
              <a:pathLst>
                <a:path w="12455525" h="9081135">
                  <a:moveTo>
                    <a:pt x="6481568" y="272884"/>
                  </a:moveTo>
                  <a:lnTo>
                    <a:pt x="5938809" y="84838"/>
                  </a:lnTo>
                  <a:lnTo>
                    <a:pt x="5976356" y="84406"/>
                  </a:lnTo>
                  <a:lnTo>
                    <a:pt x="6451191" y="248919"/>
                  </a:lnTo>
                  <a:lnTo>
                    <a:pt x="6481568" y="272884"/>
                  </a:lnTo>
                  <a:close/>
                </a:path>
                <a:path w="12455525" h="9081135">
                  <a:moveTo>
                    <a:pt x="6616511" y="333078"/>
                  </a:moveTo>
                  <a:lnTo>
                    <a:pt x="5834825" y="62251"/>
                  </a:lnTo>
                  <a:lnTo>
                    <a:pt x="5872203" y="61761"/>
                  </a:lnTo>
                  <a:lnTo>
                    <a:pt x="6585744" y="308977"/>
                  </a:lnTo>
                  <a:lnTo>
                    <a:pt x="6616511" y="333078"/>
                  </a:lnTo>
                  <a:close/>
                </a:path>
                <a:path w="12455525" h="9081135">
                  <a:moveTo>
                    <a:pt x="6682514" y="369386"/>
                  </a:moveTo>
                  <a:lnTo>
                    <a:pt x="5731305" y="39826"/>
                  </a:lnTo>
                  <a:lnTo>
                    <a:pt x="5768535" y="39284"/>
                  </a:lnTo>
                  <a:lnTo>
                    <a:pt x="6651538" y="345214"/>
                  </a:lnTo>
                  <a:lnTo>
                    <a:pt x="6682514" y="369386"/>
                  </a:lnTo>
                  <a:close/>
                </a:path>
                <a:path w="12455525" h="9081135">
                  <a:moveTo>
                    <a:pt x="6815830" y="442457"/>
                  </a:moveTo>
                  <a:lnTo>
                    <a:pt x="5624032" y="29541"/>
                  </a:lnTo>
                  <a:lnTo>
                    <a:pt x="5698277" y="28383"/>
                  </a:lnTo>
                  <a:lnTo>
                    <a:pt x="6717755" y="381596"/>
                  </a:lnTo>
                  <a:lnTo>
                    <a:pt x="6748948" y="405844"/>
                  </a:lnTo>
                  <a:lnTo>
                    <a:pt x="6784411" y="418130"/>
                  </a:lnTo>
                  <a:lnTo>
                    <a:pt x="6815830" y="442457"/>
                  </a:lnTo>
                  <a:close/>
                </a:path>
                <a:path w="12455525" h="9081135">
                  <a:moveTo>
                    <a:pt x="2808353" y="9080727"/>
                  </a:moveTo>
                  <a:lnTo>
                    <a:pt x="2730696" y="9053822"/>
                  </a:lnTo>
                  <a:lnTo>
                    <a:pt x="2689522" y="9026116"/>
                  </a:lnTo>
                  <a:lnTo>
                    <a:pt x="2644253" y="9010432"/>
                  </a:lnTo>
                  <a:lnTo>
                    <a:pt x="2603209" y="8982771"/>
                  </a:lnTo>
                  <a:lnTo>
                    <a:pt x="2558077" y="8967134"/>
                  </a:lnTo>
                  <a:lnTo>
                    <a:pt x="2517176" y="8939523"/>
                  </a:lnTo>
                  <a:lnTo>
                    <a:pt x="2472194" y="8923938"/>
                  </a:lnTo>
                  <a:lnTo>
                    <a:pt x="2431450" y="8896381"/>
                  </a:lnTo>
                  <a:lnTo>
                    <a:pt x="2386633" y="8880854"/>
                  </a:lnTo>
                  <a:lnTo>
                    <a:pt x="2346061" y="8853356"/>
                  </a:lnTo>
                  <a:lnTo>
                    <a:pt x="2301421" y="8837890"/>
                  </a:lnTo>
                  <a:lnTo>
                    <a:pt x="2220745" y="8783057"/>
                  </a:lnTo>
                  <a:lnTo>
                    <a:pt x="2176399" y="8767693"/>
                  </a:lnTo>
                  <a:lnTo>
                    <a:pt x="2096340" y="8713075"/>
                  </a:lnTo>
                  <a:lnTo>
                    <a:pt x="2052319" y="8697823"/>
                  </a:lnTo>
                  <a:lnTo>
                    <a:pt x="1854801" y="8562187"/>
                  </a:lnTo>
                  <a:lnTo>
                    <a:pt x="1811524" y="8547193"/>
                  </a:lnTo>
                  <a:lnTo>
                    <a:pt x="1618039" y="8412954"/>
                  </a:lnTo>
                  <a:lnTo>
                    <a:pt x="1583946" y="8374261"/>
                  </a:lnTo>
                  <a:lnTo>
                    <a:pt x="1432551" y="8268045"/>
                  </a:lnTo>
                  <a:lnTo>
                    <a:pt x="1399279" y="8229636"/>
                  </a:lnTo>
                  <a:lnTo>
                    <a:pt x="1324946" y="8177001"/>
                  </a:lnTo>
                  <a:lnTo>
                    <a:pt x="1292207" y="8138777"/>
                  </a:lnTo>
                  <a:lnTo>
                    <a:pt x="1255496" y="8112617"/>
                  </a:lnTo>
                  <a:lnTo>
                    <a:pt x="1223131" y="8074523"/>
                  </a:lnTo>
                  <a:lnTo>
                    <a:pt x="1186800" y="8048495"/>
                  </a:lnTo>
                  <a:lnTo>
                    <a:pt x="1154823" y="8010534"/>
                  </a:lnTo>
                  <a:lnTo>
                    <a:pt x="1118886" y="7984643"/>
                  </a:lnTo>
                  <a:lnTo>
                    <a:pt x="1087310" y="7946822"/>
                  </a:lnTo>
                  <a:lnTo>
                    <a:pt x="1051782" y="7921072"/>
                  </a:lnTo>
                  <a:lnTo>
                    <a:pt x="928428" y="7770809"/>
                  </a:lnTo>
                  <a:lnTo>
                    <a:pt x="893982" y="7745434"/>
                  </a:lnTo>
                  <a:lnTo>
                    <a:pt x="746009" y="7559760"/>
                  </a:lnTo>
                  <a:lnTo>
                    <a:pt x="721291" y="7510874"/>
                  </a:lnTo>
                  <a:lnTo>
                    <a:pt x="636164" y="7400737"/>
                  </a:lnTo>
                  <a:lnTo>
                    <a:pt x="612457" y="7352201"/>
                  </a:lnTo>
                  <a:lnTo>
                    <a:pt x="557517" y="7279404"/>
                  </a:lnTo>
                  <a:lnTo>
                    <a:pt x="534606" y="7231144"/>
                  </a:lnTo>
                  <a:lnTo>
                    <a:pt x="507809" y="7194979"/>
                  </a:lnTo>
                  <a:lnTo>
                    <a:pt x="463362" y="7098936"/>
                  </a:lnTo>
                  <a:lnTo>
                    <a:pt x="437402" y="7063060"/>
                  </a:lnTo>
                  <a:lnTo>
                    <a:pt x="415886" y="7015284"/>
                  </a:lnTo>
                  <a:lnTo>
                    <a:pt x="352549" y="6872374"/>
                  </a:lnTo>
                  <a:lnTo>
                    <a:pt x="331961" y="6824919"/>
                  </a:lnTo>
                  <a:lnTo>
                    <a:pt x="311961" y="6777668"/>
                  </a:lnTo>
                  <a:lnTo>
                    <a:pt x="292546" y="6730619"/>
                  </a:lnTo>
                  <a:lnTo>
                    <a:pt x="273713" y="6683772"/>
                  </a:lnTo>
                  <a:lnTo>
                    <a:pt x="255459" y="6637126"/>
                  </a:lnTo>
                  <a:lnTo>
                    <a:pt x="237783" y="6590680"/>
                  </a:lnTo>
                  <a:lnTo>
                    <a:pt x="220682" y="6544433"/>
                  </a:lnTo>
                  <a:lnTo>
                    <a:pt x="204152" y="6498384"/>
                  </a:lnTo>
                  <a:lnTo>
                    <a:pt x="188192" y="6452533"/>
                  </a:lnTo>
                  <a:lnTo>
                    <a:pt x="172799" y="6406878"/>
                  </a:lnTo>
                  <a:lnTo>
                    <a:pt x="157970" y="6361418"/>
                  </a:lnTo>
                  <a:lnTo>
                    <a:pt x="147861" y="6304153"/>
                  </a:lnTo>
                  <a:lnTo>
                    <a:pt x="134153" y="6259082"/>
                  </a:lnTo>
                  <a:lnTo>
                    <a:pt x="121002" y="6214203"/>
                  </a:lnTo>
                  <a:lnTo>
                    <a:pt x="108404" y="6169517"/>
                  </a:lnTo>
                  <a:lnTo>
                    <a:pt x="96358" y="6125022"/>
                  </a:lnTo>
                  <a:lnTo>
                    <a:pt x="89019" y="6068716"/>
                  </a:lnTo>
                  <a:lnTo>
                    <a:pt x="78068" y="6024600"/>
                  </a:lnTo>
                  <a:lnTo>
                    <a:pt x="67661" y="5980673"/>
                  </a:lnTo>
                  <a:lnTo>
                    <a:pt x="61953" y="5924932"/>
                  </a:lnTo>
                  <a:lnTo>
                    <a:pt x="52626" y="5881379"/>
                  </a:lnTo>
                  <a:lnTo>
                    <a:pt x="43835" y="5838011"/>
                  </a:lnTo>
                  <a:lnTo>
                    <a:pt x="39735" y="5782828"/>
                  </a:lnTo>
                  <a:lnTo>
                    <a:pt x="32008" y="5739829"/>
                  </a:lnTo>
                  <a:lnTo>
                    <a:pt x="24809" y="5697013"/>
                  </a:lnTo>
                  <a:lnTo>
                    <a:pt x="22294" y="5642379"/>
                  </a:lnTo>
                  <a:lnTo>
                    <a:pt x="16144" y="5599926"/>
                  </a:lnTo>
                  <a:lnTo>
                    <a:pt x="14672" y="5545654"/>
                  </a:lnTo>
                  <a:lnTo>
                    <a:pt x="9561" y="5503561"/>
                  </a:lnTo>
                  <a:lnTo>
                    <a:pt x="4965" y="5461647"/>
                  </a:lnTo>
                  <a:lnTo>
                    <a:pt x="5040" y="5407910"/>
                  </a:lnTo>
                  <a:lnTo>
                    <a:pt x="1467" y="5366350"/>
                  </a:lnTo>
                  <a:lnTo>
                    <a:pt x="2559" y="5312966"/>
                  </a:lnTo>
                  <a:lnTo>
                    <a:pt x="0" y="5271757"/>
                  </a:lnTo>
                  <a:lnTo>
                    <a:pt x="2100" y="5218723"/>
                  </a:lnTo>
                  <a:lnTo>
                    <a:pt x="542" y="5177861"/>
                  </a:lnTo>
                  <a:lnTo>
                    <a:pt x="3640" y="5125172"/>
                  </a:lnTo>
                  <a:lnTo>
                    <a:pt x="3075" y="5084654"/>
                  </a:lnTo>
                  <a:lnTo>
                    <a:pt x="7159" y="5032307"/>
                  </a:lnTo>
                  <a:lnTo>
                    <a:pt x="7576" y="4992129"/>
                  </a:lnTo>
                  <a:lnTo>
                    <a:pt x="12637" y="4940120"/>
                  </a:lnTo>
                  <a:lnTo>
                    <a:pt x="14026" y="4900279"/>
                  </a:lnTo>
                  <a:lnTo>
                    <a:pt x="20054" y="4848605"/>
                  </a:lnTo>
                  <a:lnTo>
                    <a:pt x="26561" y="4797097"/>
                  </a:lnTo>
                  <a:lnTo>
                    <a:pt x="29388" y="4757754"/>
                  </a:lnTo>
                  <a:lnTo>
                    <a:pt x="36846" y="4706576"/>
                  </a:lnTo>
                  <a:lnTo>
                    <a:pt x="40618" y="4667561"/>
                  </a:lnTo>
                  <a:lnTo>
                    <a:pt x="49017" y="4616708"/>
                  </a:lnTo>
                  <a:lnTo>
                    <a:pt x="57883" y="4566017"/>
                  </a:lnTo>
                  <a:lnTo>
                    <a:pt x="63055" y="4527487"/>
                  </a:lnTo>
                  <a:lnTo>
                    <a:pt x="72846" y="4477117"/>
                  </a:lnTo>
                  <a:lnTo>
                    <a:pt x="78938" y="4438906"/>
                  </a:lnTo>
                  <a:lnTo>
                    <a:pt x="89644" y="4388852"/>
                  </a:lnTo>
                  <a:lnTo>
                    <a:pt x="100803" y="4338956"/>
                  </a:lnTo>
                  <a:lnTo>
                    <a:pt x="108256" y="4301216"/>
                  </a:lnTo>
                  <a:lnTo>
                    <a:pt x="120315" y="4251632"/>
                  </a:lnTo>
                  <a:lnTo>
                    <a:pt x="132821" y="4202202"/>
                  </a:lnTo>
                  <a:lnTo>
                    <a:pt x="141611" y="4164926"/>
                  </a:lnTo>
                  <a:lnTo>
                    <a:pt x="155000" y="4115802"/>
                  </a:lnTo>
                  <a:lnTo>
                    <a:pt x="164670" y="4078830"/>
                  </a:lnTo>
                  <a:lnTo>
                    <a:pt x="178933" y="4030009"/>
                  </a:lnTo>
                  <a:lnTo>
                    <a:pt x="193629" y="3981339"/>
                  </a:lnTo>
                  <a:lnTo>
                    <a:pt x="204598" y="3944817"/>
                  </a:lnTo>
                  <a:lnTo>
                    <a:pt x="220153" y="3896443"/>
                  </a:lnTo>
                  <a:lnTo>
                    <a:pt x="236132" y="3848217"/>
                  </a:lnTo>
                  <a:lnTo>
                    <a:pt x="252583" y="3800154"/>
                  </a:lnTo>
                  <a:lnTo>
                    <a:pt x="265200" y="3764204"/>
                  </a:lnTo>
                  <a:lnTo>
                    <a:pt x="282440" y="3716414"/>
                  </a:lnTo>
                  <a:lnTo>
                    <a:pt x="295938" y="3680769"/>
                  </a:lnTo>
                  <a:lnTo>
                    <a:pt x="314006" y="3633266"/>
                  </a:lnTo>
                  <a:lnTo>
                    <a:pt x="332484" y="3585905"/>
                  </a:lnTo>
                  <a:lnTo>
                    <a:pt x="347211" y="3550686"/>
                  </a:lnTo>
                  <a:lnTo>
                    <a:pt x="366501" y="3503607"/>
                  </a:lnTo>
                  <a:lnTo>
                    <a:pt x="382035" y="3468667"/>
                  </a:lnTo>
                  <a:lnTo>
                    <a:pt x="402127" y="3421865"/>
                  </a:lnTo>
                  <a:lnTo>
                    <a:pt x="422616" y="3375201"/>
                  </a:lnTo>
                  <a:lnTo>
                    <a:pt x="439341" y="3340674"/>
                  </a:lnTo>
                  <a:lnTo>
                    <a:pt x="460616" y="3294283"/>
                  </a:lnTo>
                  <a:lnTo>
                    <a:pt x="482280" y="3248026"/>
                  </a:lnTo>
                  <a:lnTo>
                    <a:pt x="500173" y="3213903"/>
                  </a:lnTo>
                  <a:lnTo>
                    <a:pt x="522609" y="3167914"/>
                  </a:lnTo>
                  <a:lnTo>
                    <a:pt x="541268" y="3134057"/>
                  </a:lnTo>
                  <a:lnTo>
                    <a:pt x="564463" y="3088331"/>
                  </a:lnTo>
                  <a:lnTo>
                    <a:pt x="588035" y="3042735"/>
                  </a:lnTo>
                  <a:lnTo>
                    <a:pt x="607824" y="3009269"/>
                  </a:lnTo>
                  <a:lnTo>
                    <a:pt x="632141" y="2963931"/>
                  </a:lnTo>
                  <a:lnTo>
                    <a:pt x="652669" y="2930722"/>
                  </a:lnTo>
                  <a:lnTo>
                    <a:pt x="677722" y="2885639"/>
                  </a:lnTo>
                  <a:lnTo>
                    <a:pt x="698980" y="2852682"/>
                  </a:lnTo>
                  <a:lnTo>
                    <a:pt x="724756" y="2807850"/>
                  </a:lnTo>
                  <a:lnTo>
                    <a:pt x="746734" y="2775143"/>
                  </a:lnTo>
                  <a:lnTo>
                    <a:pt x="773225" y="2730558"/>
                  </a:lnTo>
                  <a:lnTo>
                    <a:pt x="800069" y="2686096"/>
                  </a:lnTo>
                  <a:lnTo>
                    <a:pt x="823106" y="2653756"/>
                  </a:lnTo>
                  <a:lnTo>
                    <a:pt x="850649" y="2609536"/>
                  </a:lnTo>
                  <a:lnTo>
                    <a:pt x="874380" y="2577436"/>
                  </a:lnTo>
                  <a:lnTo>
                    <a:pt x="902612" y="2533455"/>
                  </a:lnTo>
                  <a:lnTo>
                    <a:pt x="927026" y="2501592"/>
                  </a:lnTo>
                  <a:lnTo>
                    <a:pt x="951778" y="2469845"/>
                  </a:lnTo>
                  <a:lnTo>
                    <a:pt x="981023" y="2426215"/>
                  </a:lnTo>
                  <a:lnTo>
                    <a:pt x="1006443" y="2394700"/>
                  </a:lnTo>
                  <a:lnTo>
                    <a:pt x="1036351" y="2351300"/>
                  </a:lnTo>
                  <a:lnTo>
                    <a:pt x="1062429" y="2320013"/>
                  </a:lnTo>
                  <a:lnTo>
                    <a:pt x="1092989" y="2276838"/>
                  </a:lnTo>
                  <a:lnTo>
                    <a:pt x="1119714" y="2245776"/>
                  </a:lnTo>
                  <a:lnTo>
                    <a:pt x="1146759" y="2214824"/>
                  </a:lnTo>
                  <a:lnTo>
                    <a:pt x="1178279" y="2171982"/>
                  </a:lnTo>
                  <a:lnTo>
                    <a:pt x="1205956" y="2141249"/>
                  </a:lnTo>
                  <a:lnTo>
                    <a:pt x="1233945" y="2110624"/>
                  </a:lnTo>
                  <a:lnTo>
                    <a:pt x="1266401" y="2068107"/>
                  </a:lnTo>
                  <a:lnTo>
                    <a:pt x="1295006" y="2037695"/>
                  </a:lnTo>
                  <a:lnTo>
                    <a:pt x="1323916" y="2007390"/>
                  </a:lnTo>
                  <a:lnTo>
                    <a:pt x="1357285" y="1965188"/>
                  </a:lnTo>
                  <a:lnTo>
                    <a:pt x="1386796" y="1935091"/>
                  </a:lnTo>
                  <a:lnTo>
                    <a:pt x="1416603" y="1905096"/>
                  </a:lnTo>
                  <a:lnTo>
                    <a:pt x="1446705" y="1875203"/>
                  </a:lnTo>
                  <a:lnTo>
                    <a:pt x="1481255" y="1833411"/>
                  </a:lnTo>
                  <a:lnTo>
                    <a:pt x="1511937" y="1803719"/>
                  </a:lnTo>
                  <a:lnTo>
                    <a:pt x="1542905" y="1774127"/>
                  </a:lnTo>
                  <a:lnTo>
                    <a:pt x="1574157" y="1744633"/>
                  </a:lnTo>
                  <a:lnTo>
                    <a:pt x="1605691" y="1715236"/>
                  </a:lnTo>
                  <a:lnTo>
                    <a:pt x="1637503" y="1685936"/>
                  </a:lnTo>
                  <a:lnTo>
                    <a:pt x="1669590" y="1656731"/>
                  </a:lnTo>
                  <a:lnTo>
                    <a:pt x="1706109" y="1615621"/>
                  </a:lnTo>
                  <a:lnTo>
                    <a:pt x="1738742" y="1586605"/>
                  </a:lnTo>
                  <a:lnTo>
                    <a:pt x="1771642" y="1557682"/>
                  </a:lnTo>
                  <a:lnTo>
                    <a:pt x="1804809" y="1528851"/>
                  </a:lnTo>
                  <a:lnTo>
                    <a:pt x="1838239" y="1500111"/>
                  </a:lnTo>
                  <a:lnTo>
                    <a:pt x="1871929" y="1471462"/>
                  </a:lnTo>
                  <a:lnTo>
                    <a:pt x="1905877" y="1442902"/>
                  </a:lnTo>
                  <a:lnTo>
                    <a:pt x="1940081" y="1414430"/>
                  </a:lnTo>
                  <a:lnTo>
                    <a:pt x="1970380" y="1398047"/>
                  </a:lnTo>
                  <a:lnTo>
                    <a:pt x="2005087" y="1369749"/>
                  </a:lnTo>
                  <a:lnTo>
                    <a:pt x="2040042" y="1341538"/>
                  </a:lnTo>
                  <a:lnTo>
                    <a:pt x="2075241" y="1313412"/>
                  </a:lnTo>
                  <a:lnTo>
                    <a:pt x="2110684" y="1285369"/>
                  </a:lnTo>
                  <a:lnTo>
                    <a:pt x="2146367" y="1257410"/>
                  </a:lnTo>
                  <a:lnTo>
                    <a:pt x="2178129" y="1241533"/>
                  </a:lnTo>
                  <a:lnTo>
                    <a:pt x="2214284" y="1213738"/>
                  </a:lnTo>
                  <a:lnTo>
                    <a:pt x="2250671" y="1186023"/>
                  </a:lnTo>
                  <a:lnTo>
                    <a:pt x="2287288" y="1158387"/>
                  </a:lnTo>
                  <a:lnTo>
                    <a:pt x="2319974" y="1142831"/>
                  </a:lnTo>
                  <a:lnTo>
                    <a:pt x="2357043" y="1115352"/>
                  </a:lnTo>
                  <a:lnTo>
                    <a:pt x="2394334" y="1087950"/>
                  </a:lnTo>
                  <a:lnTo>
                    <a:pt x="2443242" y="1064573"/>
                  </a:lnTo>
                  <a:lnTo>
                    <a:pt x="2601669" y="958174"/>
                  </a:lnTo>
                  <a:lnTo>
                    <a:pt x="2650070" y="934622"/>
                  </a:lnTo>
                  <a:lnTo>
                    <a:pt x="2702508" y="899027"/>
                  </a:lnTo>
                  <a:lnTo>
                    <a:pt x="2750670" y="875391"/>
                  </a:lnTo>
                  <a:lnTo>
                    <a:pt x="2802873" y="839715"/>
                  </a:lnTo>
                  <a:lnTo>
                    <a:pt x="2850804" y="816000"/>
                  </a:lnTo>
                  <a:lnTo>
                    <a:pt x="2902780" y="780245"/>
                  </a:lnTo>
                  <a:lnTo>
                    <a:pt x="2998090" y="732623"/>
                  </a:lnTo>
                  <a:lnTo>
                    <a:pt x="3049744" y="696756"/>
                  </a:lnTo>
                  <a:lnTo>
                    <a:pt x="3144429" y="648917"/>
                  </a:lnTo>
                  <a:lnTo>
                    <a:pt x="3472836" y="480445"/>
                  </a:lnTo>
                  <a:lnTo>
                    <a:pt x="3515244" y="468257"/>
                  </a:lnTo>
                  <a:lnTo>
                    <a:pt x="3608135" y="419797"/>
                  </a:lnTo>
                  <a:lnTo>
                    <a:pt x="3650308" y="407527"/>
                  </a:lnTo>
                  <a:lnTo>
                    <a:pt x="3742749" y="358910"/>
                  </a:lnTo>
                  <a:lnTo>
                    <a:pt x="3784706" y="346566"/>
                  </a:lnTo>
                  <a:lnTo>
                    <a:pt x="3830754" y="322198"/>
                  </a:lnTo>
                  <a:lnTo>
                    <a:pt x="3914342" y="297395"/>
                  </a:lnTo>
                  <a:lnTo>
                    <a:pt x="3960202" y="272962"/>
                  </a:lnTo>
                  <a:lnTo>
                    <a:pt x="4084967" y="235545"/>
                  </a:lnTo>
                  <a:lnTo>
                    <a:pt x="4130607" y="211036"/>
                  </a:lnTo>
                  <a:lnTo>
                    <a:pt x="4419729" y="123037"/>
                  </a:lnTo>
                  <a:lnTo>
                    <a:pt x="4456722" y="122414"/>
                  </a:lnTo>
                  <a:lnTo>
                    <a:pt x="4579996" y="84480"/>
                  </a:lnTo>
                  <a:lnTo>
                    <a:pt x="4616877" y="83817"/>
                  </a:lnTo>
                  <a:lnTo>
                    <a:pt x="4698890" y="58469"/>
                  </a:lnTo>
                  <a:lnTo>
                    <a:pt x="4735711" y="57785"/>
                  </a:lnTo>
                  <a:lnTo>
                    <a:pt x="4776673" y="45096"/>
                  </a:lnTo>
                  <a:lnTo>
                    <a:pt x="4850246" y="43705"/>
                  </a:lnTo>
                  <a:lnTo>
                    <a:pt x="4891175" y="31004"/>
                  </a:lnTo>
                  <a:lnTo>
                    <a:pt x="4927940" y="30302"/>
                  </a:lnTo>
                  <a:lnTo>
                    <a:pt x="4968858" y="17597"/>
                  </a:lnTo>
                  <a:lnTo>
                    <a:pt x="5152673" y="14079"/>
                  </a:lnTo>
                  <a:lnTo>
                    <a:pt x="5193612" y="1382"/>
                  </a:lnTo>
                  <a:lnTo>
                    <a:pt x="5267210" y="0"/>
                  </a:lnTo>
                  <a:lnTo>
                    <a:pt x="5299874" y="11316"/>
                  </a:lnTo>
                  <a:lnTo>
                    <a:pt x="5484297" y="8009"/>
                  </a:lnTo>
                  <a:lnTo>
                    <a:pt x="5517102" y="19375"/>
                  </a:lnTo>
                  <a:lnTo>
                    <a:pt x="5591125" y="18140"/>
                  </a:lnTo>
                  <a:lnTo>
                    <a:pt x="6851524" y="454824"/>
                  </a:lnTo>
                  <a:lnTo>
                    <a:pt x="6883180" y="479232"/>
                  </a:lnTo>
                  <a:lnTo>
                    <a:pt x="6919114" y="491681"/>
                  </a:lnTo>
                  <a:lnTo>
                    <a:pt x="7015193" y="565291"/>
                  </a:lnTo>
                  <a:lnTo>
                    <a:pt x="7051634" y="577917"/>
                  </a:lnTo>
                  <a:lnTo>
                    <a:pt x="7553030" y="953242"/>
                  </a:lnTo>
                  <a:lnTo>
                    <a:pt x="7583543" y="990695"/>
                  </a:lnTo>
                  <a:lnTo>
                    <a:pt x="7688574" y="1067407"/>
                  </a:lnTo>
                  <a:lnTo>
                    <a:pt x="7719774" y="1105098"/>
                  </a:lnTo>
                  <a:lnTo>
                    <a:pt x="7791022" y="1156664"/>
                  </a:lnTo>
                  <a:lnTo>
                    <a:pt x="7822760" y="1194541"/>
                  </a:lnTo>
                  <a:lnTo>
                    <a:pt x="7858840" y="1220482"/>
                  </a:lnTo>
                  <a:lnTo>
                    <a:pt x="7890948" y="1258488"/>
                  </a:lnTo>
                  <a:lnTo>
                    <a:pt x="7927403" y="1284559"/>
                  </a:lnTo>
                  <a:lnTo>
                    <a:pt x="7959890" y="1322696"/>
                  </a:lnTo>
                  <a:lnTo>
                    <a:pt x="7996728" y="1348900"/>
                  </a:lnTo>
                  <a:lnTo>
                    <a:pt x="8029604" y="1387171"/>
                  </a:lnTo>
                  <a:lnTo>
                    <a:pt x="8066834" y="1413511"/>
                  </a:lnTo>
                  <a:lnTo>
                    <a:pt x="8133582" y="1490399"/>
                  </a:lnTo>
                  <a:lnTo>
                    <a:pt x="8171418" y="1516948"/>
                  </a:lnTo>
                  <a:lnTo>
                    <a:pt x="8239397" y="1594263"/>
                  </a:lnTo>
                  <a:lnTo>
                    <a:pt x="8277859" y="1621030"/>
                  </a:lnTo>
                  <a:lnTo>
                    <a:pt x="8382061" y="1737776"/>
                  </a:lnTo>
                  <a:lnTo>
                    <a:pt x="8421389" y="1764842"/>
                  </a:lnTo>
                  <a:lnTo>
                    <a:pt x="8673927" y="2040507"/>
                  </a:lnTo>
                  <a:lnTo>
                    <a:pt x="8938117" y="2320208"/>
                  </a:lnTo>
                  <a:lnTo>
                    <a:pt x="8976855" y="2360511"/>
                  </a:lnTo>
                  <a:lnTo>
                    <a:pt x="9011690" y="2412902"/>
                  </a:lnTo>
                  <a:lnTo>
                    <a:pt x="9170265" y="2575368"/>
                  </a:lnTo>
                  <a:lnTo>
                    <a:pt x="9206413" y="2628213"/>
                  </a:lnTo>
                  <a:lnTo>
                    <a:pt x="9287834" y="2710185"/>
                  </a:lnTo>
                  <a:lnTo>
                    <a:pt x="9324796" y="2763313"/>
                  </a:lnTo>
                  <a:lnTo>
                    <a:pt x="9407866" y="2845857"/>
                  </a:lnTo>
                  <a:lnTo>
                    <a:pt x="9445663" y="2899274"/>
                  </a:lnTo>
                  <a:lnTo>
                    <a:pt x="9530422" y="2982402"/>
                  </a:lnTo>
                  <a:lnTo>
                    <a:pt x="9569073" y="3036116"/>
                  </a:lnTo>
                  <a:lnTo>
                    <a:pt x="9612172" y="3077929"/>
                  </a:lnTo>
                  <a:lnTo>
                    <a:pt x="9651404" y="3131844"/>
                  </a:lnTo>
                  <a:lnTo>
                    <a:pt x="9797306" y="3289919"/>
                  </a:lnTo>
                  <a:lnTo>
                    <a:pt x="9889408" y="3402473"/>
                  </a:lnTo>
                  <a:lnTo>
                    <a:pt x="9979602" y="3514365"/>
                  </a:lnTo>
                  <a:lnTo>
                    <a:pt x="10028142" y="3558064"/>
                  </a:lnTo>
                  <a:lnTo>
                    <a:pt x="10115482" y="3668968"/>
                  </a:lnTo>
                  <a:lnTo>
                    <a:pt x="10162598" y="3712173"/>
                  </a:lnTo>
                  <a:lnTo>
                    <a:pt x="10247097" y="3822093"/>
                  </a:lnTo>
                  <a:lnTo>
                    <a:pt x="10292796" y="3864808"/>
                  </a:lnTo>
                  <a:lnTo>
                    <a:pt x="10333866" y="3919359"/>
                  </a:lnTo>
                  <a:lnTo>
                    <a:pt x="10378624" y="3961747"/>
                  </a:lnTo>
                  <a:lnTo>
                    <a:pt x="10458414" y="4070035"/>
                  </a:lnTo>
                  <a:lnTo>
                    <a:pt x="10501764" y="4111936"/>
                  </a:lnTo>
                  <a:lnTo>
                    <a:pt x="10540489" y="4165674"/>
                  </a:lnTo>
                  <a:lnTo>
                    <a:pt x="10582904" y="4207251"/>
                  </a:lnTo>
                  <a:lnTo>
                    <a:pt x="10620694" y="4260666"/>
                  </a:lnTo>
                  <a:lnTo>
                    <a:pt x="10703194" y="4343012"/>
                  </a:lnTo>
                  <a:lnTo>
                    <a:pt x="10739590" y="4395944"/>
                  </a:lnTo>
                  <a:lnTo>
                    <a:pt x="10779679" y="4436714"/>
                  </a:lnTo>
                  <a:lnTo>
                    <a:pt x="10815148" y="4489325"/>
                  </a:lnTo>
                  <a:lnTo>
                    <a:pt x="10854311" y="4529775"/>
                  </a:lnTo>
                  <a:lnTo>
                    <a:pt x="10888856" y="4582065"/>
                  </a:lnTo>
                  <a:lnTo>
                    <a:pt x="10964877" y="4662167"/>
                  </a:lnTo>
                  <a:lnTo>
                    <a:pt x="10998040" y="4713978"/>
                  </a:lnTo>
                  <a:lnTo>
                    <a:pt x="11071305" y="4793124"/>
                  </a:lnTo>
                  <a:lnTo>
                    <a:pt x="11103093" y="4844460"/>
                  </a:lnTo>
                  <a:lnTo>
                    <a:pt x="11173613" y="4922655"/>
                  </a:lnTo>
                  <a:lnTo>
                    <a:pt x="11204032" y="4973516"/>
                  </a:lnTo>
                  <a:lnTo>
                    <a:pt x="11305033" y="5089153"/>
                  </a:lnTo>
                  <a:lnTo>
                    <a:pt x="11333635" y="5139385"/>
                  </a:lnTo>
                  <a:lnTo>
                    <a:pt x="11397799" y="5215378"/>
                  </a:lnTo>
                  <a:lnTo>
                    <a:pt x="11429204" y="5253140"/>
                  </a:lnTo>
                  <a:lnTo>
                    <a:pt x="11456001" y="5302746"/>
                  </a:lnTo>
                  <a:lnTo>
                    <a:pt x="11516562" y="5377491"/>
                  </a:lnTo>
                  <a:lnTo>
                    <a:pt x="11575330" y="5451614"/>
                  </a:lnTo>
                  <a:lnTo>
                    <a:pt x="11599885" y="5500444"/>
                  </a:lnTo>
                  <a:lnTo>
                    <a:pt x="11655973" y="5573639"/>
                  </a:lnTo>
                  <a:lnTo>
                    <a:pt x="11710281" y="5646217"/>
                  </a:lnTo>
                  <a:lnTo>
                    <a:pt x="11732611" y="5694276"/>
                  </a:lnTo>
                  <a:lnTo>
                    <a:pt x="11784259" y="5765932"/>
                  </a:lnTo>
                  <a:lnTo>
                    <a:pt x="11834141" y="5836977"/>
                  </a:lnTo>
                  <a:lnTo>
                    <a:pt x="11854263" y="5884271"/>
                  </a:lnTo>
                  <a:lnTo>
                    <a:pt x="11878104" y="5919412"/>
                  </a:lnTo>
                  <a:lnTo>
                    <a:pt x="11901505" y="5954401"/>
                  </a:lnTo>
                  <a:lnTo>
                    <a:pt x="11924468" y="5989238"/>
                  </a:lnTo>
                  <a:lnTo>
                    <a:pt x="11946994" y="6023924"/>
                  </a:lnTo>
                  <a:lnTo>
                    <a:pt x="11964925" y="6070458"/>
                  </a:lnTo>
                  <a:lnTo>
                    <a:pt x="11986578" y="6104841"/>
                  </a:lnTo>
                  <a:lnTo>
                    <a:pt x="12007795" y="6139074"/>
                  </a:lnTo>
                  <a:lnTo>
                    <a:pt x="12028577" y="6173155"/>
                  </a:lnTo>
                  <a:lnTo>
                    <a:pt x="12048925" y="6207086"/>
                  </a:lnTo>
                  <a:lnTo>
                    <a:pt x="12064681" y="6252867"/>
                  </a:lnTo>
                  <a:lnTo>
                    <a:pt x="12084163" y="6286498"/>
                  </a:lnTo>
                  <a:lnTo>
                    <a:pt x="12103212" y="6319979"/>
                  </a:lnTo>
                  <a:lnTo>
                    <a:pt x="12121830" y="6353311"/>
                  </a:lnTo>
                  <a:lnTo>
                    <a:pt x="12140016" y="6386493"/>
                  </a:lnTo>
                  <a:lnTo>
                    <a:pt x="12153615" y="6431527"/>
                  </a:lnTo>
                  <a:lnTo>
                    <a:pt x="12170942" y="6464411"/>
                  </a:lnTo>
                  <a:lnTo>
                    <a:pt x="12187841" y="6497147"/>
                  </a:lnTo>
                  <a:lnTo>
                    <a:pt x="12204311" y="6529735"/>
                  </a:lnTo>
                  <a:lnTo>
                    <a:pt x="12216196" y="6574174"/>
                  </a:lnTo>
                  <a:lnTo>
                    <a:pt x="12231811" y="6606466"/>
                  </a:lnTo>
                  <a:lnTo>
                    <a:pt x="12247001" y="6638610"/>
                  </a:lnTo>
                  <a:lnTo>
                    <a:pt x="12261765" y="6670606"/>
                  </a:lnTo>
                  <a:lnTo>
                    <a:pt x="12271947" y="6714456"/>
                  </a:lnTo>
                  <a:lnTo>
                    <a:pt x="12285862" y="6746158"/>
                  </a:lnTo>
                  <a:lnTo>
                    <a:pt x="12299353" y="6777714"/>
                  </a:lnTo>
                  <a:lnTo>
                    <a:pt x="12312422" y="6809123"/>
                  </a:lnTo>
                  <a:lnTo>
                    <a:pt x="12320911" y="6852386"/>
                  </a:lnTo>
                  <a:lnTo>
                    <a:pt x="12333136" y="6883503"/>
                  </a:lnTo>
                  <a:lnTo>
                    <a:pt x="12344941" y="6914474"/>
                  </a:lnTo>
                  <a:lnTo>
                    <a:pt x="12352167" y="6957300"/>
                  </a:lnTo>
                  <a:lnTo>
                    <a:pt x="12363132" y="6987980"/>
                  </a:lnTo>
                  <a:lnTo>
                    <a:pt x="12373678" y="7018515"/>
                  </a:lnTo>
                  <a:lnTo>
                    <a:pt x="12379649" y="7060906"/>
                  </a:lnTo>
                  <a:lnTo>
                    <a:pt x="12389359" y="7091151"/>
                  </a:lnTo>
                  <a:lnTo>
                    <a:pt x="12394495" y="7133253"/>
                  </a:lnTo>
                  <a:lnTo>
                    <a:pt x="12403373" y="7163210"/>
                  </a:lnTo>
                  <a:lnTo>
                    <a:pt x="12411835" y="7193023"/>
                  </a:lnTo>
                  <a:lnTo>
                    <a:pt x="12415725" y="7234693"/>
                  </a:lnTo>
                  <a:lnTo>
                    <a:pt x="12423358" y="7264219"/>
                  </a:lnTo>
                  <a:lnTo>
                    <a:pt x="12426421" y="7305601"/>
                  </a:lnTo>
                  <a:lnTo>
                    <a:pt x="12433228" y="7334841"/>
                  </a:lnTo>
                  <a:lnTo>
                    <a:pt x="12435466" y="7375938"/>
                  </a:lnTo>
                  <a:lnTo>
                    <a:pt x="12441450" y="7404893"/>
                  </a:lnTo>
                  <a:lnTo>
                    <a:pt x="12442865" y="7445705"/>
                  </a:lnTo>
                  <a:lnTo>
                    <a:pt x="12448028" y="7474375"/>
                  </a:lnTo>
                  <a:lnTo>
                    <a:pt x="12448625" y="7514904"/>
                  </a:lnTo>
                  <a:lnTo>
                    <a:pt x="12448812" y="7555291"/>
                  </a:lnTo>
                  <a:lnTo>
                    <a:pt x="12452749" y="7583536"/>
                  </a:lnTo>
                  <a:lnTo>
                    <a:pt x="12452121" y="7623640"/>
                  </a:lnTo>
                  <a:lnTo>
                    <a:pt x="12455244" y="7651604"/>
                  </a:lnTo>
                  <a:lnTo>
                    <a:pt x="12453803" y="7691426"/>
                  </a:lnTo>
                  <a:lnTo>
                    <a:pt x="12451957" y="7731109"/>
                  </a:lnTo>
                  <a:lnTo>
                    <a:pt x="12453864" y="7758651"/>
                  </a:lnTo>
                  <a:lnTo>
                    <a:pt x="12451210" y="7798053"/>
                  </a:lnTo>
                  <a:lnTo>
                    <a:pt x="12448152" y="7837315"/>
                  </a:lnTo>
                  <a:lnTo>
                    <a:pt x="12444691" y="7876438"/>
                  </a:lnTo>
                  <a:lnTo>
                    <a:pt x="12444986" y="7903422"/>
                  </a:lnTo>
                  <a:lnTo>
                    <a:pt x="12440722" y="7942267"/>
                  </a:lnTo>
                  <a:lnTo>
                    <a:pt x="12436058" y="7980972"/>
                  </a:lnTo>
                  <a:lnTo>
                    <a:pt x="12430993" y="8019540"/>
                  </a:lnTo>
                  <a:lnTo>
                    <a:pt x="12425529" y="8057968"/>
                  </a:lnTo>
                  <a:lnTo>
                    <a:pt x="12423825" y="8084259"/>
                  </a:lnTo>
                  <a:lnTo>
                    <a:pt x="12417564" y="8122412"/>
                  </a:lnTo>
                  <a:lnTo>
                    <a:pt x="12410906" y="8160427"/>
                  </a:lnTo>
                  <a:lnTo>
                    <a:pt x="12403852" y="8198305"/>
                  </a:lnTo>
                  <a:lnTo>
                    <a:pt x="12396402" y="8236046"/>
                  </a:lnTo>
                  <a:lnTo>
                    <a:pt x="12388557" y="8273650"/>
                  </a:lnTo>
                  <a:lnTo>
                    <a:pt x="12380317" y="8311117"/>
                  </a:lnTo>
                  <a:lnTo>
                    <a:pt x="12371683" y="8348447"/>
                  </a:lnTo>
                  <a:lnTo>
                    <a:pt x="12362655" y="8385642"/>
                  </a:lnTo>
                  <a:lnTo>
                    <a:pt x="12353236" y="8422700"/>
                  </a:lnTo>
                  <a:lnTo>
                    <a:pt x="12339266" y="8471623"/>
                  </a:lnTo>
                  <a:lnTo>
                    <a:pt x="12329063" y="8508410"/>
                  </a:lnTo>
                  <a:lnTo>
                    <a:pt x="12318470" y="8545061"/>
                  </a:lnTo>
                  <a:lnTo>
                    <a:pt x="12307486" y="8581578"/>
                  </a:lnTo>
                  <a:lnTo>
                    <a:pt x="12296114" y="8617959"/>
                  </a:lnTo>
                  <a:lnTo>
                    <a:pt x="12280195" y="8666207"/>
                  </a:lnTo>
                  <a:lnTo>
                    <a:pt x="12268046" y="8702319"/>
                  </a:lnTo>
                  <a:lnTo>
                    <a:pt x="12255510" y="8738298"/>
                  </a:lnTo>
                  <a:lnTo>
                    <a:pt x="12238429" y="8786143"/>
                  </a:lnTo>
                  <a:lnTo>
                    <a:pt x="12225121" y="8821854"/>
                  </a:lnTo>
                  <a:lnTo>
                    <a:pt x="12193191" y="8904876"/>
                  </a:lnTo>
                  <a:lnTo>
                    <a:pt x="12178729" y="8940187"/>
                  </a:lnTo>
                  <a:lnTo>
                    <a:pt x="12159726" y="8987366"/>
                  </a:lnTo>
                  <a:lnTo>
                    <a:pt x="12144498" y="9022412"/>
                  </a:lnTo>
                  <a:lnTo>
                    <a:pt x="12124731" y="9069326"/>
                  </a:lnTo>
                  <a:lnTo>
                    <a:pt x="12119143" y="9080830"/>
                  </a:lnTo>
                  <a:lnTo>
                    <a:pt x="2808353" y="9080727"/>
                  </a:lnTo>
                  <a:close/>
                </a:path>
              </a:pathLst>
            </a:custGeom>
            <a:solidFill>
              <a:srgbClr val="79B1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024079" y="1171590"/>
              <a:ext cx="9020159" cy="911539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855955" y="454025"/>
            <a:ext cx="3143565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1" u="sng" spc="325" dirty="0">
                <a:latin typeface="Arial"/>
                <a:cs typeface="Arial"/>
              </a:rPr>
              <a:t>M</a:t>
            </a:r>
            <a:r>
              <a:rPr lang="en-US" sz="4200" b="1" u="sng" spc="265" dirty="0"/>
              <a:t>ETHODS</a:t>
            </a:r>
            <a:endParaRPr sz="4200" u="sng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69761" y="1306559"/>
            <a:ext cx="4307205" cy="1282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599"/>
              </a:lnSpc>
              <a:spcBef>
                <a:spcPts val="100"/>
              </a:spcBef>
            </a:pPr>
            <a:r>
              <a:rPr sz="1200" spc="-50" dirty="0">
                <a:solidFill>
                  <a:srgbClr val="1B202E"/>
                </a:solidFill>
                <a:latin typeface="Arial"/>
                <a:cs typeface="Arial"/>
              </a:rPr>
              <a:t>WE </a:t>
            </a:r>
            <a:r>
              <a:rPr sz="1200" spc="-10" dirty="0">
                <a:solidFill>
                  <a:srgbClr val="1B202E"/>
                </a:solidFill>
                <a:latin typeface="Arial"/>
                <a:cs typeface="Arial"/>
              </a:rPr>
              <a:t>DID </a:t>
            </a:r>
            <a:r>
              <a:rPr sz="1200" spc="35" dirty="0">
                <a:solidFill>
                  <a:srgbClr val="1B202E"/>
                </a:solidFill>
                <a:latin typeface="Arial"/>
                <a:cs typeface="Arial"/>
              </a:rPr>
              <a:t>A </a:t>
            </a:r>
            <a:r>
              <a:rPr sz="1200" spc="-75" dirty="0">
                <a:solidFill>
                  <a:srgbClr val="1B202E"/>
                </a:solidFill>
                <a:latin typeface="Arial"/>
                <a:cs typeface="Arial"/>
              </a:rPr>
              <a:t>PRESPECIFIED </a:t>
            </a:r>
            <a:r>
              <a:rPr sz="1200" spc="-5" dirty="0">
                <a:solidFill>
                  <a:srgbClr val="1B202E"/>
                </a:solidFill>
                <a:latin typeface="Arial"/>
                <a:cs typeface="Arial"/>
              </a:rPr>
              <a:t>META-ANALYSIS </a:t>
            </a:r>
            <a:r>
              <a:rPr sz="1200" spc="-50" dirty="0">
                <a:solidFill>
                  <a:srgbClr val="1B202E"/>
                </a:solidFill>
                <a:latin typeface="Arial"/>
                <a:cs typeface="Arial"/>
              </a:rPr>
              <a:t>OF </a:t>
            </a:r>
            <a:r>
              <a:rPr sz="1200" spc="-80" dirty="0">
                <a:solidFill>
                  <a:srgbClr val="1B202E"/>
                </a:solidFill>
                <a:latin typeface="Arial"/>
                <a:cs typeface="Arial"/>
              </a:rPr>
              <a:t>DELIVER  </a:t>
            </a:r>
            <a:r>
              <a:rPr sz="1200" spc="10" dirty="0">
                <a:solidFill>
                  <a:srgbClr val="1B202E"/>
                </a:solidFill>
                <a:latin typeface="Arial"/>
                <a:cs typeface="Arial"/>
              </a:rPr>
              <a:t>AND </a:t>
            </a:r>
            <a:r>
              <a:rPr sz="1200" spc="-60" dirty="0">
                <a:solidFill>
                  <a:srgbClr val="1B202E"/>
                </a:solidFill>
                <a:latin typeface="Arial"/>
                <a:cs typeface="Arial"/>
              </a:rPr>
              <a:t>EMPEROR-PRESERVED, </a:t>
            </a:r>
            <a:r>
              <a:rPr sz="1200" spc="10" dirty="0">
                <a:solidFill>
                  <a:srgbClr val="1B202E"/>
                </a:solidFill>
                <a:latin typeface="Arial"/>
                <a:cs typeface="Arial"/>
              </a:rPr>
              <a:t>AND </a:t>
            </a:r>
            <a:r>
              <a:rPr sz="1200" spc="-65" dirty="0">
                <a:solidFill>
                  <a:srgbClr val="1B202E"/>
                </a:solidFill>
                <a:latin typeface="Arial"/>
                <a:cs typeface="Arial"/>
              </a:rPr>
              <a:t>SUBSEQUENTLY  </a:t>
            </a:r>
            <a:r>
              <a:rPr sz="1200" spc="-35" dirty="0">
                <a:solidFill>
                  <a:srgbClr val="1B202E"/>
                </a:solidFill>
                <a:latin typeface="Arial"/>
                <a:cs typeface="Arial"/>
              </a:rPr>
              <a:t>INCLUDED </a:t>
            </a:r>
            <a:r>
              <a:rPr sz="1200" spc="-55" dirty="0">
                <a:solidFill>
                  <a:srgbClr val="1B202E"/>
                </a:solidFill>
                <a:latin typeface="Arial"/>
                <a:cs typeface="Arial"/>
              </a:rPr>
              <a:t>TRIALS </a:t>
            </a:r>
            <a:r>
              <a:rPr sz="1200" spc="-20" dirty="0">
                <a:solidFill>
                  <a:srgbClr val="1B202E"/>
                </a:solidFill>
                <a:latin typeface="Arial"/>
                <a:cs typeface="Arial"/>
              </a:rPr>
              <a:t>THAT </a:t>
            </a:r>
            <a:r>
              <a:rPr sz="1200" spc="-85" dirty="0">
                <a:solidFill>
                  <a:srgbClr val="1B202E"/>
                </a:solidFill>
                <a:latin typeface="Arial"/>
                <a:cs typeface="Arial"/>
              </a:rPr>
              <a:t>ENROLLED </a:t>
            </a:r>
            <a:r>
              <a:rPr sz="1200" spc="-45" dirty="0">
                <a:solidFill>
                  <a:srgbClr val="1B202E"/>
                </a:solidFill>
                <a:latin typeface="Arial"/>
                <a:cs typeface="Arial"/>
              </a:rPr>
              <a:t>PATIENTS </a:t>
            </a:r>
            <a:r>
              <a:rPr sz="1200" dirty="0">
                <a:solidFill>
                  <a:srgbClr val="1B202E"/>
                </a:solidFill>
                <a:latin typeface="Arial"/>
                <a:cs typeface="Arial"/>
              </a:rPr>
              <a:t>WITH  </a:t>
            </a:r>
            <a:r>
              <a:rPr sz="1200" spc="-60" dirty="0">
                <a:solidFill>
                  <a:srgbClr val="1B202E"/>
                </a:solidFill>
                <a:latin typeface="Arial"/>
                <a:cs typeface="Arial"/>
              </a:rPr>
              <a:t>REDUCED </a:t>
            </a:r>
            <a:r>
              <a:rPr sz="1200" spc="-30" dirty="0">
                <a:solidFill>
                  <a:srgbClr val="1B202E"/>
                </a:solidFill>
                <a:latin typeface="Arial"/>
                <a:cs typeface="Arial"/>
              </a:rPr>
              <a:t>EJECTION </a:t>
            </a:r>
            <a:r>
              <a:rPr sz="1200" spc="-20" dirty="0">
                <a:solidFill>
                  <a:srgbClr val="1B202E"/>
                </a:solidFill>
                <a:latin typeface="Arial"/>
                <a:cs typeface="Arial"/>
              </a:rPr>
              <a:t>FRACTION  </a:t>
            </a:r>
            <a:r>
              <a:rPr sz="1200" spc="55" dirty="0">
                <a:solidFill>
                  <a:srgbClr val="1B202E"/>
                </a:solidFill>
                <a:latin typeface="Arial"/>
                <a:cs typeface="Arial"/>
              </a:rPr>
              <a:t>(DAPA-HF </a:t>
            </a:r>
            <a:r>
              <a:rPr sz="1200" spc="10" dirty="0">
                <a:solidFill>
                  <a:srgbClr val="1B202E"/>
                </a:solidFill>
                <a:latin typeface="Arial"/>
                <a:cs typeface="Arial"/>
              </a:rPr>
              <a:t>AND  </a:t>
            </a:r>
            <a:r>
              <a:rPr sz="1200" spc="-25" dirty="0">
                <a:solidFill>
                  <a:srgbClr val="1B202E"/>
                </a:solidFill>
                <a:latin typeface="Arial"/>
                <a:cs typeface="Arial"/>
              </a:rPr>
              <a:t>EMPEROR-REDUCED) </a:t>
            </a:r>
            <a:r>
              <a:rPr sz="1200" spc="10" dirty="0">
                <a:solidFill>
                  <a:srgbClr val="1B202E"/>
                </a:solidFill>
                <a:latin typeface="Arial"/>
                <a:cs typeface="Arial"/>
              </a:rPr>
              <a:t>AND </a:t>
            </a:r>
            <a:r>
              <a:rPr sz="1200" spc="-60" dirty="0">
                <a:solidFill>
                  <a:srgbClr val="1B202E"/>
                </a:solidFill>
                <a:latin typeface="Arial"/>
                <a:cs typeface="Arial"/>
              </a:rPr>
              <a:t>THOSE </a:t>
            </a:r>
            <a:r>
              <a:rPr sz="1200" spc="-25" dirty="0">
                <a:solidFill>
                  <a:srgbClr val="1B202E"/>
                </a:solidFill>
                <a:latin typeface="Arial"/>
                <a:cs typeface="Arial"/>
              </a:rPr>
              <a:t>ADMITTED </a:t>
            </a:r>
            <a:r>
              <a:rPr sz="1200" spc="-20" dirty="0">
                <a:solidFill>
                  <a:srgbClr val="1B202E"/>
                </a:solidFill>
                <a:latin typeface="Arial"/>
                <a:cs typeface="Arial"/>
              </a:rPr>
              <a:t>TO  </a:t>
            </a:r>
            <a:r>
              <a:rPr sz="1200" spc="-35" dirty="0">
                <a:solidFill>
                  <a:srgbClr val="1B202E"/>
                </a:solidFill>
                <a:latin typeface="Arial"/>
                <a:cs typeface="Arial"/>
              </a:rPr>
              <a:t>HOSPITAL </a:t>
            </a:r>
            <a:r>
              <a:rPr sz="1200" dirty="0">
                <a:solidFill>
                  <a:srgbClr val="1B202E"/>
                </a:solidFill>
                <a:latin typeface="Arial"/>
                <a:cs typeface="Arial"/>
              </a:rPr>
              <a:t>WITH </a:t>
            </a:r>
            <a:r>
              <a:rPr sz="1200" spc="-30" dirty="0">
                <a:solidFill>
                  <a:srgbClr val="1B202E"/>
                </a:solidFill>
                <a:latin typeface="Arial"/>
                <a:cs typeface="Arial"/>
              </a:rPr>
              <a:t>WORSENING </a:t>
            </a:r>
            <a:r>
              <a:rPr sz="1200" spc="-60" dirty="0">
                <a:solidFill>
                  <a:srgbClr val="1B202E"/>
                </a:solidFill>
                <a:latin typeface="Arial"/>
                <a:cs typeface="Arial"/>
              </a:rPr>
              <a:t>HEART</a:t>
            </a:r>
            <a:r>
              <a:rPr sz="1200" spc="-10" dirty="0">
                <a:solidFill>
                  <a:srgbClr val="1B202E"/>
                </a:solidFill>
                <a:latin typeface="Arial"/>
                <a:cs typeface="Arial"/>
              </a:rPr>
              <a:t> </a:t>
            </a:r>
            <a:r>
              <a:rPr sz="1200" spc="-70" dirty="0">
                <a:solidFill>
                  <a:srgbClr val="1B202E"/>
                </a:solidFill>
                <a:latin typeface="Arial"/>
                <a:cs typeface="Arial"/>
              </a:rPr>
              <a:t>FAILURE.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314302" y="3481687"/>
            <a:ext cx="4305935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6100"/>
              </a:lnSpc>
              <a:spcBef>
                <a:spcPts val="100"/>
              </a:spcBef>
            </a:pPr>
            <a:r>
              <a:rPr sz="1400" spc="-80" dirty="0">
                <a:solidFill>
                  <a:srgbClr val="1B202E"/>
                </a:solidFill>
                <a:latin typeface="Arial"/>
                <a:cs typeface="Arial"/>
              </a:rPr>
              <a:t>IRRESPECTIVE </a:t>
            </a:r>
            <a:r>
              <a:rPr sz="1400" spc="-60" dirty="0">
                <a:solidFill>
                  <a:srgbClr val="1B202E"/>
                </a:solidFill>
                <a:latin typeface="Arial"/>
                <a:cs typeface="Arial"/>
              </a:rPr>
              <a:t>OF </a:t>
            </a:r>
            <a:r>
              <a:rPr sz="1400" spc="-35" dirty="0">
                <a:solidFill>
                  <a:srgbClr val="1B202E"/>
                </a:solidFill>
                <a:latin typeface="Arial"/>
                <a:cs typeface="Arial"/>
              </a:rPr>
              <a:t>EJECTION </a:t>
            </a:r>
            <a:r>
              <a:rPr sz="1400" spc="-20" dirty="0">
                <a:solidFill>
                  <a:srgbClr val="1B202E"/>
                </a:solidFill>
                <a:latin typeface="Arial"/>
                <a:cs typeface="Arial"/>
              </a:rPr>
              <a:t>FRACTION  </a:t>
            </a:r>
            <a:r>
              <a:rPr sz="1400" spc="35" dirty="0">
                <a:solidFill>
                  <a:srgbClr val="1B202E"/>
                </a:solidFill>
                <a:latin typeface="Arial"/>
                <a:cs typeface="Arial"/>
              </a:rPr>
              <a:t>(SOLOIST-WHF). </a:t>
            </a:r>
            <a:r>
              <a:rPr sz="1400" spc="-25" dirty="0">
                <a:solidFill>
                  <a:srgbClr val="1B202E"/>
                </a:solidFill>
                <a:latin typeface="Arial"/>
                <a:cs typeface="Arial"/>
              </a:rPr>
              <a:t>USING </a:t>
            </a:r>
            <a:r>
              <a:rPr sz="1400" spc="-50" dirty="0">
                <a:solidFill>
                  <a:srgbClr val="1B202E"/>
                </a:solidFill>
                <a:latin typeface="Arial"/>
                <a:cs typeface="Arial"/>
              </a:rPr>
              <a:t>TRIAL-LEVEL </a:t>
            </a:r>
            <a:r>
              <a:rPr sz="1400" spc="5" dirty="0">
                <a:solidFill>
                  <a:srgbClr val="1B202E"/>
                </a:solidFill>
                <a:latin typeface="Arial"/>
                <a:cs typeface="Arial"/>
              </a:rPr>
              <a:t>DATA </a:t>
            </a:r>
            <a:r>
              <a:rPr sz="1400" spc="-5" dirty="0">
                <a:solidFill>
                  <a:srgbClr val="1B202E"/>
                </a:solidFill>
                <a:latin typeface="Arial"/>
                <a:cs typeface="Arial"/>
              </a:rPr>
              <a:t>WITH  </a:t>
            </a:r>
            <a:r>
              <a:rPr sz="1400" spc="-30" dirty="0">
                <a:solidFill>
                  <a:srgbClr val="1B202E"/>
                </a:solidFill>
                <a:latin typeface="Arial"/>
                <a:cs typeface="Arial"/>
              </a:rPr>
              <a:t>HARMONISED </a:t>
            </a:r>
            <a:r>
              <a:rPr sz="1400" spc="-45" dirty="0">
                <a:solidFill>
                  <a:srgbClr val="1B202E"/>
                </a:solidFill>
                <a:latin typeface="Arial"/>
                <a:cs typeface="Arial"/>
              </a:rPr>
              <a:t>ENDPOINT</a:t>
            </a:r>
            <a:r>
              <a:rPr sz="1400" spc="135" dirty="0">
                <a:solidFill>
                  <a:srgbClr val="1B202E"/>
                </a:solidFill>
                <a:latin typeface="Arial"/>
                <a:cs typeface="Arial"/>
              </a:rPr>
              <a:t> </a:t>
            </a:r>
            <a:r>
              <a:rPr sz="1400" spc="-45" dirty="0">
                <a:solidFill>
                  <a:srgbClr val="1B202E"/>
                </a:solidFill>
                <a:latin typeface="Arial"/>
                <a:cs typeface="Arial"/>
              </a:rPr>
              <a:t>DEFINITIONS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69761" y="5180642"/>
            <a:ext cx="430784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6100"/>
              </a:lnSpc>
              <a:spcBef>
                <a:spcPts val="100"/>
              </a:spcBef>
            </a:pPr>
            <a:r>
              <a:rPr sz="1400" spc="-60" dirty="0">
                <a:solidFill>
                  <a:srgbClr val="1B202E"/>
                </a:solidFill>
                <a:latin typeface="Arial"/>
                <a:cs typeface="Arial"/>
              </a:rPr>
              <a:t>WE </a:t>
            </a:r>
            <a:r>
              <a:rPr sz="1400" spc="-15" dirty="0">
                <a:solidFill>
                  <a:srgbClr val="1B202E"/>
                </a:solidFill>
                <a:latin typeface="Arial"/>
                <a:cs typeface="Arial"/>
              </a:rPr>
              <a:t>DID </a:t>
            </a:r>
            <a:r>
              <a:rPr sz="1400" spc="40" dirty="0">
                <a:solidFill>
                  <a:srgbClr val="1B202E"/>
                </a:solidFill>
                <a:latin typeface="Arial"/>
                <a:cs typeface="Arial"/>
              </a:rPr>
              <a:t>A </a:t>
            </a:r>
            <a:r>
              <a:rPr sz="1400" spc="-55" dirty="0">
                <a:solidFill>
                  <a:srgbClr val="1B202E"/>
                </a:solidFill>
                <a:latin typeface="Arial"/>
                <a:cs typeface="Arial"/>
              </a:rPr>
              <a:t>FIXED-EFFECTS </a:t>
            </a:r>
            <a:r>
              <a:rPr sz="1400" spc="-5" dirty="0">
                <a:solidFill>
                  <a:srgbClr val="1B202E"/>
                </a:solidFill>
                <a:latin typeface="Arial"/>
                <a:cs typeface="Arial"/>
              </a:rPr>
              <a:t>META-ANALYSIS </a:t>
            </a:r>
            <a:r>
              <a:rPr sz="1400" spc="-25" dirty="0">
                <a:solidFill>
                  <a:srgbClr val="1B202E"/>
                </a:solidFill>
                <a:latin typeface="Arial"/>
                <a:cs typeface="Arial"/>
              </a:rPr>
              <a:t>TO  </a:t>
            </a:r>
            <a:r>
              <a:rPr sz="1400" spc="-60" dirty="0">
                <a:solidFill>
                  <a:srgbClr val="1B202E"/>
                </a:solidFill>
                <a:latin typeface="Arial"/>
                <a:cs typeface="Arial"/>
              </a:rPr>
              <a:t>ESTIMATE </a:t>
            </a:r>
            <a:r>
              <a:rPr sz="1400" spc="-90" dirty="0">
                <a:solidFill>
                  <a:srgbClr val="1B202E"/>
                </a:solidFill>
                <a:latin typeface="Arial"/>
                <a:cs typeface="Arial"/>
              </a:rPr>
              <a:t>THE </a:t>
            </a:r>
            <a:r>
              <a:rPr sz="1400" spc="-105" dirty="0">
                <a:solidFill>
                  <a:srgbClr val="1B202E"/>
                </a:solidFill>
                <a:latin typeface="Arial"/>
                <a:cs typeface="Arial"/>
              </a:rPr>
              <a:t>EFFECT </a:t>
            </a:r>
            <a:r>
              <a:rPr sz="1400" spc="-60" dirty="0">
                <a:solidFill>
                  <a:srgbClr val="1B202E"/>
                </a:solidFill>
                <a:latin typeface="Arial"/>
                <a:cs typeface="Arial"/>
              </a:rPr>
              <a:t>OF </a:t>
            </a:r>
            <a:r>
              <a:rPr sz="1400" spc="-50" dirty="0">
                <a:solidFill>
                  <a:srgbClr val="1B202E"/>
                </a:solidFill>
                <a:latin typeface="Arial"/>
                <a:cs typeface="Arial"/>
              </a:rPr>
              <a:t>SGLT2 </a:t>
            </a:r>
            <a:r>
              <a:rPr sz="1400" spc="-35" dirty="0">
                <a:solidFill>
                  <a:srgbClr val="1B202E"/>
                </a:solidFill>
                <a:latin typeface="Arial"/>
                <a:cs typeface="Arial"/>
              </a:rPr>
              <a:t>INHIBITORS </a:t>
            </a:r>
            <a:r>
              <a:rPr sz="1400" spc="5" dirty="0">
                <a:solidFill>
                  <a:srgbClr val="1B202E"/>
                </a:solidFill>
                <a:latin typeface="Arial"/>
                <a:cs typeface="Arial"/>
              </a:rPr>
              <a:t>ON  </a:t>
            </a:r>
            <a:r>
              <a:rPr sz="1400" spc="-20" dirty="0">
                <a:solidFill>
                  <a:srgbClr val="1B202E"/>
                </a:solidFill>
                <a:latin typeface="Arial"/>
                <a:cs typeface="Arial"/>
              </a:rPr>
              <a:t>VARIOUS </a:t>
            </a:r>
            <a:r>
              <a:rPr sz="1400" spc="-15" dirty="0">
                <a:solidFill>
                  <a:srgbClr val="1B202E"/>
                </a:solidFill>
                <a:latin typeface="Arial"/>
                <a:cs typeface="Arial"/>
              </a:rPr>
              <a:t>CLINICAL </a:t>
            </a:r>
            <a:r>
              <a:rPr sz="1400" spc="-50" dirty="0">
                <a:solidFill>
                  <a:srgbClr val="1B202E"/>
                </a:solidFill>
                <a:latin typeface="Arial"/>
                <a:cs typeface="Arial"/>
              </a:rPr>
              <a:t>ENDPOINTS </a:t>
            </a:r>
            <a:r>
              <a:rPr sz="1400" spc="-10" dirty="0">
                <a:solidFill>
                  <a:srgbClr val="1B202E"/>
                </a:solidFill>
                <a:latin typeface="Arial"/>
                <a:cs typeface="Arial"/>
              </a:rPr>
              <a:t>IN </a:t>
            </a:r>
            <a:r>
              <a:rPr sz="1400" spc="-70" dirty="0">
                <a:solidFill>
                  <a:srgbClr val="1B202E"/>
                </a:solidFill>
                <a:latin typeface="Arial"/>
                <a:cs typeface="Arial"/>
              </a:rPr>
              <a:t>HEART</a:t>
            </a:r>
            <a:r>
              <a:rPr sz="1400" spc="60" dirty="0">
                <a:solidFill>
                  <a:srgbClr val="1B202E"/>
                </a:solidFill>
                <a:latin typeface="Arial"/>
                <a:cs typeface="Arial"/>
              </a:rPr>
              <a:t> </a:t>
            </a:r>
            <a:r>
              <a:rPr sz="1400" spc="-85" dirty="0">
                <a:solidFill>
                  <a:srgbClr val="1B202E"/>
                </a:solidFill>
                <a:latin typeface="Arial"/>
                <a:cs typeface="Arial"/>
              </a:rPr>
              <a:t>FAILURE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314302" y="6938485"/>
            <a:ext cx="4309745" cy="1263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6100"/>
              </a:lnSpc>
              <a:spcBef>
                <a:spcPts val="100"/>
              </a:spcBef>
            </a:pPr>
            <a:r>
              <a:rPr sz="1400" spc="-90" dirty="0">
                <a:solidFill>
                  <a:srgbClr val="1B202E"/>
                </a:solidFill>
                <a:latin typeface="Arial"/>
                <a:cs typeface="Arial"/>
              </a:rPr>
              <a:t>THE </a:t>
            </a:r>
            <a:r>
              <a:rPr sz="1400" spc="-45" dirty="0">
                <a:solidFill>
                  <a:srgbClr val="1B202E"/>
                </a:solidFill>
                <a:latin typeface="Arial"/>
                <a:cs typeface="Arial"/>
              </a:rPr>
              <a:t>PRIMARY ENDPOINT </a:t>
            </a:r>
            <a:r>
              <a:rPr sz="1400" spc="-80" dirty="0">
                <a:solidFill>
                  <a:srgbClr val="1B202E"/>
                </a:solidFill>
                <a:latin typeface="Arial"/>
                <a:cs typeface="Arial"/>
              </a:rPr>
              <a:t>FOR </a:t>
            </a:r>
            <a:r>
              <a:rPr sz="1400" spc="-45" dirty="0">
                <a:solidFill>
                  <a:srgbClr val="1B202E"/>
                </a:solidFill>
                <a:latin typeface="Arial"/>
                <a:cs typeface="Arial"/>
              </a:rPr>
              <a:t>THIS </a:t>
            </a:r>
            <a:r>
              <a:rPr sz="1400" spc="45" dirty="0">
                <a:solidFill>
                  <a:srgbClr val="1B202E"/>
                </a:solidFill>
                <a:latin typeface="Arial"/>
                <a:cs typeface="Arial"/>
              </a:rPr>
              <a:t>META-  </a:t>
            </a:r>
            <a:r>
              <a:rPr sz="1400" spc="-40" dirty="0">
                <a:solidFill>
                  <a:srgbClr val="1B202E"/>
                </a:solidFill>
                <a:latin typeface="Arial"/>
                <a:cs typeface="Arial"/>
              </a:rPr>
              <a:t>ANALYSIS </a:t>
            </a:r>
            <a:r>
              <a:rPr sz="1400" spc="15" dirty="0">
                <a:solidFill>
                  <a:srgbClr val="1B202E"/>
                </a:solidFill>
                <a:latin typeface="Arial"/>
                <a:cs typeface="Arial"/>
              </a:rPr>
              <a:t>WAS </a:t>
            </a:r>
            <a:r>
              <a:rPr sz="1400" spc="-50" dirty="0">
                <a:solidFill>
                  <a:srgbClr val="1B202E"/>
                </a:solidFill>
                <a:latin typeface="Arial"/>
                <a:cs typeface="Arial"/>
              </a:rPr>
              <a:t>TIME </a:t>
            </a:r>
            <a:r>
              <a:rPr sz="1400" spc="-40" dirty="0">
                <a:solidFill>
                  <a:srgbClr val="1B202E"/>
                </a:solidFill>
                <a:latin typeface="Arial"/>
                <a:cs typeface="Arial"/>
              </a:rPr>
              <a:t>FROM </a:t>
            </a:r>
            <a:r>
              <a:rPr sz="1400" spc="-5" dirty="0">
                <a:solidFill>
                  <a:srgbClr val="1B202E"/>
                </a:solidFill>
                <a:latin typeface="Arial"/>
                <a:cs typeface="Arial"/>
              </a:rPr>
              <a:t>RANDOMISATION </a:t>
            </a:r>
            <a:r>
              <a:rPr sz="1400" spc="-25" dirty="0">
                <a:solidFill>
                  <a:srgbClr val="1B202E"/>
                </a:solidFill>
                <a:latin typeface="Arial"/>
                <a:cs typeface="Arial"/>
              </a:rPr>
              <a:t>TO  </a:t>
            </a:r>
            <a:r>
              <a:rPr sz="1400" spc="-90" dirty="0">
                <a:solidFill>
                  <a:srgbClr val="1B202E"/>
                </a:solidFill>
                <a:latin typeface="Arial"/>
                <a:cs typeface="Arial"/>
              </a:rPr>
              <a:t>THE </a:t>
            </a:r>
            <a:r>
              <a:rPr sz="1400" spc="-40" dirty="0">
                <a:solidFill>
                  <a:srgbClr val="1B202E"/>
                </a:solidFill>
                <a:latin typeface="Arial"/>
                <a:cs typeface="Arial"/>
              </a:rPr>
              <a:t>OCCURRENCE </a:t>
            </a:r>
            <a:r>
              <a:rPr sz="1400" spc="-60" dirty="0">
                <a:solidFill>
                  <a:srgbClr val="1B202E"/>
                </a:solidFill>
                <a:latin typeface="Arial"/>
                <a:cs typeface="Arial"/>
              </a:rPr>
              <a:t>OF </a:t>
            </a:r>
            <a:r>
              <a:rPr sz="1400" spc="-90" dirty="0">
                <a:solidFill>
                  <a:srgbClr val="1B202E"/>
                </a:solidFill>
                <a:latin typeface="Arial"/>
                <a:cs typeface="Arial"/>
              </a:rPr>
              <a:t>THE </a:t>
            </a:r>
            <a:r>
              <a:rPr sz="1400" spc="-30" dirty="0">
                <a:solidFill>
                  <a:srgbClr val="1B202E"/>
                </a:solidFill>
                <a:latin typeface="Arial"/>
                <a:cs typeface="Arial"/>
              </a:rPr>
              <a:t>COMPOSITE </a:t>
            </a:r>
            <a:r>
              <a:rPr sz="1400" spc="-60" dirty="0">
                <a:solidFill>
                  <a:srgbClr val="1B202E"/>
                </a:solidFill>
                <a:latin typeface="Arial"/>
                <a:cs typeface="Arial"/>
              </a:rPr>
              <a:t>OF  </a:t>
            </a:r>
            <a:r>
              <a:rPr sz="1400" spc="-10" dirty="0">
                <a:solidFill>
                  <a:srgbClr val="1B202E"/>
                </a:solidFill>
                <a:latin typeface="Arial"/>
                <a:cs typeface="Arial"/>
              </a:rPr>
              <a:t>CARDIOVASCULAR </a:t>
            </a:r>
            <a:r>
              <a:rPr sz="1400" spc="-50" dirty="0">
                <a:solidFill>
                  <a:srgbClr val="1B202E"/>
                </a:solidFill>
                <a:latin typeface="Arial"/>
                <a:cs typeface="Arial"/>
              </a:rPr>
              <a:t>DEATH </a:t>
            </a:r>
            <a:r>
              <a:rPr sz="1400" spc="-55" dirty="0">
                <a:solidFill>
                  <a:srgbClr val="1B202E"/>
                </a:solidFill>
                <a:latin typeface="Arial"/>
                <a:cs typeface="Arial"/>
              </a:rPr>
              <a:t>OR </a:t>
            </a:r>
            <a:r>
              <a:rPr sz="1400" spc="-30" dirty="0">
                <a:solidFill>
                  <a:srgbClr val="1B202E"/>
                </a:solidFill>
                <a:latin typeface="Arial"/>
                <a:cs typeface="Arial"/>
              </a:rPr>
              <a:t>HOSPITALISATION  </a:t>
            </a:r>
            <a:r>
              <a:rPr sz="1400" spc="-80" dirty="0">
                <a:solidFill>
                  <a:srgbClr val="1B202E"/>
                </a:solidFill>
                <a:latin typeface="Arial"/>
                <a:cs typeface="Arial"/>
              </a:rPr>
              <a:t>FOR </a:t>
            </a:r>
            <a:r>
              <a:rPr sz="1400" spc="-70" dirty="0">
                <a:solidFill>
                  <a:srgbClr val="1B202E"/>
                </a:solidFill>
                <a:latin typeface="Arial"/>
                <a:cs typeface="Arial"/>
              </a:rPr>
              <a:t>HEART</a:t>
            </a:r>
            <a:r>
              <a:rPr sz="1400" spc="-125" dirty="0">
                <a:solidFill>
                  <a:srgbClr val="1B202E"/>
                </a:solidFill>
                <a:latin typeface="Arial"/>
                <a:cs typeface="Arial"/>
              </a:rPr>
              <a:t> </a:t>
            </a:r>
            <a:r>
              <a:rPr sz="1400" spc="-80" dirty="0">
                <a:solidFill>
                  <a:srgbClr val="1B202E"/>
                </a:solidFill>
                <a:latin typeface="Arial"/>
                <a:cs typeface="Arial"/>
              </a:rPr>
              <a:t>FAILURE.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569761" y="9033802"/>
            <a:ext cx="4429760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0810" algn="just">
              <a:lnSpc>
                <a:spcPct val="116100"/>
              </a:lnSpc>
              <a:spcBef>
                <a:spcPts val="100"/>
              </a:spcBef>
            </a:pPr>
            <a:r>
              <a:rPr sz="1400" spc="-60" dirty="0">
                <a:solidFill>
                  <a:srgbClr val="1B202E"/>
                </a:solidFill>
                <a:latin typeface="Arial"/>
                <a:cs typeface="Arial"/>
              </a:rPr>
              <a:t>WE </a:t>
            </a:r>
            <a:r>
              <a:rPr sz="1400" spc="-85" dirty="0">
                <a:solidFill>
                  <a:srgbClr val="1B202E"/>
                </a:solidFill>
                <a:latin typeface="Arial"/>
                <a:cs typeface="Arial"/>
              </a:rPr>
              <a:t>ASSESSED HETEROGENEITY </a:t>
            </a:r>
            <a:r>
              <a:rPr sz="1400" spc="-10" dirty="0">
                <a:solidFill>
                  <a:srgbClr val="1B202E"/>
                </a:solidFill>
                <a:latin typeface="Arial"/>
                <a:cs typeface="Arial"/>
              </a:rPr>
              <a:t>IN </a:t>
            </a:r>
            <a:r>
              <a:rPr sz="1400" spc="-60" dirty="0">
                <a:solidFill>
                  <a:srgbClr val="1B202E"/>
                </a:solidFill>
                <a:latin typeface="Arial"/>
                <a:cs typeface="Arial"/>
              </a:rPr>
              <a:t>TREATMENT  </a:t>
            </a:r>
            <a:r>
              <a:rPr sz="1400" spc="-100" dirty="0">
                <a:solidFill>
                  <a:srgbClr val="1B202E"/>
                </a:solidFill>
                <a:latin typeface="Arial"/>
                <a:cs typeface="Arial"/>
              </a:rPr>
              <a:t>EFFECTS </a:t>
            </a:r>
            <a:r>
              <a:rPr sz="1400" spc="-80" dirty="0">
                <a:solidFill>
                  <a:srgbClr val="1B202E"/>
                </a:solidFill>
                <a:latin typeface="Arial"/>
                <a:cs typeface="Arial"/>
              </a:rPr>
              <a:t>FOR </a:t>
            </a:r>
            <a:r>
              <a:rPr sz="1400" spc="-90" dirty="0">
                <a:solidFill>
                  <a:srgbClr val="1B202E"/>
                </a:solidFill>
                <a:latin typeface="Arial"/>
                <a:cs typeface="Arial"/>
              </a:rPr>
              <a:t>THE </a:t>
            </a:r>
            <a:r>
              <a:rPr sz="1400" spc="-45" dirty="0">
                <a:solidFill>
                  <a:srgbClr val="1B202E"/>
                </a:solidFill>
                <a:latin typeface="Arial"/>
                <a:cs typeface="Arial"/>
              </a:rPr>
              <a:t>PRIMARY  ENDPOINT  </a:t>
            </a:r>
            <a:r>
              <a:rPr sz="1400" spc="-25" dirty="0">
                <a:solidFill>
                  <a:srgbClr val="1B202E"/>
                </a:solidFill>
                <a:latin typeface="Arial"/>
                <a:cs typeface="Arial"/>
              </a:rPr>
              <a:t>ACROSS  </a:t>
            </a:r>
            <a:r>
              <a:rPr sz="1400" spc="-55" dirty="0">
                <a:solidFill>
                  <a:srgbClr val="1B202E"/>
                </a:solidFill>
                <a:latin typeface="Arial"/>
                <a:cs typeface="Arial"/>
              </a:rPr>
              <a:t>SUBGROUPS </a:t>
            </a:r>
            <a:r>
              <a:rPr sz="1400" spc="-60" dirty="0">
                <a:solidFill>
                  <a:srgbClr val="1B202E"/>
                </a:solidFill>
                <a:latin typeface="Arial"/>
                <a:cs typeface="Arial"/>
              </a:rPr>
              <a:t>OF</a:t>
            </a:r>
            <a:r>
              <a:rPr sz="1400" spc="160" dirty="0">
                <a:solidFill>
                  <a:srgbClr val="1B202E"/>
                </a:solidFill>
                <a:latin typeface="Arial"/>
                <a:cs typeface="Arial"/>
              </a:rPr>
              <a:t> </a:t>
            </a:r>
            <a:r>
              <a:rPr sz="1400" spc="-85" dirty="0">
                <a:solidFill>
                  <a:srgbClr val="1B202E"/>
                </a:solidFill>
                <a:latin typeface="Arial"/>
                <a:cs typeface="Arial"/>
              </a:rPr>
              <a:t>INTEREST.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436191" y="100918"/>
            <a:ext cx="3412776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8110">
              <a:lnSpc>
                <a:spcPct val="100000"/>
              </a:lnSpc>
              <a:spcBef>
                <a:spcPts val="100"/>
              </a:spcBef>
            </a:pPr>
            <a:r>
              <a:rPr u="sng" spc="-459" dirty="0"/>
              <a:t>F</a:t>
            </a:r>
            <a:r>
              <a:rPr lang="en-US" u="sng" spc="200" dirty="0"/>
              <a:t>INDINGS</a:t>
            </a:r>
            <a:endParaRPr u="sng" spc="160" dirty="0"/>
          </a:p>
        </p:txBody>
      </p:sp>
      <p:sp>
        <p:nvSpPr>
          <p:cNvPr id="3" name="object 3"/>
          <p:cNvSpPr/>
          <p:nvPr/>
        </p:nvSpPr>
        <p:spPr>
          <a:xfrm>
            <a:off x="2730" y="812109"/>
            <a:ext cx="18285270" cy="9310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81214" y="6363875"/>
            <a:ext cx="2707640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6100"/>
              </a:lnSpc>
              <a:spcBef>
                <a:spcPts val="100"/>
              </a:spcBef>
              <a:tabLst>
                <a:tab pos="1652270" algn="l"/>
              </a:tabLst>
            </a:pPr>
            <a:r>
              <a:rPr sz="1400" spc="30" dirty="0">
                <a:solidFill>
                  <a:srgbClr val="FFFFFF"/>
                </a:solidFill>
                <a:latin typeface="Arial"/>
                <a:cs typeface="Arial"/>
              </a:rPr>
              <a:t>AMONG </a:t>
            </a:r>
            <a:r>
              <a:rPr sz="1400" spc="-125" dirty="0">
                <a:solidFill>
                  <a:srgbClr val="FFFFFF"/>
                </a:solidFill>
                <a:latin typeface="Arial"/>
                <a:cs typeface="Arial"/>
              </a:rPr>
              <a:t>12 </a:t>
            </a: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251</a:t>
            </a:r>
            <a:r>
              <a:rPr sz="1400" spc="2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PARTICIPANTS  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FROM </a:t>
            </a:r>
            <a:r>
              <a:rPr sz="1400" spc="-90" dirty="0">
                <a:solidFill>
                  <a:srgbClr val="FFFFFF"/>
                </a:solidFill>
                <a:latin typeface="Arial"/>
                <a:cs typeface="Arial"/>
              </a:rPr>
              <a:t>DELIVER </a:t>
            </a:r>
            <a:r>
              <a:rPr sz="1400" spc="10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EMPEROR-  </a:t>
            </a:r>
            <a:r>
              <a:rPr sz="1400" spc="-105" dirty="0">
                <a:solidFill>
                  <a:srgbClr val="FFFFFF"/>
                </a:solidFill>
                <a:latin typeface="Arial"/>
                <a:cs typeface="Arial"/>
              </a:rPr>
              <a:t>PRESERVED, </a:t>
            </a:r>
            <a:r>
              <a:rPr sz="1400" spc="-50" dirty="0">
                <a:solidFill>
                  <a:srgbClr val="FFFFFF"/>
                </a:solidFill>
                <a:latin typeface="Arial"/>
                <a:cs typeface="Arial"/>
              </a:rPr>
              <a:t>SGLT2 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INHIBITORS  </a:t>
            </a:r>
            <a:r>
              <a:rPr sz="1400" spc="-1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400" spc="-19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400" spc="8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400" spc="-19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400" spc="8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400" spc="7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400" spc="-9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400" spc="-8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400" spc="-6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400" spc="-204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1214" y="7388842"/>
            <a:ext cx="270192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CARDIOVASCULAR </a:t>
            </a:r>
            <a:r>
              <a:rPr sz="1400" spc="-50" dirty="0">
                <a:solidFill>
                  <a:srgbClr val="FFFFFF"/>
                </a:solidFill>
                <a:latin typeface="Arial"/>
                <a:cs typeface="Arial"/>
              </a:rPr>
              <a:t>DEATH</a:t>
            </a:r>
            <a:r>
              <a:rPr sz="1400" spc="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5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1214" y="7602125"/>
            <a:ext cx="270637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  <a:tabLst>
                <a:tab pos="639445" algn="l"/>
                <a:tab pos="2346325" algn="l"/>
              </a:tabLst>
            </a:pPr>
            <a:r>
              <a:rPr sz="1400" spc="-12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400" spc="-1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400" spc="-8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400" spc="-8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400" spc="-9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400" spc="-6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400" spc="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spc="-15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400" spc="-8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400" spc="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spc="-6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400" spc="-12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400" spc="-75" dirty="0">
                <a:solidFill>
                  <a:srgbClr val="FFFFFF"/>
                </a:solidFill>
                <a:latin typeface="Arial"/>
                <a:cs typeface="Arial"/>
              </a:rPr>
              <a:t>R  </a:t>
            </a: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HEART</a:t>
            </a:r>
            <a:r>
              <a:rPr sz="140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85" dirty="0">
                <a:solidFill>
                  <a:srgbClr val="FFFFFF"/>
                </a:solidFill>
                <a:latin typeface="Arial"/>
                <a:cs typeface="Arial"/>
              </a:rPr>
              <a:t>FAILURE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11809" y="2789659"/>
            <a:ext cx="22523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100"/>
              </a:spcBef>
              <a:tabLst>
                <a:tab pos="509270" algn="l"/>
                <a:tab pos="1816100" algn="l"/>
              </a:tabLst>
            </a:pPr>
            <a:r>
              <a:rPr sz="1300" spc="25" dirty="0">
                <a:solidFill>
                  <a:srgbClr val="FFFFFF"/>
                </a:solidFill>
                <a:latin typeface="Arial"/>
                <a:cs typeface="Arial"/>
              </a:rPr>
              <a:t>(HAZARD </a:t>
            </a:r>
            <a:r>
              <a:rPr sz="1300" spc="-25" dirty="0">
                <a:solidFill>
                  <a:srgbClr val="FFFFFF"/>
                </a:solidFill>
                <a:latin typeface="Arial"/>
                <a:cs typeface="Arial"/>
              </a:rPr>
              <a:t>RATIO </a:t>
            </a:r>
            <a:r>
              <a:rPr sz="1300" spc="75" dirty="0">
                <a:solidFill>
                  <a:srgbClr val="FFFFFF"/>
                </a:solidFill>
                <a:latin typeface="Arial"/>
                <a:cs typeface="Arial"/>
              </a:rPr>
              <a:t>0·80 </a:t>
            </a:r>
            <a:r>
              <a:rPr sz="1300" spc="70" dirty="0">
                <a:solidFill>
                  <a:srgbClr val="FFFFFF"/>
                </a:solidFill>
                <a:latin typeface="Arial"/>
                <a:cs typeface="Arial"/>
              </a:rPr>
              <a:t>[95%  </a:t>
            </a:r>
            <a:r>
              <a:rPr sz="1300" spc="7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300" spc="-2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300" spc="12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300" spc="-35" dirty="0">
                <a:solidFill>
                  <a:srgbClr val="FFFFFF"/>
                </a:solidFill>
                <a:latin typeface="Arial"/>
                <a:cs typeface="Arial"/>
              </a:rPr>
              <a:t>·</a:t>
            </a:r>
            <a:r>
              <a:rPr sz="1300" spc="15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sz="1300" spc="5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300" spc="204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1300" spc="12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300" spc="-35" dirty="0">
                <a:solidFill>
                  <a:srgbClr val="FFFFFF"/>
                </a:solidFill>
                <a:latin typeface="Arial"/>
                <a:cs typeface="Arial"/>
              </a:rPr>
              <a:t>·</a:t>
            </a:r>
            <a:r>
              <a:rPr sz="1300" spc="114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sz="1300" spc="15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sz="1300" spc="275" dirty="0">
                <a:solidFill>
                  <a:srgbClr val="FFFFFF"/>
                </a:solidFill>
                <a:latin typeface="Arial"/>
                <a:cs typeface="Arial"/>
              </a:rPr>
              <a:t>]</a:t>
            </a:r>
            <a:r>
              <a:rPr sz="1300" spc="265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300" spc="80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300" spc="-5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300" spc="-2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11809" y="3277377"/>
            <a:ext cx="225742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95070" algn="l"/>
              </a:tabLst>
            </a:pPr>
            <a:r>
              <a:rPr sz="1300" spc="-35" dirty="0">
                <a:solidFill>
                  <a:srgbClr val="FFFFFF"/>
                </a:solidFill>
                <a:latin typeface="Arial"/>
                <a:cs typeface="Arial"/>
              </a:rPr>
              <a:t>CONSISTENT	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REDUCTIONS</a:t>
            </a:r>
            <a:endParaRPr sz="13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11809" y="3475459"/>
            <a:ext cx="225869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399"/>
              </a:lnSpc>
              <a:spcBef>
                <a:spcPts val="100"/>
              </a:spcBef>
            </a:pP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1300" spc="-25" dirty="0">
                <a:solidFill>
                  <a:srgbClr val="FFFFFF"/>
                </a:solidFill>
                <a:latin typeface="Arial"/>
                <a:cs typeface="Arial"/>
              </a:rPr>
              <a:t>BOTH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COMPONENTS: 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CARDIOVASCULAR </a:t>
            </a:r>
            <a:r>
              <a:rPr sz="1300" spc="-45" dirty="0">
                <a:solidFill>
                  <a:srgbClr val="FFFFFF"/>
                </a:solidFill>
                <a:latin typeface="Arial"/>
                <a:cs typeface="Arial"/>
              </a:rPr>
              <a:t>DEATH  </a:t>
            </a:r>
            <a:r>
              <a:rPr sz="1300" spc="114" dirty="0">
                <a:solidFill>
                  <a:srgbClr val="FFFFFF"/>
                </a:solidFill>
                <a:latin typeface="Arial"/>
                <a:cs typeface="Arial"/>
              </a:rPr>
              <a:t>(0·88 </a:t>
            </a:r>
            <a:r>
              <a:rPr sz="1300" spc="90" dirty="0">
                <a:solidFill>
                  <a:srgbClr val="FFFFFF"/>
                </a:solidFill>
                <a:latin typeface="Arial"/>
                <a:cs typeface="Arial"/>
              </a:rPr>
              <a:t>[0·77–1·00])</a:t>
            </a:r>
            <a:r>
              <a:rPr sz="1300" spc="3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1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endParaRPr sz="13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11809" y="4161259"/>
            <a:ext cx="225234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399"/>
              </a:lnSpc>
              <a:spcBef>
                <a:spcPts val="100"/>
              </a:spcBef>
            </a:pPr>
            <a:r>
              <a:rPr sz="1300" spc="-75" dirty="0">
                <a:solidFill>
                  <a:srgbClr val="FFFFFF"/>
                </a:solidFill>
                <a:latin typeface="Arial"/>
                <a:cs typeface="Arial"/>
              </a:rPr>
              <a:t>FIRST </a:t>
            </a:r>
            <a:r>
              <a:rPr sz="1300" spc="-25" dirty="0">
                <a:solidFill>
                  <a:srgbClr val="FFFFFF"/>
                </a:solidFill>
                <a:latin typeface="Arial"/>
                <a:cs typeface="Arial"/>
              </a:rPr>
              <a:t>HOSPITALISATION  </a:t>
            </a:r>
            <a:r>
              <a:rPr sz="1300" spc="-75" dirty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1300" spc="-65" dirty="0">
                <a:solidFill>
                  <a:srgbClr val="FFFFFF"/>
                </a:solidFill>
                <a:latin typeface="Arial"/>
                <a:cs typeface="Arial"/>
              </a:rPr>
              <a:t>HEART </a:t>
            </a:r>
            <a:r>
              <a:rPr sz="1300" spc="-80" dirty="0">
                <a:solidFill>
                  <a:srgbClr val="FFFFFF"/>
                </a:solidFill>
                <a:latin typeface="Arial"/>
                <a:cs typeface="Arial"/>
              </a:rPr>
              <a:t>FAILURE </a:t>
            </a:r>
            <a:r>
              <a:rPr sz="1300" spc="95" dirty="0">
                <a:solidFill>
                  <a:srgbClr val="FFFFFF"/>
                </a:solidFill>
                <a:latin typeface="Arial"/>
                <a:cs typeface="Arial"/>
              </a:rPr>
              <a:t>(0·74  </a:t>
            </a:r>
            <a:r>
              <a:rPr sz="1300" spc="125" dirty="0">
                <a:solidFill>
                  <a:srgbClr val="FFFFFF"/>
                </a:solidFill>
                <a:latin typeface="Arial"/>
                <a:cs typeface="Arial"/>
              </a:rPr>
              <a:t>[0·67–0·83])</a:t>
            </a:r>
            <a:endParaRPr sz="13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142772" y="1023809"/>
            <a:ext cx="2004060" cy="1732280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 indent="1906270" algn="just">
              <a:lnSpc>
                <a:spcPct val="113100"/>
              </a:lnSpc>
              <a:spcBef>
                <a:spcPts val="145"/>
              </a:spcBef>
              <a:tabLst>
                <a:tab pos="1238250" algn="l"/>
                <a:tab pos="1607185" algn="l"/>
              </a:tabLst>
            </a:pPr>
            <a:r>
              <a:rPr sz="900" spc="-25" dirty="0">
                <a:solidFill>
                  <a:srgbClr val="FFFFFF"/>
                </a:solidFill>
                <a:latin typeface="Arial"/>
                <a:cs typeface="Arial"/>
              </a:rPr>
              <a:t>S  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1000" spc="-7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1000" spc="-45" dirty="0">
                <a:solidFill>
                  <a:srgbClr val="FFFFFF"/>
                </a:solidFill>
                <a:latin typeface="Arial"/>
                <a:cs typeface="Arial"/>
              </a:rPr>
              <a:t>BROADER </a:t>
            </a:r>
            <a:r>
              <a:rPr sz="1000" spc="-25" dirty="0">
                <a:solidFill>
                  <a:srgbClr val="FFFFFF"/>
                </a:solidFill>
                <a:latin typeface="Arial"/>
                <a:cs typeface="Arial"/>
              </a:rPr>
              <a:t>CONTEXT </a:t>
            </a:r>
            <a:r>
              <a:rPr sz="1000" spc="-45" dirty="0">
                <a:solidFill>
                  <a:srgbClr val="FFFFFF"/>
                </a:solidFill>
                <a:latin typeface="Arial"/>
                <a:cs typeface="Arial"/>
              </a:rPr>
              <a:t>OF  </a:t>
            </a:r>
            <a:r>
              <a:rPr sz="1000" spc="-7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1000" spc="-55" dirty="0">
                <a:solidFill>
                  <a:srgbClr val="FFFFFF"/>
                </a:solidFill>
                <a:latin typeface="Arial"/>
                <a:cs typeface="Arial"/>
              </a:rPr>
              <a:t>FIVE </a:t>
            </a:r>
            <a:r>
              <a:rPr sz="1000" spc="-45" dirty="0">
                <a:solidFill>
                  <a:srgbClr val="FFFFFF"/>
                </a:solidFill>
                <a:latin typeface="Arial"/>
                <a:cs typeface="Arial"/>
              </a:rPr>
              <a:t>TRIALS OF </a:t>
            </a:r>
            <a:r>
              <a:rPr sz="1000" spc="-95" dirty="0">
                <a:solidFill>
                  <a:srgbClr val="FFFFFF"/>
                </a:solidFill>
                <a:latin typeface="Arial"/>
                <a:cs typeface="Arial"/>
              </a:rPr>
              <a:t>21 </a:t>
            </a:r>
            <a:r>
              <a:rPr sz="1000" spc="60" dirty="0">
                <a:solidFill>
                  <a:srgbClr val="FFFFFF"/>
                </a:solidFill>
                <a:latin typeface="Arial"/>
                <a:cs typeface="Arial"/>
              </a:rPr>
              <a:t>947  </a:t>
            </a:r>
            <a:r>
              <a:rPr sz="1000" spc="-7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000" spc="3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000" spc="-9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000" spc="-4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000" spc="5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000" spc="-7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000" spc="3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000" spc="-4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000" spc="-6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000" spc="-8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		</a:t>
            </a:r>
            <a:r>
              <a:rPr sz="1000" spc="-6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1000" spc="-11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000" spc="-4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000" spc="10" dirty="0">
                <a:solidFill>
                  <a:srgbClr val="FFFFFF"/>
                </a:solidFill>
                <a:latin typeface="Arial"/>
                <a:cs typeface="Arial"/>
              </a:rPr>
              <a:t>2  </a:t>
            </a:r>
            <a:r>
              <a:rPr sz="1000" spc="-25" dirty="0">
                <a:solidFill>
                  <a:srgbClr val="FFFFFF"/>
                </a:solidFill>
                <a:latin typeface="Arial"/>
                <a:cs typeface="Arial"/>
              </a:rPr>
              <a:t>INHIBITORS </a:t>
            </a:r>
            <a:r>
              <a:rPr sz="1000" spc="-55" dirty="0">
                <a:solidFill>
                  <a:srgbClr val="FFFFFF"/>
                </a:solidFill>
                <a:latin typeface="Arial"/>
                <a:cs typeface="Arial"/>
              </a:rPr>
              <a:t>REDUCED </a:t>
            </a:r>
            <a:r>
              <a:rPr sz="1000" spc="-7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1000" spc="-50" dirty="0">
                <a:solidFill>
                  <a:srgbClr val="FFFFFF"/>
                </a:solidFill>
                <a:latin typeface="Arial"/>
                <a:cs typeface="Arial"/>
              </a:rPr>
              <a:t>RISK  </a:t>
            </a:r>
            <a:r>
              <a:rPr sz="1000" spc="-45" dirty="0">
                <a:solidFill>
                  <a:srgbClr val="FFFFFF"/>
                </a:solidFill>
                <a:latin typeface="Arial"/>
                <a:cs typeface="Arial"/>
              </a:rPr>
              <a:t>OF	</a:t>
            </a:r>
            <a:r>
              <a:rPr sz="1000" spc="-25" dirty="0">
                <a:solidFill>
                  <a:srgbClr val="FFFFFF"/>
                </a:solidFill>
                <a:latin typeface="Arial"/>
                <a:cs typeface="Arial"/>
              </a:rPr>
              <a:t>COMPOSITE</a:t>
            </a:r>
            <a:endParaRPr sz="1000" dirty="0">
              <a:latin typeface="Arial"/>
              <a:cs typeface="Arial"/>
            </a:endParaRPr>
          </a:p>
          <a:p>
            <a:pPr marL="12700" marR="5715" algn="just">
              <a:lnSpc>
                <a:spcPct val="112500"/>
              </a:lnSpc>
              <a:tabLst>
                <a:tab pos="1576070" algn="l"/>
              </a:tabLst>
            </a:pP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CARDIOVASCULAR </a:t>
            </a:r>
            <a:r>
              <a:rPr sz="1000" spc="-35" dirty="0">
                <a:solidFill>
                  <a:srgbClr val="FFFFFF"/>
                </a:solidFill>
                <a:latin typeface="Arial"/>
                <a:cs typeface="Arial"/>
              </a:rPr>
              <a:t>DEATH </a:t>
            </a:r>
            <a:r>
              <a:rPr sz="1000" spc="-40" dirty="0">
                <a:solidFill>
                  <a:srgbClr val="FFFFFF"/>
                </a:solidFill>
                <a:latin typeface="Arial"/>
                <a:cs typeface="Arial"/>
              </a:rPr>
              <a:t>OR  </a:t>
            </a:r>
            <a:r>
              <a:rPr sz="1000" spc="-25" dirty="0">
                <a:solidFill>
                  <a:srgbClr val="FFFFFF"/>
                </a:solidFill>
                <a:latin typeface="Arial"/>
                <a:cs typeface="Arial"/>
              </a:rPr>
              <a:t>HOSPITALISATION </a:t>
            </a:r>
            <a:r>
              <a:rPr sz="1000" spc="-60" dirty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1000" spc="-50" dirty="0">
                <a:solidFill>
                  <a:srgbClr val="FFFFFF"/>
                </a:solidFill>
                <a:latin typeface="Arial"/>
                <a:cs typeface="Arial"/>
              </a:rPr>
              <a:t>HEART  </a:t>
            </a:r>
            <a:r>
              <a:rPr sz="1000" spc="-65" dirty="0">
                <a:solidFill>
                  <a:srgbClr val="FFFFFF"/>
                </a:solidFill>
                <a:latin typeface="Arial"/>
                <a:cs typeface="Arial"/>
              </a:rPr>
              <a:t>FAILURE </a:t>
            </a:r>
            <a:r>
              <a:rPr sz="1000" spc="55" dirty="0">
                <a:solidFill>
                  <a:srgbClr val="FFFFFF"/>
                </a:solidFill>
                <a:latin typeface="Arial"/>
                <a:cs typeface="Arial"/>
              </a:rPr>
              <a:t>(0·77  </a:t>
            </a:r>
            <a:r>
              <a:rPr sz="1000" spc="75" dirty="0">
                <a:solidFill>
                  <a:srgbClr val="FFFFFF"/>
                </a:solidFill>
                <a:latin typeface="Arial"/>
                <a:cs typeface="Arial"/>
              </a:rPr>
              <a:t>[0·72–0·82]),  </a:t>
            </a:r>
            <a:r>
              <a:rPr sz="1000" spc="5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000" spc="3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000" spc="-9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000" spc="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000" spc="3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000" spc="3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000" spc="-6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000" spc="5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000" spc="-3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000" spc="-11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000" spc="3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000" spc="-9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000" spc="-14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000" spc="3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000" spc="-4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000" spc="-2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142772" y="2749692"/>
            <a:ext cx="1999614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71500" algn="l"/>
                <a:tab pos="1653539" algn="l"/>
              </a:tabLst>
            </a:pPr>
            <a:r>
              <a:rPr sz="1000" spc="21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000" spc="85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000" spc="-25" dirty="0">
                <a:solidFill>
                  <a:srgbClr val="FFFFFF"/>
                </a:solidFill>
                <a:latin typeface="Arial"/>
                <a:cs typeface="Arial"/>
              </a:rPr>
              <a:t>·</a:t>
            </a:r>
            <a:r>
              <a:rPr sz="1000" spc="85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7	</a:t>
            </a:r>
            <a:r>
              <a:rPr sz="1000" spc="210" dirty="0">
                <a:solidFill>
                  <a:srgbClr val="FFFFFF"/>
                </a:solidFill>
                <a:latin typeface="Arial"/>
                <a:cs typeface="Arial"/>
              </a:rPr>
              <a:t>[</a:t>
            </a:r>
            <a:r>
              <a:rPr sz="1000" spc="85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000" spc="-25" dirty="0">
                <a:solidFill>
                  <a:srgbClr val="FFFFFF"/>
                </a:solidFill>
                <a:latin typeface="Arial"/>
                <a:cs typeface="Arial"/>
              </a:rPr>
              <a:t>·</a:t>
            </a:r>
            <a:r>
              <a:rPr sz="1000" spc="5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sz="1000" spc="8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r>
              <a:rPr sz="1000" spc="155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1000" spc="85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000" spc="-25" dirty="0">
                <a:solidFill>
                  <a:srgbClr val="FFFFFF"/>
                </a:solidFill>
                <a:latin typeface="Arial"/>
                <a:cs typeface="Arial"/>
              </a:rPr>
              <a:t>·</a:t>
            </a:r>
            <a:r>
              <a:rPr sz="1000" spc="8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r>
              <a:rPr sz="1000" spc="85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000" spc="210" dirty="0">
                <a:solidFill>
                  <a:srgbClr val="FFFFFF"/>
                </a:solidFill>
                <a:latin typeface="Arial"/>
                <a:cs typeface="Arial"/>
              </a:rPr>
              <a:t>])</a:t>
            </a:r>
            <a:r>
              <a:rPr sz="1000" spc="-8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000" spc="-9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1000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000" spc="-9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000" spc="-6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000" spc="-5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142772" y="2902054"/>
            <a:ext cx="2002789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2500"/>
              </a:lnSpc>
              <a:spcBef>
                <a:spcPts val="100"/>
              </a:spcBef>
            </a:pPr>
            <a:r>
              <a:rPr sz="1000" spc="-25" dirty="0">
                <a:solidFill>
                  <a:srgbClr val="FFFFFF"/>
                </a:solidFill>
                <a:latin typeface="Arial"/>
                <a:cs typeface="Arial"/>
              </a:rPr>
              <a:t>HOSPITALISATION </a:t>
            </a:r>
            <a:r>
              <a:rPr sz="1000" spc="-60" dirty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1000" spc="-50" dirty="0">
                <a:solidFill>
                  <a:srgbClr val="FFFFFF"/>
                </a:solidFill>
                <a:latin typeface="Arial"/>
                <a:cs typeface="Arial"/>
              </a:rPr>
              <a:t>HEART  </a:t>
            </a:r>
            <a:r>
              <a:rPr sz="1000" spc="-65" dirty="0">
                <a:solidFill>
                  <a:srgbClr val="FFFFFF"/>
                </a:solidFill>
                <a:latin typeface="Arial"/>
                <a:cs typeface="Arial"/>
              </a:rPr>
              <a:t>FAILURE </a:t>
            </a:r>
            <a:r>
              <a:rPr sz="1000" spc="60" dirty="0">
                <a:solidFill>
                  <a:srgbClr val="FFFFFF"/>
                </a:solidFill>
                <a:latin typeface="Arial"/>
                <a:cs typeface="Arial"/>
              </a:rPr>
              <a:t>(0·72 </a:t>
            </a:r>
            <a:r>
              <a:rPr sz="1000" spc="80" dirty="0">
                <a:solidFill>
                  <a:srgbClr val="FFFFFF"/>
                </a:solidFill>
                <a:latin typeface="Arial"/>
                <a:cs typeface="Arial"/>
              </a:rPr>
              <a:t>[0·67–0·78]),  </a:t>
            </a:r>
            <a:r>
              <a:rPr sz="1000" spc="5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1000" spc="-10" dirty="0">
                <a:solidFill>
                  <a:srgbClr val="FFFFFF"/>
                </a:solidFill>
                <a:latin typeface="Arial"/>
                <a:cs typeface="Arial"/>
              </a:rPr>
              <a:t>ALL-CAUSE </a:t>
            </a:r>
            <a:r>
              <a:rPr sz="1000" spc="-30" dirty="0">
                <a:solidFill>
                  <a:srgbClr val="FFFFFF"/>
                </a:solidFill>
                <a:latin typeface="Arial"/>
                <a:cs typeface="Arial"/>
              </a:rPr>
              <a:t>MORTALITY  </a:t>
            </a:r>
            <a:r>
              <a:rPr sz="1000" spc="75" dirty="0">
                <a:solidFill>
                  <a:srgbClr val="FFFFFF"/>
                </a:solidFill>
                <a:latin typeface="Arial"/>
                <a:cs typeface="Arial"/>
              </a:rPr>
              <a:t>(0·92</a:t>
            </a:r>
            <a:r>
              <a:rPr sz="10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spc="105" dirty="0">
                <a:solidFill>
                  <a:srgbClr val="FFFFFF"/>
                </a:solidFill>
                <a:latin typeface="Arial"/>
                <a:cs typeface="Arial"/>
              </a:rPr>
              <a:t>[0·86–0·99])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872872" y="2794739"/>
            <a:ext cx="2220595" cy="4889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799"/>
              </a:lnSpc>
              <a:spcBef>
                <a:spcPts val="95"/>
              </a:spcBef>
              <a:tabLst>
                <a:tab pos="1251585" algn="l"/>
              </a:tabLst>
            </a:pPr>
            <a:r>
              <a:rPr sz="1300" spc="-5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300" spc="-17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300" spc="-7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300" spc="-18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300" spc="-5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300" spc="-10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300" spc="-17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300" spc="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300" spc="-5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300" spc="8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300" spc="-17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300" spc="1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T  </a:t>
            </a:r>
            <a:r>
              <a:rPr sz="1300" spc="-90" dirty="0">
                <a:solidFill>
                  <a:srgbClr val="FFFFFF"/>
                </a:solidFill>
                <a:latin typeface="Arial"/>
                <a:cs typeface="Arial"/>
              </a:rPr>
              <a:t>EFFECTS </a:t>
            </a:r>
            <a:r>
              <a:rPr sz="1300" spc="-70" dirty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EACH </a:t>
            </a:r>
            <a:r>
              <a:rPr sz="1300" spc="-5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300" spc="-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8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endParaRPr sz="13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872872" y="3257676"/>
            <a:ext cx="2226945" cy="1183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799"/>
              </a:lnSpc>
              <a:spcBef>
                <a:spcPts val="95"/>
              </a:spcBef>
            </a:pPr>
            <a:r>
              <a:rPr sz="1300" spc="-50" dirty="0">
                <a:solidFill>
                  <a:srgbClr val="FFFFFF"/>
                </a:solidFill>
                <a:latin typeface="Arial"/>
                <a:cs typeface="Arial"/>
              </a:rPr>
              <a:t>STUDIED 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ENDPOINTS </a:t>
            </a:r>
            <a:r>
              <a:rPr sz="1300" spc="-95" dirty="0">
                <a:solidFill>
                  <a:srgbClr val="FFFFFF"/>
                </a:solidFill>
                <a:latin typeface="Arial"/>
                <a:cs typeface="Arial"/>
              </a:rPr>
              <a:t>WERE  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CONSISTENTLY </a:t>
            </a:r>
            <a:r>
              <a:rPr sz="1300" spc="-65" dirty="0">
                <a:solidFill>
                  <a:srgbClr val="FFFFFF"/>
                </a:solidFill>
                <a:latin typeface="Arial"/>
                <a:cs typeface="Arial"/>
              </a:rPr>
              <a:t>OBSERVED 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1300" spc="-20" dirty="0">
                <a:solidFill>
                  <a:srgbClr val="FFFFFF"/>
                </a:solidFill>
                <a:latin typeface="Arial"/>
                <a:cs typeface="Arial"/>
              </a:rPr>
              <a:t>BOTH  </a:t>
            </a:r>
            <a:r>
              <a:rPr sz="1300" spc="-8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1300" spc="-55" dirty="0">
                <a:solidFill>
                  <a:srgbClr val="FFFFFF"/>
                </a:solidFill>
                <a:latin typeface="Arial"/>
                <a:cs typeface="Arial"/>
              </a:rPr>
              <a:t>TRIALS </a:t>
            </a:r>
            <a:r>
              <a:rPr sz="1300" spc="-50" dirty="0">
                <a:solidFill>
                  <a:srgbClr val="FFFFFF"/>
                </a:solidFill>
                <a:latin typeface="Arial"/>
                <a:cs typeface="Arial"/>
              </a:rPr>
              <a:t>OF  </a:t>
            </a:r>
            <a:r>
              <a:rPr sz="1300" spc="-60" dirty="0">
                <a:solidFill>
                  <a:srgbClr val="FFFFFF"/>
                </a:solidFill>
                <a:latin typeface="Arial"/>
                <a:cs typeface="Arial"/>
              </a:rPr>
              <a:t>HEART </a:t>
            </a:r>
            <a:r>
              <a:rPr sz="1300" spc="-75" dirty="0">
                <a:solidFill>
                  <a:srgbClr val="FFFFFF"/>
                </a:solidFill>
                <a:latin typeface="Arial"/>
                <a:cs typeface="Arial"/>
              </a:rPr>
              <a:t>FAILURE </a:t>
            </a: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WITH  </a:t>
            </a:r>
            <a:r>
              <a:rPr sz="1300" spc="-45" dirty="0">
                <a:solidFill>
                  <a:srgbClr val="FFFFFF"/>
                </a:solidFill>
                <a:latin typeface="Arial"/>
                <a:cs typeface="Arial"/>
              </a:rPr>
              <a:t>MILDLY </a:t>
            </a:r>
            <a:r>
              <a:rPr sz="1300" spc="-60" dirty="0">
                <a:solidFill>
                  <a:srgbClr val="FFFFFF"/>
                </a:solidFill>
                <a:latin typeface="Arial"/>
                <a:cs typeface="Arial"/>
              </a:rPr>
              <a:t>REDUCED</a:t>
            </a:r>
            <a:r>
              <a:rPr sz="1300" spc="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45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endParaRPr sz="13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872872" y="4415017"/>
            <a:ext cx="2226945" cy="7200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6799"/>
              </a:lnSpc>
              <a:spcBef>
                <a:spcPts val="95"/>
              </a:spcBef>
              <a:tabLst>
                <a:tab pos="1417955" algn="l"/>
              </a:tabLst>
            </a:pPr>
            <a:r>
              <a:rPr sz="1300" spc="-8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300" spc="-10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300" spc="-17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300" spc="-7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300" spc="-17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300" spc="-10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300" spc="5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300" spc="-17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300" spc="-17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300" spc="95" dirty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r>
              <a:rPr sz="1300" spc="-17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300" spc="8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300" spc="-5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300" spc="2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N 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FRACTION </a:t>
            </a:r>
            <a:r>
              <a:rPr sz="1300" spc="15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ACROSS  </a:t>
            </a:r>
            <a:r>
              <a:rPr sz="1300" spc="-75" dirty="0">
                <a:solidFill>
                  <a:srgbClr val="FFFFFF"/>
                </a:solidFill>
                <a:latin typeface="Arial"/>
                <a:cs typeface="Arial"/>
              </a:rPr>
              <a:t>ALL </a:t>
            </a:r>
            <a:r>
              <a:rPr sz="1300" spc="-65" dirty="0">
                <a:solidFill>
                  <a:srgbClr val="FFFFFF"/>
                </a:solidFill>
                <a:latin typeface="Arial"/>
                <a:cs typeface="Arial"/>
              </a:rPr>
              <a:t>FIVE</a:t>
            </a:r>
            <a:r>
              <a:rPr sz="13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55" dirty="0">
                <a:solidFill>
                  <a:srgbClr val="FFFFFF"/>
                </a:solidFill>
                <a:latin typeface="Arial"/>
                <a:cs typeface="Arial"/>
              </a:rPr>
              <a:t>TRIALS</a:t>
            </a:r>
            <a:endParaRPr sz="13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500187" y="6487716"/>
            <a:ext cx="2251075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sz="1400" spc="-60" dirty="0">
                <a:solidFill>
                  <a:srgbClr val="FFFFFF"/>
                </a:solidFill>
                <a:latin typeface="Arial"/>
                <a:cs typeface="Arial"/>
              </a:rPr>
              <a:t>TREATMENT </a:t>
            </a:r>
            <a:r>
              <a:rPr sz="1400" spc="-100" dirty="0">
                <a:solidFill>
                  <a:srgbClr val="FFFFFF"/>
                </a:solidFill>
                <a:latin typeface="Arial"/>
                <a:cs typeface="Arial"/>
              </a:rPr>
              <a:t>EFFECTS </a:t>
            </a: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ON  </a:t>
            </a:r>
            <a:r>
              <a:rPr sz="1400" spc="-9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PRIMARY</a:t>
            </a:r>
            <a:r>
              <a:rPr sz="1400" spc="2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ENDPOINT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500187" y="7017382"/>
            <a:ext cx="50736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85" dirty="0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sz="1400" spc="-19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400" spc="-1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400" spc="-204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500187" y="7230666"/>
            <a:ext cx="1129665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  <a:tabLst>
                <a:tab pos="657860" algn="l"/>
              </a:tabLst>
            </a:pPr>
            <a:r>
              <a:rPr sz="1400" spc="8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400" spc="-8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400" spc="-8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400" spc="-6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400" spc="-19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T  </a:t>
            </a:r>
            <a:r>
              <a:rPr sz="1400" spc="-90" dirty="0">
                <a:solidFill>
                  <a:srgbClr val="FFFFFF"/>
                </a:solidFill>
                <a:latin typeface="Arial"/>
                <a:cs typeface="Arial"/>
              </a:rPr>
              <a:t>THE	</a:t>
            </a:r>
            <a:r>
              <a:rPr sz="1400" spc="-80" dirty="0">
                <a:solidFill>
                  <a:srgbClr val="FFFFFF"/>
                </a:solidFill>
                <a:latin typeface="Arial"/>
                <a:cs typeface="Arial"/>
              </a:rPr>
              <a:t>14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648438" y="6983016"/>
            <a:ext cx="1108075" cy="76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3664" algn="r">
              <a:lnSpc>
                <a:spcPct val="1161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1400" spc="-19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400" spc="-19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400" spc="-1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400" spc="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spc="-150" dirty="0">
                <a:solidFill>
                  <a:srgbClr val="FFFFFF"/>
                </a:solidFill>
                <a:latin typeface="Arial"/>
                <a:cs typeface="Arial"/>
              </a:rPr>
              <a:t>LL</a:t>
            </a:r>
            <a:r>
              <a:rPr sz="1400" spc="-55" dirty="0">
                <a:solidFill>
                  <a:srgbClr val="FFFFFF"/>
                </a:solidFill>
                <a:latin typeface="Arial"/>
                <a:cs typeface="Arial"/>
              </a:rPr>
              <a:t>Y  </a:t>
            </a:r>
            <a:r>
              <a:rPr sz="1400" spc="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spc="8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400" spc="-1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400" spc="-8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400" spc="-55" dirty="0">
                <a:solidFill>
                  <a:srgbClr val="FFFFFF"/>
                </a:solidFill>
                <a:latin typeface="Arial"/>
                <a:cs typeface="Arial"/>
              </a:rPr>
              <a:t>S  </a:t>
            </a:r>
            <a:r>
              <a:rPr sz="1400" spc="-8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1400" spc="-1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400" spc="-9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400" spc="-9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5500187" y="7725966"/>
            <a:ext cx="2251075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  <a:tabLst>
                <a:tab pos="1271270" algn="l"/>
              </a:tabLst>
            </a:pPr>
            <a:r>
              <a:rPr sz="1400" spc="-19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400" spc="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spc="7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400" spc="-19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400" spc="-11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400" spc="8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400" spc="-15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DI</a:t>
            </a: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G  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EJECTION</a:t>
            </a:r>
            <a:r>
              <a:rPr sz="14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FRACTION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798731" y="5542408"/>
            <a:ext cx="7837805" cy="3448508"/>
          </a:xfrm>
          <a:prstGeom prst="rect">
            <a:avLst/>
          </a:prstGeom>
        </p:spPr>
        <p:txBody>
          <a:bodyPr vert="horz" wrap="square" lIns="0" tIns="293370" rIns="0" bIns="0" rtlCol="0">
            <a:spAutoFit/>
          </a:bodyPr>
          <a:lstStyle/>
          <a:p>
            <a:pPr marR="802640" algn="ctr">
              <a:lnSpc>
                <a:spcPct val="100000"/>
              </a:lnSpc>
              <a:spcBef>
                <a:spcPts val="2310"/>
              </a:spcBef>
            </a:pPr>
            <a:r>
              <a:rPr lang="en-US" sz="4800" u="sng" dirty="0">
                <a:solidFill>
                  <a:schemeClr val="bg1"/>
                </a:solidFill>
                <a:latin typeface="Arial"/>
                <a:cs typeface="Arial"/>
              </a:rPr>
              <a:t>CONCLUSION</a:t>
            </a:r>
            <a:endParaRPr sz="4800" u="sng" dirty="0">
              <a:solidFill>
                <a:schemeClr val="bg1"/>
              </a:solidFill>
              <a:latin typeface="Arial"/>
              <a:cs typeface="Arial"/>
            </a:endParaRPr>
          </a:p>
          <a:p>
            <a:pPr marL="12700" marR="5080" algn="ctr">
              <a:lnSpc>
                <a:spcPts val="2850"/>
              </a:lnSpc>
              <a:spcBef>
                <a:spcPts val="1600"/>
              </a:spcBef>
            </a:pPr>
            <a:r>
              <a:rPr sz="2400" spc="-100" dirty="0">
                <a:solidFill>
                  <a:srgbClr val="FFFFFF"/>
                </a:solidFill>
                <a:latin typeface="Arial"/>
                <a:cs typeface="Arial"/>
              </a:rPr>
              <a:t>SGLT2 </a:t>
            </a:r>
            <a:r>
              <a:rPr sz="2400" spc="165" dirty="0">
                <a:solidFill>
                  <a:srgbClr val="FFFFFF"/>
                </a:solidFill>
                <a:latin typeface="Arial"/>
                <a:cs typeface="Arial"/>
              </a:rPr>
              <a:t>inhibitors </a:t>
            </a:r>
            <a:r>
              <a:rPr sz="2400" spc="204" dirty="0">
                <a:solidFill>
                  <a:srgbClr val="FFFFFF"/>
                </a:solidFill>
                <a:latin typeface="Arial"/>
                <a:cs typeface="Arial"/>
              </a:rPr>
              <a:t>reduced </a:t>
            </a:r>
            <a:r>
              <a:rPr sz="2400" spc="195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400" spc="105" dirty="0">
                <a:solidFill>
                  <a:srgbClr val="FFFFFF"/>
                </a:solidFill>
                <a:latin typeface="Arial"/>
                <a:cs typeface="Arial"/>
              </a:rPr>
              <a:t>risk </a:t>
            </a:r>
            <a:r>
              <a:rPr sz="2400" spc="16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400" spc="-2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195" dirty="0">
                <a:solidFill>
                  <a:srgbClr val="FFFFFF"/>
                </a:solidFill>
                <a:latin typeface="Arial"/>
                <a:cs typeface="Arial"/>
              </a:rPr>
              <a:t>cardiovascular  </a:t>
            </a:r>
            <a:r>
              <a:rPr sz="2400" spc="235" dirty="0">
                <a:solidFill>
                  <a:srgbClr val="FFFFFF"/>
                </a:solidFill>
                <a:latin typeface="Arial"/>
                <a:cs typeface="Arial"/>
              </a:rPr>
              <a:t>death </a:t>
            </a:r>
            <a:r>
              <a:rPr sz="2400" spc="265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2400" spc="175" dirty="0">
                <a:solidFill>
                  <a:srgbClr val="FFFFFF"/>
                </a:solidFill>
                <a:latin typeface="Arial"/>
                <a:cs typeface="Arial"/>
              </a:rPr>
              <a:t>hospitalisations </a:t>
            </a:r>
            <a:r>
              <a:rPr sz="2400" spc="145" dirty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2400" spc="200" dirty="0">
                <a:solidFill>
                  <a:srgbClr val="FFFFFF"/>
                </a:solidFill>
                <a:latin typeface="Arial"/>
                <a:cs typeface="Arial"/>
              </a:rPr>
              <a:t>heart </a:t>
            </a:r>
            <a:r>
              <a:rPr sz="2400" spc="155" dirty="0">
                <a:solidFill>
                  <a:srgbClr val="FFFFFF"/>
                </a:solidFill>
                <a:latin typeface="Arial"/>
                <a:cs typeface="Arial"/>
              </a:rPr>
              <a:t>failure </a:t>
            </a:r>
            <a:r>
              <a:rPr sz="2400" spc="160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2400" spc="290" dirty="0">
                <a:solidFill>
                  <a:srgbClr val="FFFFFF"/>
                </a:solidFill>
                <a:latin typeface="Arial"/>
                <a:cs typeface="Arial"/>
              </a:rPr>
              <a:t>a  </a:t>
            </a:r>
            <a:r>
              <a:rPr sz="2400" spc="235" dirty="0">
                <a:solidFill>
                  <a:srgbClr val="FFFFFF"/>
                </a:solidFill>
                <a:latin typeface="Arial"/>
                <a:cs typeface="Arial"/>
              </a:rPr>
              <a:t>broad </a:t>
            </a:r>
            <a:r>
              <a:rPr sz="2400" spc="215" dirty="0">
                <a:solidFill>
                  <a:srgbClr val="FFFFFF"/>
                </a:solidFill>
                <a:latin typeface="Arial"/>
                <a:cs typeface="Arial"/>
              </a:rPr>
              <a:t>range </a:t>
            </a:r>
            <a:r>
              <a:rPr sz="2400" spc="160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400" spc="195" dirty="0">
                <a:solidFill>
                  <a:srgbClr val="FFFFFF"/>
                </a:solidFill>
                <a:latin typeface="Arial"/>
                <a:cs typeface="Arial"/>
              </a:rPr>
              <a:t>patients with </a:t>
            </a:r>
            <a:r>
              <a:rPr sz="2400" spc="200" dirty="0">
                <a:solidFill>
                  <a:srgbClr val="FFFFFF"/>
                </a:solidFill>
                <a:latin typeface="Arial"/>
                <a:cs typeface="Arial"/>
              </a:rPr>
              <a:t>heart </a:t>
            </a:r>
            <a:r>
              <a:rPr sz="2400" spc="114" dirty="0">
                <a:solidFill>
                  <a:srgbClr val="FFFFFF"/>
                </a:solidFill>
                <a:latin typeface="Arial"/>
                <a:cs typeface="Arial"/>
              </a:rPr>
              <a:t>failure,  </a:t>
            </a:r>
            <a:r>
              <a:rPr sz="2400" spc="204" dirty="0">
                <a:solidFill>
                  <a:srgbClr val="FFFFFF"/>
                </a:solidFill>
                <a:latin typeface="Arial"/>
                <a:cs typeface="Arial"/>
              </a:rPr>
              <a:t>supporting</a:t>
            </a:r>
            <a:r>
              <a:rPr sz="240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160" dirty="0">
                <a:solidFill>
                  <a:srgbClr val="FFFFFF"/>
                </a:solidFill>
                <a:latin typeface="Arial"/>
                <a:cs typeface="Arial"/>
              </a:rPr>
              <a:t>their</a:t>
            </a:r>
            <a:r>
              <a:rPr sz="240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140" dirty="0">
                <a:solidFill>
                  <a:srgbClr val="FFFFFF"/>
                </a:solidFill>
                <a:latin typeface="Arial"/>
                <a:cs typeface="Arial"/>
              </a:rPr>
              <a:t>role</a:t>
            </a:r>
            <a:r>
              <a:rPr sz="240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185" dirty="0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sz="240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29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204" dirty="0">
                <a:solidFill>
                  <a:srgbClr val="FFFFFF"/>
                </a:solidFill>
                <a:latin typeface="Arial"/>
                <a:cs typeface="Arial"/>
              </a:rPr>
              <a:t>foundational</a:t>
            </a:r>
            <a:r>
              <a:rPr sz="240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210" dirty="0">
                <a:solidFill>
                  <a:srgbClr val="FFFFFF"/>
                </a:solidFill>
                <a:latin typeface="Arial"/>
                <a:cs typeface="Arial"/>
              </a:rPr>
              <a:t>therapy</a:t>
            </a:r>
            <a:r>
              <a:rPr sz="240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145" dirty="0">
                <a:solidFill>
                  <a:srgbClr val="FFFFFF"/>
                </a:solidFill>
                <a:latin typeface="Arial"/>
                <a:cs typeface="Arial"/>
              </a:rPr>
              <a:t>for  </a:t>
            </a:r>
            <a:r>
              <a:rPr sz="2400" spc="200" dirty="0">
                <a:solidFill>
                  <a:srgbClr val="FFFFFF"/>
                </a:solidFill>
                <a:latin typeface="Arial"/>
                <a:cs typeface="Arial"/>
              </a:rPr>
              <a:t>heart </a:t>
            </a:r>
            <a:r>
              <a:rPr sz="2400" spc="114" dirty="0">
                <a:solidFill>
                  <a:srgbClr val="FFFFFF"/>
                </a:solidFill>
                <a:latin typeface="Arial"/>
                <a:cs typeface="Arial"/>
              </a:rPr>
              <a:t>failure, </a:t>
            </a:r>
            <a:r>
              <a:rPr sz="2400" spc="155" dirty="0">
                <a:solidFill>
                  <a:srgbClr val="FFFFFF"/>
                </a:solidFill>
                <a:latin typeface="Arial"/>
                <a:cs typeface="Arial"/>
              </a:rPr>
              <a:t>irrespective </a:t>
            </a:r>
            <a:r>
              <a:rPr sz="2400" spc="160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400" spc="170" dirty="0">
                <a:solidFill>
                  <a:srgbClr val="FFFFFF"/>
                </a:solidFill>
                <a:latin typeface="Arial"/>
                <a:cs typeface="Arial"/>
              </a:rPr>
              <a:t>ejection </a:t>
            </a:r>
            <a:r>
              <a:rPr sz="2400" spc="190" dirty="0">
                <a:solidFill>
                  <a:srgbClr val="FFFFFF"/>
                </a:solidFill>
                <a:latin typeface="Arial"/>
                <a:cs typeface="Arial"/>
              </a:rPr>
              <a:t>fraction </a:t>
            </a:r>
            <a:r>
              <a:rPr sz="2400" spc="155" dirty="0">
                <a:solidFill>
                  <a:srgbClr val="FFFFFF"/>
                </a:solidFill>
                <a:latin typeface="Arial"/>
                <a:cs typeface="Arial"/>
              </a:rPr>
              <a:t>or  </a:t>
            </a:r>
            <a:r>
              <a:rPr sz="2400" spc="200" dirty="0">
                <a:solidFill>
                  <a:srgbClr val="FFFFFF"/>
                </a:solidFill>
                <a:latin typeface="Arial"/>
                <a:cs typeface="Arial"/>
              </a:rPr>
              <a:t>care</a:t>
            </a:r>
            <a:r>
              <a:rPr sz="24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145" dirty="0">
                <a:solidFill>
                  <a:srgbClr val="FFFFFF"/>
                </a:solidFill>
                <a:latin typeface="Arial"/>
                <a:cs typeface="Arial"/>
              </a:rPr>
              <a:t>setting.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430</Words>
  <Application>Microsoft Macintosh PowerPoint</Application>
  <PresentationFormat>Custom</PresentationFormat>
  <Paragraphs>30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SGLT2 INHIBITORS IN PATIENTS WITH HEART  FAILURE: A COMPREHENSIVE META-ANALYSIS  OF FIVE RANDOMISED CONTROLLED TRIALS</vt:lpstr>
      <vt:lpstr>METHODS</vt:lpstr>
      <vt:lpstr>FINDINGS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SGLT2 inhibitors in patients with heart failure: a comprehensive meta-analysis of five randomised controlled trials</dc:title>
  <dc:creator>Pooja Katoch</dc:creator>
  <cp:keywords>DAFZWdV2MKA,BAE6BIclRcU</cp:keywords>
  <cp:lastModifiedBy>Pooja katoch</cp:lastModifiedBy>
  <cp:revision>2</cp:revision>
  <dcterms:created xsi:type="dcterms:W3CDTF">2023-02-01T17:45:25Z</dcterms:created>
  <dcterms:modified xsi:type="dcterms:W3CDTF">2023-02-07T13:39:38Z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2023-02-01T00:00:00Z</vt:filetime>
  </property>
  <property fmtid="{D5CDD505-2E9C-101B-9397-08002B2CF9AE}" pid="3" name="Creator">
    <vt:lpwstr>Canva</vt:lpwstr>
  </property>
  <property fmtid="{D5CDD505-2E9C-101B-9397-08002B2CF9AE}" pid="4" name="LastSaved">
    <vt:filetime>2023-02-01T00:00:00Z</vt:filetime>
  </property>
</Properties>
</file>