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EA81D0-BED5-0C4B-BB58-6D289BF0D5E0}" v="2" dt="2023-02-07T13:56:27.37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>
      <p:cViewPr varScale="1">
        <p:scale>
          <a:sx n="80" d="100"/>
          <a:sy n="80" d="100"/>
        </p:scale>
        <p:origin x="280" y="2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00" b="1" i="0">
                <a:solidFill>
                  <a:srgbClr val="0020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2329" y="3590897"/>
            <a:ext cx="14351000" cy="6696709"/>
          </a:xfrm>
          <a:custGeom>
            <a:avLst/>
            <a:gdLst/>
            <a:ahLst/>
            <a:cxnLst/>
            <a:rect l="l" t="t" r="r" b="b"/>
            <a:pathLst>
              <a:path w="14351000" h="6696709">
                <a:moveTo>
                  <a:pt x="0" y="6696103"/>
                </a:moveTo>
                <a:lnTo>
                  <a:pt x="0" y="6508364"/>
                </a:lnTo>
                <a:lnTo>
                  <a:pt x="126999" y="6479354"/>
                </a:lnTo>
                <a:lnTo>
                  <a:pt x="126999" y="6395074"/>
                </a:lnTo>
                <a:lnTo>
                  <a:pt x="253999" y="6367905"/>
                </a:lnTo>
                <a:lnTo>
                  <a:pt x="253999" y="6314964"/>
                </a:lnTo>
                <a:lnTo>
                  <a:pt x="380999" y="6289197"/>
                </a:lnTo>
                <a:lnTo>
                  <a:pt x="380999" y="6239081"/>
                </a:lnTo>
                <a:lnTo>
                  <a:pt x="507999" y="6214736"/>
                </a:lnTo>
                <a:lnTo>
                  <a:pt x="507999" y="6166026"/>
                </a:lnTo>
                <a:lnTo>
                  <a:pt x="634999" y="6141687"/>
                </a:lnTo>
                <a:lnTo>
                  <a:pt x="634999" y="6094445"/>
                </a:lnTo>
                <a:lnTo>
                  <a:pt x="761999" y="6071502"/>
                </a:lnTo>
                <a:lnTo>
                  <a:pt x="761999" y="6048986"/>
                </a:lnTo>
                <a:lnTo>
                  <a:pt x="888999" y="6026877"/>
                </a:lnTo>
                <a:lnTo>
                  <a:pt x="888999" y="5983801"/>
                </a:lnTo>
                <a:lnTo>
                  <a:pt x="1015999" y="5962795"/>
                </a:lnTo>
                <a:lnTo>
                  <a:pt x="1015999" y="5921752"/>
                </a:lnTo>
                <a:lnTo>
                  <a:pt x="1142999" y="5901675"/>
                </a:lnTo>
                <a:lnTo>
                  <a:pt x="1142999" y="5862313"/>
                </a:lnTo>
                <a:lnTo>
                  <a:pt x="1269999" y="5842990"/>
                </a:lnTo>
                <a:lnTo>
                  <a:pt x="1269999" y="5823878"/>
                </a:lnTo>
                <a:lnTo>
                  <a:pt x="1396999" y="5804958"/>
                </a:lnTo>
                <a:lnTo>
                  <a:pt x="1396999" y="5767619"/>
                </a:lnTo>
                <a:lnTo>
                  <a:pt x="1523999" y="5749160"/>
                </a:lnTo>
                <a:lnTo>
                  <a:pt x="1523999" y="5712567"/>
                </a:lnTo>
                <a:lnTo>
                  <a:pt x="1650999" y="5694393"/>
                </a:lnTo>
                <a:lnTo>
                  <a:pt x="1650999" y="5676276"/>
                </a:lnTo>
                <a:lnTo>
                  <a:pt x="1777999" y="5622064"/>
                </a:lnTo>
                <a:lnTo>
                  <a:pt x="1904999" y="5603976"/>
                </a:lnTo>
                <a:lnTo>
                  <a:pt x="1904999" y="5567656"/>
                </a:lnTo>
                <a:lnTo>
                  <a:pt x="2031999" y="5549385"/>
                </a:lnTo>
                <a:lnTo>
                  <a:pt x="2031999" y="5512524"/>
                </a:lnTo>
                <a:lnTo>
                  <a:pt x="2158999" y="5493895"/>
                </a:lnTo>
                <a:lnTo>
                  <a:pt x="2158999" y="5475107"/>
                </a:lnTo>
                <a:lnTo>
                  <a:pt x="2285999" y="5456142"/>
                </a:lnTo>
                <a:lnTo>
                  <a:pt x="2285999" y="5417599"/>
                </a:lnTo>
                <a:lnTo>
                  <a:pt x="2412999" y="5397984"/>
                </a:lnTo>
                <a:lnTo>
                  <a:pt x="2412999" y="5357965"/>
                </a:lnTo>
                <a:lnTo>
                  <a:pt x="2539999" y="5337523"/>
                </a:lnTo>
                <a:lnTo>
                  <a:pt x="2539999" y="5316766"/>
                </a:lnTo>
                <a:lnTo>
                  <a:pt x="2666999" y="5295676"/>
                </a:lnTo>
                <a:lnTo>
                  <a:pt x="2666999" y="5252416"/>
                </a:lnTo>
                <a:lnTo>
                  <a:pt x="2793999" y="5230208"/>
                </a:lnTo>
                <a:lnTo>
                  <a:pt x="2793999" y="5184536"/>
                </a:lnTo>
                <a:lnTo>
                  <a:pt x="2920999" y="5161232"/>
                </a:lnTo>
                <a:lnTo>
                  <a:pt x="2920999" y="5113026"/>
                </a:lnTo>
                <a:lnTo>
                  <a:pt x="3047999" y="5088143"/>
                </a:lnTo>
                <a:lnTo>
                  <a:pt x="3047999" y="5036855"/>
                </a:lnTo>
                <a:lnTo>
                  <a:pt x="3174999" y="5010468"/>
                </a:lnTo>
                <a:lnTo>
                  <a:pt x="3174999" y="4956251"/>
                </a:lnTo>
                <a:lnTo>
                  <a:pt x="3301999" y="4928438"/>
                </a:lnTo>
                <a:lnTo>
                  <a:pt x="3301999" y="4871445"/>
                </a:lnTo>
                <a:lnTo>
                  <a:pt x="3428999" y="4842282"/>
                </a:lnTo>
                <a:lnTo>
                  <a:pt x="3428999" y="4782667"/>
                </a:lnTo>
                <a:lnTo>
                  <a:pt x="3555999" y="4752232"/>
                </a:lnTo>
                <a:lnTo>
                  <a:pt x="3555999" y="4690148"/>
                </a:lnTo>
                <a:lnTo>
                  <a:pt x="3682999" y="4658516"/>
                </a:lnTo>
                <a:lnTo>
                  <a:pt x="3682999" y="4561366"/>
                </a:lnTo>
                <a:lnTo>
                  <a:pt x="3809999" y="4528258"/>
                </a:lnTo>
                <a:lnTo>
                  <a:pt x="3809999" y="4461010"/>
                </a:lnTo>
                <a:lnTo>
                  <a:pt x="3936999" y="4426886"/>
                </a:lnTo>
                <a:lnTo>
                  <a:pt x="3936999" y="4322615"/>
                </a:lnTo>
                <a:lnTo>
                  <a:pt x="4063999" y="4287254"/>
                </a:lnTo>
                <a:lnTo>
                  <a:pt x="4063999" y="4215677"/>
                </a:lnTo>
                <a:lnTo>
                  <a:pt x="4190999" y="4179478"/>
                </a:lnTo>
                <a:lnTo>
                  <a:pt x="4190999" y="4069340"/>
                </a:lnTo>
                <a:lnTo>
                  <a:pt x="4317999" y="4032143"/>
                </a:lnTo>
                <a:lnTo>
                  <a:pt x="4317999" y="3919216"/>
                </a:lnTo>
                <a:lnTo>
                  <a:pt x="4444999" y="3881156"/>
                </a:lnTo>
                <a:lnTo>
                  <a:pt x="4444999" y="3765848"/>
                </a:lnTo>
                <a:lnTo>
                  <a:pt x="4571999" y="3727063"/>
                </a:lnTo>
                <a:lnTo>
                  <a:pt x="4571999" y="3649022"/>
                </a:lnTo>
                <a:lnTo>
                  <a:pt x="4698999" y="3609783"/>
                </a:lnTo>
                <a:lnTo>
                  <a:pt x="4698999" y="3491293"/>
                </a:lnTo>
                <a:lnTo>
                  <a:pt x="4825999" y="3451567"/>
                </a:lnTo>
                <a:lnTo>
                  <a:pt x="4825999" y="3291744"/>
                </a:lnTo>
                <a:lnTo>
                  <a:pt x="4952999" y="3251601"/>
                </a:lnTo>
                <a:lnTo>
                  <a:pt x="4952999" y="3130860"/>
                </a:lnTo>
                <a:lnTo>
                  <a:pt x="5079999" y="3090538"/>
                </a:lnTo>
                <a:lnTo>
                  <a:pt x="5079999" y="2969462"/>
                </a:lnTo>
                <a:lnTo>
                  <a:pt x="5206999" y="2929096"/>
                </a:lnTo>
                <a:lnTo>
                  <a:pt x="5206999" y="2808093"/>
                </a:lnTo>
                <a:lnTo>
                  <a:pt x="5333999" y="2767820"/>
                </a:lnTo>
                <a:lnTo>
                  <a:pt x="5333999" y="2607256"/>
                </a:lnTo>
                <a:lnTo>
                  <a:pt x="5460999" y="2570093"/>
                </a:lnTo>
                <a:lnTo>
                  <a:pt x="5460999" y="2417407"/>
                </a:lnTo>
                <a:lnTo>
                  <a:pt x="5587999" y="2378333"/>
                </a:lnTo>
                <a:lnTo>
                  <a:pt x="5587999" y="2219060"/>
                </a:lnTo>
                <a:lnTo>
                  <a:pt x="5714999" y="2178602"/>
                </a:lnTo>
                <a:lnTo>
                  <a:pt x="5714999" y="2014847"/>
                </a:lnTo>
                <a:lnTo>
                  <a:pt x="5841999" y="1973532"/>
                </a:lnTo>
                <a:lnTo>
                  <a:pt x="5841999" y="1807402"/>
                </a:lnTo>
                <a:lnTo>
                  <a:pt x="5968999" y="1765757"/>
                </a:lnTo>
                <a:lnTo>
                  <a:pt x="5968999" y="1599358"/>
                </a:lnTo>
                <a:lnTo>
                  <a:pt x="6095999" y="1557909"/>
                </a:lnTo>
                <a:lnTo>
                  <a:pt x="6095999" y="1393348"/>
                </a:lnTo>
                <a:lnTo>
                  <a:pt x="6222999" y="1352622"/>
                </a:lnTo>
                <a:lnTo>
                  <a:pt x="6222999" y="1192006"/>
                </a:lnTo>
                <a:lnTo>
                  <a:pt x="6349999" y="1152530"/>
                </a:lnTo>
                <a:lnTo>
                  <a:pt x="6349999" y="997965"/>
                </a:lnTo>
                <a:lnTo>
                  <a:pt x="6476999" y="960264"/>
                </a:lnTo>
                <a:lnTo>
                  <a:pt x="6476999" y="849757"/>
                </a:lnTo>
                <a:lnTo>
                  <a:pt x="6603999" y="813857"/>
                </a:lnTo>
                <a:lnTo>
                  <a:pt x="6603999" y="709256"/>
                </a:lnTo>
                <a:lnTo>
                  <a:pt x="6730999" y="675492"/>
                </a:lnTo>
                <a:lnTo>
                  <a:pt x="6730999" y="577808"/>
                </a:lnTo>
                <a:lnTo>
                  <a:pt x="6857999" y="546519"/>
                </a:lnTo>
                <a:lnTo>
                  <a:pt x="6857999" y="456763"/>
                </a:lnTo>
                <a:lnTo>
                  <a:pt x="6984999" y="428285"/>
                </a:lnTo>
                <a:lnTo>
                  <a:pt x="6984999" y="373616"/>
                </a:lnTo>
                <a:lnTo>
                  <a:pt x="7111999" y="347468"/>
                </a:lnTo>
                <a:lnTo>
                  <a:pt x="7111999" y="297648"/>
                </a:lnTo>
                <a:lnTo>
                  <a:pt x="7238999" y="274019"/>
                </a:lnTo>
                <a:lnTo>
                  <a:pt x="7238999" y="229427"/>
                </a:lnTo>
                <a:lnTo>
                  <a:pt x="7365999" y="208507"/>
                </a:lnTo>
                <a:lnTo>
                  <a:pt x="7365999" y="169522"/>
                </a:lnTo>
                <a:lnTo>
                  <a:pt x="7492999" y="151500"/>
                </a:lnTo>
                <a:lnTo>
                  <a:pt x="7492999" y="118501"/>
                </a:lnTo>
                <a:lnTo>
                  <a:pt x="7619999" y="103567"/>
                </a:lnTo>
                <a:lnTo>
                  <a:pt x="7619999" y="76934"/>
                </a:lnTo>
                <a:lnTo>
                  <a:pt x="7746999" y="65941"/>
                </a:lnTo>
                <a:lnTo>
                  <a:pt x="7746999" y="55857"/>
                </a:lnTo>
                <a:lnTo>
                  <a:pt x="7873999" y="46667"/>
                </a:lnTo>
                <a:lnTo>
                  <a:pt x="7873999" y="30899"/>
                </a:lnTo>
                <a:lnTo>
                  <a:pt x="8000999" y="24289"/>
                </a:lnTo>
                <a:lnTo>
                  <a:pt x="8000999" y="18505"/>
                </a:lnTo>
                <a:lnTo>
                  <a:pt x="8127999" y="13531"/>
                </a:lnTo>
                <a:lnTo>
                  <a:pt x="8127999" y="5947"/>
                </a:lnTo>
                <a:lnTo>
                  <a:pt x="8254999" y="3304"/>
                </a:lnTo>
                <a:lnTo>
                  <a:pt x="8254999" y="1404"/>
                </a:lnTo>
                <a:lnTo>
                  <a:pt x="8381999" y="231"/>
                </a:lnTo>
                <a:lnTo>
                  <a:pt x="8381999" y="0"/>
                </a:lnTo>
                <a:lnTo>
                  <a:pt x="8508999" y="908"/>
                </a:lnTo>
                <a:lnTo>
                  <a:pt x="8508999" y="2476"/>
                </a:lnTo>
                <a:lnTo>
                  <a:pt x="8635999" y="4688"/>
                </a:lnTo>
                <a:lnTo>
                  <a:pt x="8635999" y="10978"/>
                </a:lnTo>
                <a:lnTo>
                  <a:pt x="8762999" y="15022"/>
                </a:lnTo>
                <a:lnTo>
                  <a:pt x="8762999" y="19643"/>
                </a:lnTo>
                <a:lnTo>
                  <a:pt x="8889999" y="24825"/>
                </a:lnTo>
                <a:lnTo>
                  <a:pt x="8889999" y="36804"/>
                </a:lnTo>
                <a:lnTo>
                  <a:pt x="9016999" y="43568"/>
                </a:lnTo>
                <a:lnTo>
                  <a:pt x="9016999" y="50826"/>
                </a:lnTo>
                <a:lnTo>
                  <a:pt x="9143999" y="58562"/>
                </a:lnTo>
                <a:lnTo>
                  <a:pt x="9143999" y="75400"/>
                </a:lnTo>
                <a:lnTo>
                  <a:pt x="9270999" y="84468"/>
                </a:lnTo>
                <a:lnTo>
                  <a:pt x="9270999" y="103822"/>
                </a:lnTo>
                <a:lnTo>
                  <a:pt x="9397999" y="114073"/>
                </a:lnTo>
                <a:lnTo>
                  <a:pt x="9397999" y="124686"/>
                </a:lnTo>
                <a:lnTo>
                  <a:pt x="9524999" y="135643"/>
                </a:lnTo>
                <a:lnTo>
                  <a:pt x="9524999" y="158525"/>
                </a:lnTo>
                <a:lnTo>
                  <a:pt x="9651999" y="170416"/>
                </a:lnTo>
                <a:lnTo>
                  <a:pt x="9651999" y="182585"/>
                </a:lnTo>
                <a:lnTo>
                  <a:pt x="9778999" y="195015"/>
                </a:lnTo>
                <a:lnTo>
                  <a:pt x="9778999" y="213771"/>
                </a:lnTo>
                <a:lnTo>
                  <a:pt x="9905999" y="220088"/>
                </a:lnTo>
                <a:lnTo>
                  <a:pt x="9905999" y="233446"/>
                </a:lnTo>
                <a:lnTo>
                  <a:pt x="10032999" y="240496"/>
                </a:lnTo>
                <a:lnTo>
                  <a:pt x="10032999" y="247799"/>
                </a:lnTo>
                <a:lnTo>
                  <a:pt x="10159999" y="255359"/>
                </a:lnTo>
                <a:lnTo>
                  <a:pt x="10159999" y="271268"/>
                </a:lnTo>
                <a:lnTo>
                  <a:pt x="10286999" y="279625"/>
                </a:lnTo>
                <a:lnTo>
                  <a:pt x="10286999" y="288256"/>
                </a:lnTo>
                <a:lnTo>
                  <a:pt x="10413999" y="297165"/>
                </a:lnTo>
                <a:lnTo>
                  <a:pt x="10413999" y="315835"/>
                </a:lnTo>
                <a:lnTo>
                  <a:pt x="10540999" y="325605"/>
                </a:lnTo>
                <a:lnTo>
                  <a:pt x="10540999" y="346033"/>
                </a:lnTo>
                <a:lnTo>
                  <a:pt x="10667999" y="356701"/>
                </a:lnTo>
                <a:lnTo>
                  <a:pt x="10667999" y="367676"/>
                </a:lnTo>
                <a:lnTo>
                  <a:pt x="10794999" y="378964"/>
                </a:lnTo>
                <a:lnTo>
                  <a:pt x="10794999" y="402492"/>
                </a:lnTo>
                <a:lnTo>
                  <a:pt x="10921999" y="414741"/>
                </a:lnTo>
                <a:lnTo>
                  <a:pt x="10921999" y="440229"/>
                </a:lnTo>
                <a:lnTo>
                  <a:pt x="11048999" y="453478"/>
                </a:lnTo>
                <a:lnTo>
                  <a:pt x="11048999" y="467068"/>
                </a:lnTo>
                <a:lnTo>
                  <a:pt x="11175999" y="481004"/>
                </a:lnTo>
                <a:lnTo>
                  <a:pt x="11175999" y="509930"/>
                </a:lnTo>
                <a:lnTo>
                  <a:pt x="11302999" y="524929"/>
                </a:lnTo>
                <a:lnTo>
                  <a:pt x="11302999" y="556018"/>
                </a:lnTo>
                <a:lnTo>
                  <a:pt x="11429999" y="572118"/>
                </a:lnTo>
                <a:lnTo>
                  <a:pt x="11429999" y="588593"/>
                </a:lnTo>
                <a:lnTo>
                  <a:pt x="11556999" y="605448"/>
                </a:lnTo>
                <a:lnTo>
                  <a:pt x="11556999" y="640313"/>
                </a:lnTo>
                <a:lnTo>
                  <a:pt x="11683999" y="658331"/>
                </a:lnTo>
                <a:lnTo>
                  <a:pt x="11683999" y="695563"/>
                </a:lnTo>
                <a:lnTo>
                  <a:pt x="11810999" y="714784"/>
                </a:lnTo>
                <a:lnTo>
                  <a:pt x="11810999" y="754458"/>
                </a:lnTo>
                <a:lnTo>
                  <a:pt x="11937999" y="774919"/>
                </a:lnTo>
                <a:lnTo>
                  <a:pt x="11937999" y="817111"/>
                </a:lnTo>
                <a:lnTo>
                  <a:pt x="12064999" y="838851"/>
                </a:lnTo>
                <a:lnTo>
                  <a:pt x="12064999" y="883638"/>
                </a:lnTo>
                <a:lnTo>
                  <a:pt x="12191999" y="906693"/>
                </a:lnTo>
                <a:lnTo>
                  <a:pt x="12191999" y="930196"/>
                </a:lnTo>
                <a:lnTo>
                  <a:pt x="12318999" y="954151"/>
                </a:lnTo>
                <a:lnTo>
                  <a:pt x="12318999" y="1028765"/>
                </a:lnTo>
                <a:lnTo>
                  <a:pt x="12445999" y="1054567"/>
                </a:lnTo>
                <a:lnTo>
                  <a:pt x="12445999" y="1107594"/>
                </a:lnTo>
                <a:lnTo>
                  <a:pt x="12572999" y="1134826"/>
                </a:lnTo>
                <a:lnTo>
                  <a:pt x="12572999" y="1190751"/>
                </a:lnTo>
                <a:lnTo>
                  <a:pt x="12699999" y="1219452"/>
                </a:lnTo>
                <a:lnTo>
                  <a:pt x="12699999" y="1278352"/>
                </a:lnTo>
                <a:lnTo>
                  <a:pt x="12826999" y="1308559"/>
                </a:lnTo>
                <a:lnTo>
                  <a:pt x="12826999" y="1402261"/>
                </a:lnTo>
                <a:lnTo>
                  <a:pt x="12953999" y="1434536"/>
                </a:lnTo>
                <a:lnTo>
                  <a:pt x="12953999" y="1500672"/>
                </a:lnTo>
                <a:lnTo>
                  <a:pt x="13080999" y="1534541"/>
                </a:lnTo>
                <a:lnTo>
                  <a:pt x="13080999" y="1639408"/>
                </a:lnTo>
                <a:lnTo>
                  <a:pt x="13207999" y="1675464"/>
                </a:lnTo>
                <a:lnTo>
                  <a:pt x="13207999" y="1786989"/>
                </a:lnTo>
                <a:lnTo>
                  <a:pt x="13334999" y="1825298"/>
                </a:lnTo>
                <a:lnTo>
                  <a:pt x="13334999" y="1943685"/>
                </a:lnTo>
                <a:lnTo>
                  <a:pt x="13461999" y="1984315"/>
                </a:lnTo>
                <a:lnTo>
                  <a:pt x="13461999" y="2099350"/>
                </a:lnTo>
                <a:lnTo>
                  <a:pt x="13588999" y="2136895"/>
                </a:lnTo>
                <a:lnTo>
                  <a:pt x="13588999" y="2330757"/>
                </a:lnTo>
                <a:lnTo>
                  <a:pt x="13715999" y="2370714"/>
                </a:lnTo>
                <a:lnTo>
                  <a:pt x="13715999" y="2576100"/>
                </a:lnTo>
                <a:lnTo>
                  <a:pt x="13842999" y="2618254"/>
                </a:lnTo>
                <a:lnTo>
                  <a:pt x="13842999" y="2878215"/>
                </a:lnTo>
                <a:lnTo>
                  <a:pt x="13969999" y="2922658"/>
                </a:lnTo>
                <a:lnTo>
                  <a:pt x="13969999" y="3241903"/>
                </a:lnTo>
                <a:lnTo>
                  <a:pt x="14096999" y="3288601"/>
                </a:lnTo>
                <a:lnTo>
                  <a:pt x="14096999" y="3719622"/>
                </a:lnTo>
                <a:lnTo>
                  <a:pt x="14223999" y="3768597"/>
                </a:lnTo>
                <a:lnTo>
                  <a:pt x="14223999" y="4420784"/>
                </a:lnTo>
                <a:lnTo>
                  <a:pt x="14350999" y="4471936"/>
                </a:lnTo>
                <a:lnTo>
                  <a:pt x="14350999" y="6696103"/>
                </a:lnTo>
                <a:lnTo>
                  <a:pt x="0" y="6696103"/>
                </a:lnTo>
                <a:close/>
              </a:path>
            </a:pathLst>
          </a:custGeom>
          <a:solidFill>
            <a:srgbClr val="002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7259624" y="156465"/>
            <a:ext cx="885825" cy="876935"/>
          </a:xfrm>
          <a:custGeom>
            <a:avLst/>
            <a:gdLst/>
            <a:ahLst/>
            <a:cxnLst/>
            <a:rect l="l" t="t" r="r" b="b"/>
            <a:pathLst>
              <a:path w="885825" h="876935">
                <a:moveTo>
                  <a:pt x="442665" y="876382"/>
                </a:moveTo>
                <a:lnTo>
                  <a:pt x="399767" y="867670"/>
                </a:lnTo>
                <a:lnTo>
                  <a:pt x="364778" y="844071"/>
                </a:lnTo>
                <a:lnTo>
                  <a:pt x="341210" y="809392"/>
                </a:lnTo>
                <a:lnTo>
                  <a:pt x="332573" y="767440"/>
                </a:lnTo>
                <a:lnTo>
                  <a:pt x="332573" y="547152"/>
                </a:lnTo>
                <a:lnTo>
                  <a:pt x="110073" y="547152"/>
                </a:lnTo>
                <a:lnTo>
                  <a:pt x="67668" y="538605"/>
                </a:lnTo>
                <a:lnTo>
                  <a:pt x="32631" y="515281"/>
                </a:lnTo>
                <a:lnTo>
                  <a:pt x="8797" y="480657"/>
                </a:lnTo>
                <a:lnTo>
                  <a:pt x="0" y="438209"/>
                </a:lnTo>
                <a:lnTo>
                  <a:pt x="8798" y="395768"/>
                </a:lnTo>
                <a:lnTo>
                  <a:pt x="32635" y="361146"/>
                </a:lnTo>
                <a:lnTo>
                  <a:pt x="67672" y="337824"/>
                </a:lnTo>
                <a:lnTo>
                  <a:pt x="110073" y="329276"/>
                </a:lnTo>
                <a:lnTo>
                  <a:pt x="332573" y="329276"/>
                </a:lnTo>
                <a:lnTo>
                  <a:pt x="332573" y="108979"/>
                </a:lnTo>
                <a:lnTo>
                  <a:pt x="341211" y="67017"/>
                </a:lnTo>
                <a:lnTo>
                  <a:pt x="364782" y="32326"/>
                </a:lnTo>
                <a:lnTo>
                  <a:pt x="399771" y="8716"/>
                </a:lnTo>
                <a:lnTo>
                  <a:pt x="442665" y="0"/>
                </a:lnTo>
                <a:lnTo>
                  <a:pt x="485544" y="8716"/>
                </a:lnTo>
                <a:lnTo>
                  <a:pt x="520539" y="32326"/>
                </a:lnTo>
                <a:lnTo>
                  <a:pt x="544122" y="67017"/>
                </a:lnTo>
                <a:lnTo>
                  <a:pt x="552766" y="108979"/>
                </a:lnTo>
                <a:lnTo>
                  <a:pt x="552766" y="329276"/>
                </a:lnTo>
                <a:lnTo>
                  <a:pt x="775192" y="329276"/>
                </a:lnTo>
                <a:lnTo>
                  <a:pt x="817597" y="337824"/>
                </a:lnTo>
                <a:lnTo>
                  <a:pt x="852638" y="361146"/>
                </a:lnTo>
                <a:lnTo>
                  <a:pt x="876475" y="395768"/>
                </a:lnTo>
                <a:lnTo>
                  <a:pt x="885274" y="438209"/>
                </a:lnTo>
                <a:lnTo>
                  <a:pt x="876476" y="480665"/>
                </a:lnTo>
                <a:lnTo>
                  <a:pt x="852639" y="515288"/>
                </a:lnTo>
                <a:lnTo>
                  <a:pt x="817601" y="538607"/>
                </a:lnTo>
                <a:lnTo>
                  <a:pt x="775201" y="547152"/>
                </a:lnTo>
                <a:lnTo>
                  <a:pt x="552766" y="547152"/>
                </a:lnTo>
                <a:lnTo>
                  <a:pt x="552766" y="767440"/>
                </a:lnTo>
                <a:lnTo>
                  <a:pt x="544122" y="809392"/>
                </a:lnTo>
                <a:lnTo>
                  <a:pt x="520539" y="844071"/>
                </a:lnTo>
                <a:lnTo>
                  <a:pt x="485544" y="867670"/>
                </a:lnTo>
                <a:lnTo>
                  <a:pt x="442665" y="876382"/>
                </a:lnTo>
                <a:close/>
              </a:path>
            </a:pathLst>
          </a:custGeom>
          <a:solidFill>
            <a:srgbClr val="D8E3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7393015" y="1292766"/>
            <a:ext cx="666750" cy="657860"/>
          </a:xfrm>
          <a:custGeom>
            <a:avLst/>
            <a:gdLst/>
            <a:ahLst/>
            <a:cxnLst/>
            <a:rect l="l" t="t" r="r" b="b"/>
            <a:pathLst>
              <a:path w="666750" h="657860">
                <a:moveTo>
                  <a:pt x="333168" y="657286"/>
                </a:moveTo>
                <a:lnTo>
                  <a:pt x="300882" y="650752"/>
                </a:lnTo>
                <a:lnTo>
                  <a:pt x="274548" y="633053"/>
                </a:lnTo>
                <a:lnTo>
                  <a:pt x="256809" y="607044"/>
                </a:lnTo>
                <a:lnTo>
                  <a:pt x="250309" y="575580"/>
                </a:lnTo>
                <a:lnTo>
                  <a:pt x="250309" y="410364"/>
                </a:lnTo>
                <a:lnTo>
                  <a:pt x="82845" y="410364"/>
                </a:lnTo>
                <a:lnTo>
                  <a:pt x="50930" y="403953"/>
                </a:lnTo>
                <a:lnTo>
                  <a:pt x="24560" y="386461"/>
                </a:lnTo>
                <a:lnTo>
                  <a:pt x="6621" y="360493"/>
                </a:lnTo>
                <a:lnTo>
                  <a:pt x="0" y="328657"/>
                </a:lnTo>
                <a:lnTo>
                  <a:pt x="6622" y="296826"/>
                </a:lnTo>
                <a:lnTo>
                  <a:pt x="24562" y="270860"/>
                </a:lnTo>
                <a:lnTo>
                  <a:pt x="50933" y="253368"/>
                </a:lnTo>
                <a:lnTo>
                  <a:pt x="82845" y="246957"/>
                </a:lnTo>
                <a:lnTo>
                  <a:pt x="250309" y="246957"/>
                </a:lnTo>
                <a:lnTo>
                  <a:pt x="250309" y="81734"/>
                </a:lnTo>
                <a:lnTo>
                  <a:pt x="256810" y="50263"/>
                </a:lnTo>
                <a:lnTo>
                  <a:pt x="274550" y="24244"/>
                </a:lnTo>
                <a:lnTo>
                  <a:pt x="300885" y="6537"/>
                </a:lnTo>
                <a:lnTo>
                  <a:pt x="333168" y="0"/>
                </a:lnTo>
                <a:lnTo>
                  <a:pt x="365441" y="6537"/>
                </a:lnTo>
                <a:lnTo>
                  <a:pt x="391780" y="24244"/>
                </a:lnTo>
                <a:lnTo>
                  <a:pt x="409529" y="50263"/>
                </a:lnTo>
                <a:lnTo>
                  <a:pt x="416035" y="81734"/>
                </a:lnTo>
                <a:lnTo>
                  <a:pt x="416035" y="246957"/>
                </a:lnTo>
                <a:lnTo>
                  <a:pt x="583442" y="246957"/>
                </a:lnTo>
                <a:lnTo>
                  <a:pt x="615359" y="253368"/>
                </a:lnTo>
                <a:lnTo>
                  <a:pt x="641731" y="270860"/>
                </a:lnTo>
                <a:lnTo>
                  <a:pt x="659673" y="296826"/>
                </a:lnTo>
                <a:lnTo>
                  <a:pt x="666295" y="328657"/>
                </a:lnTo>
                <a:lnTo>
                  <a:pt x="659673" y="360499"/>
                </a:lnTo>
                <a:lnTo>
                  <a:pt x="641732" y="386466"/>
                </a:lnTo>
                <a:lnTo>
                  <a:pt x="615362" y="403955"/>
                </a:lnTo>
                <a:lnTo>
                  <a:pt x="583449" y="410364"/>
                </a:lnTo>
                <a:lnTo>
                  <a:pt x="416035" y="410364"/>
                </a:lnTo>
                <a:lnTo>
                  <a:pt x="416035" y="575580"/>
                </a:lnTo>
                <a:lnTo>
                  <a:pt x="409529" y="607044"/>
                </a:lnTo>
                <a:lnTo>
                  <a:pt x="391780" y="633053"/>
                </a:lnTo>
                <a:lnTo>
                  <a:pt x="365441" y="650752"/>
                </a:lnTo>
                <a:lnTo>
                  <a:pt x="333168" y="657286"/>
                </a:lnTo>
                <a:close/>
              </a:path>
            </a:pathLst>
          </a:custGeom>
          <a:solidFill>
            <a:srgbClr val="D8E3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28980" y="9363067"/>
            <a:ext cx="762000" cy="753110"/>
          </a:xfrm>
          <a:custGeom>
            <a:avLst/>
            <a:gdLst/>
            <a:ahLst/>
            <a:cxnLst/>
            <a:rect l="l" t="t" r="r" b="b"/>
            <a:pathLst>
              <a:path w="762000" h="753109">
                <a:moveTo>
                  <a:pt x="380785" y="752545"/>
                </a:moveTo>
                <a:lnTo>
                  <a:pt x="343884" y="745064"/>
                </a:lnTo>
                <a:lnTo>
                  <a:pt x="313786" y="724800"/>
                </a:lnTo>
                <a:lnTo>
                  <a:pt x="293512" y="695021"/>
                </a:lnTo>
                <a:lnTo>
                  <a:pt x="286083" y="658997"/>
                </a:lnTo>
                <a:lnTo>
                  <a:pt x="286083" y="469837"/>
                </a:lnTo>
                <a:lnTo>
                  <a:pt x="94686" y="469837"/>
                </a:lnTo>
                <a:lnTo>
                  <a:pt x="58209" y="462498"/>
                </a:lnTo>
                <a:lnTo>
                  <a:pt x="28070" y="442469"/>
                </a:lnTo>
                <a:lnTo>
                  <a:pt x="7567" y="412738"/>
                </a:lnTo>
                <a:lnTo>
                  <a:pt x="0" y="376289"/>
                </a:lnTo>
                <a:lnTo>
                  <a:pt x="7568" y="339844"/>
                </a:lnTo>
                <a:lnTo>
                  <a:pt x="28073" y="310115"/>
                </a:lnTo>
                <a:lnTo>
                  <a:pt x="58213" y="290088"/>
                </a:lnTo>
                <a:lnTo>
                  <a:pt x="94686" y="282748"/>
                </a:lnTo>
                <a:lnTo>
                  <a:pt x="286083" y="282748"/>
                </a:lnTo>
                <a:lnTo>
                  <a:pt x="286083" y="93580"/>
                </a:lnTo>
                <a:lnTo>
                  <a:pt x="293514" y="57547"/>
                </a:lnTo>
                <a:lnTo>
                  <a:pt x="313789" y="27758"/>
                </a:lnTo>
                <a:lnTo>
                  <a:pt x="343888" y="7485"/>
                </a:lnTo>
                <a:lnTo>
                  <a:pt x="380785" y="0"/>
                </a:lnTo>
                <a:lnTo>
                  <a:pt x="417671" y="7485"/>
                </a:lnTo>
                <a:lnTo>
                  <a:pt x="447773" y="27758"/>
                </a:lnTo>
                <a:lnTo>
                  <a:pt x="468060" y="57547"/>
                </a:lnTo>
                <a:lnTo>
                  <a:pt x="475496" y="93580"/>
                </a:lnTo>
                <a:lnTo>
                  <a:pt x="475496" y="282748"/>
                </a:lnTo>
                <a:lnTo>
                  <a:pt x="666829" y="282748"/>
                </a:lnTo>
                <a:lnTo>
                  <a:pt x="703307" y="290088"/>
                </a:lnTo>
                <a:lnTo>
                  <a:pt x="733449" y="310115"/>
                </a:lnTo>
                <a:lnTo>
                  <a:pt x="753954" y="339844"/>
                </a:lnTo>
                <a:lnTo>
                  <a:pt x="761523" y="376289"/>
                </a:lnTo>
                <a:lnTo>
                  <a:pt x="753954" y="412745"/>
                </a:lnTo>
                <a:lnTo>
                  <a:pt x="733450" y="442475"/>
                </a:lnTo>
                <a:lnTo>
                  <a:pt x="703310" y="462500"/>
                </a:lnTo>
                <a:lnTo>
                  <a:pt x="666837" y="469837"/>
                </a:lnTo>
                <a:lnTo>
                  <a:pt x="475496" y="469837"/>
                </a:lnTo>
                <a:lnTo>
                  <a:pt x="475496" y="658997"/>
                </a:lnTo>
                <a:lnTo>
                  <a:pt x="468060" y="695021"/>
                </a:lnTo>
                <a:lnTo>
                  <a:pt x="447773" y="724800"/>
                </a:lnTo>
                <a:lnTo>
                  <a:pt x="417671" y="745064"/>
                </a:lnTo>
                <a:lnTo>
                  <a:pt x="380785" y="752545"/>
                </a:lnTo>
                <a:close/>
              </a:path>
            </a:pathLst>
          </a:custGeom>
          <a:solidFill>
            <a:srgbClr val="D8E3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289019" y="9749436"/>
            <a:ext cx="542925" cy="534035"/>
          </a:xfrm>
          <a:custGeom>
            <a:avLst/>
            <a:gdLst/>
            <a:ahLst/>
            <a:cxnLst/>
            <a:rect l="l" t="t" r="r" b="b"/>
            <a:pathLst>
              <a:path w="542925" h="534034">
                <a:moveTo>
                  <a:pt x="271258" y="533450"/>
                </a:moveTo>
                <a:lnTo>
                  <a:pt x="244971" y="528147"/>
                </a:lnTo>
                <a:lnTo>
                  <a:pt x="223530" y="513782"/>
                </a:lnTo>
                <a:lnTo>
                  <a:pt x="209087" y="492673"/>
                </a:lnTo>
                <a:lnTo>
                  <a:pt x="203795" y="467137"/>
                </a:lnTo>
                <a:lnTo>
                  <a:pt x="203795" y="333049"/>
                </a:lnTo>
                <a:lnTo>
                  <a:pt x="67450" y="333049"/>
                </a:lnTo>
                <a:lnTo>
                  <a:pt x="41466" y="327846"/>
                </a:lnTo>
                <a:lnTo>
                  <a:pt x="19996" y="313649"/>
                </a:lnTo>
                <a:lnTo>
                  <a:pt x="5390" y="292574"/>
                </a:lnTo>
                <a:lnTo>
                  <a:pt x="0" y="266736"/>
                </a:lnTo>
                <a:lnTo>
                  <a:pt x="5391" y="240902"/>
                </a:lnTo>
                <a:lnTo>
                  <a:pt x="19998" y="219828"/>
                </a:lnTo>
                <a:lnTo>
                  <a:pt x="41468" y="205632"/>
                </a:lnTo>
                <a:lnTo>
                  <a:pt x="67450" y="200429"/>
                </a:lnTo>
                <a:lnTo>
                  <a:pt x="203795" y="200429"/>
                </a:lnTo>
                <a:lnTo>
                  <a:pt x="203795" y="66335"/>
                </a:lnTo>
                <a:lnTo>
                  <a:pt x="209088" y="40793"/>
                </a:lnTo>
                <a:lnTo>
                  <a:pt x="223532" y="19676"/>
                </a:lnTo>
                <a:lnTo>
                  <a:pt x="244973" y="5305"/>
                </a:lnTo>
                <a:lnTo>
                  <a:pt x="271258" y="0"/>
                </a:lnTo>
                <a:lnTo>
                  <a:pt x="297533" y="5305"/>
                </a:lnTo>
                <a:lnTo>
                  <a:pt x="318977" y="19676"/>
                </a:lnTo>
                <a:lnTo>
                  <a:pt x="333428" y="40793"/>
                </a:lnTo>
                <a:lnTo>
                  <a:pt x="338726" y="66335"/>
                </a:lnTo>
                <a:lnTo>
                  <a:pt x="338726" y="200429"/>
                </a:lnTo>
                <a:lnTo>
                  <a:pt x="475024" y="200429"/>
                </a:lnTo>
                <a:lnTo>
                  <a:pt x="501010" y="205632"/>
                </a:lnTo>
                <a:lnTo>
                  <a:pt x="522482" y="219828"/>
                </a:lnTo>
                <a:lnTo>
                  <a:pt x="537090" y="240902"/>
                </a:lnTo>
                <a:lnTo>
                  <a:pt x="542481" y="266736"/>
                </a:lnTo>
                <a:lnTo>
                  <a:pt x="537090" y="292578"/>
                </a:lnTo>
                <a:lnTo>
                  <a:pt x="522483" y="313653"/>
                </a:lnTo>
                <a:lnTo>
                  <a:pt x="501012" y="327848"/>
                </a:lnTo>
                <a:lnTo>
                  <a:pt x="475030" y="333049"/>
                </a:lnTo>
                <a:lnTo>
                  <a:pt x="338726" y="333049"/>
                </a:lnTo>
                <a:lnTo>
                  <a:pt x="338726" y="467137"/>
                </a:lnTo>
                <a:lnTo>
                  <a:pt x="333428" y="492673"/>
                </a:lnTo>
                <a:lnTo>
                  <a:pt x="318977" y="513782"/>
                </a:lnTo>
                <a:lnTo>
                  <a:pt x="297533" y="528147"/>
                </a:lnTo>
                <a:lnTo>
                  <a:pt x="271258" y="533450"/>
                </a:lnTo>
                <a:close/>
              </a:path>
            </a:pathLst>
          </a:custGeom>
          <a:solidFill>
            <a:srgbClr val="D8E3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990971" y="2104598"/>
            <a:ext cx="6223000" cy="1417320"/>
          </a:xfrm>
          <a:custGeom>
            <a:avLst/>
            <a:gdLst/>
            <a:ahLst/>
            <a:cxnLst/>
            <a:rect l="l" t="t" r="r" b="b"/>
            <a:pathLst>
              <a:path w="6223000" h="1417320">
                <a:moveTo>
                  <a:pt x="4367538" y="1416881"/>
                </a:moveTo>
                <a:lnTo>
                  <a:pt x="4124656" y="1416265"/>
                </a:lnTo>
                <a:lnTo>
                  <a:pt x="3828288" y="1413576"/>
                </a:lnTo>
                <a:lnTo>
                  <a:pt x="3476292" y="1408308"/>
                </a:lnTo>
                <a:lnTo>
                  <a:pt x="1692603" y="1372510"/>
                </a:lnTo>
                <a:lnTo>
                  <a:pt x="1331735" y="1367977"/>
                </a:lnTo>
                <a:lnTo>
                  <a:pt x="1086561" y="1367843"/>
                </a:lnTo>
                <a:lnTo>
                  <a:pt x="971491" y="1366996"/>
                </a:lnTo>
                <a:lnTo>
                  <a:pt x="912658" y="1366086"/>
                </a:lnTo>
                <a:lnTo>
                  <a:pt x="853744" y="1364747"/>
                </a:lnTo>
                <a:lnTo>
                  <a:pt x="795333" y="1362901"/>
                </a:lnTo>
                <a:lnTo>
                  <a:pt x="738013" y="1360467"/>
                </a:lnTo>
                <a:lnTo>
                  <a:pt x="682370" y="1357368"/>
                </a:lnTo>
                <a:lnTo>
                  <a:pt x="628990" y="1353523"/>
                </a:lnTo>
                <a:lnTo>
                  <a:pt x="578460" y="1348855"/>
                </a:lnTo>
                <a:lnTo>
                  <a:pt x="531367" y="1343285"/>
                </a:lnTo>
                <a:lnTo>
                  <a:pt x="488298" y="1336733"/>
                </a:lnTo>
                <a:lnTo>
                  <a:pt x="449837" y="1329120"/>
                </a:lnTo>
                <a:lnTo>
                  <a:pt x="372787" y="1305171"/>
                </a:lnTo>
                <a:lnTo>
                  <a:pt x="331251" y="1287155"/>
                </a:lnTo>
                <a:lnTo>
                  <a:pt x="291997" y="1266452"/>
                </a:lnTo>
                <a:lnTo>
                  <a:pt x="255060" y="1243194"/>
                </a:lnTo>
                <a:lnTo>
                  <a:pt x="220472" y="1217513"/>
                </a:lnTo>
                <a:lnTo>
                  <a:pt x="188269" y="1189541"/>
                </a:lnTo>
                <a:lnTo>
                  <a:pt x="158483" y="1159412"/>
                </a:lnTo>
                <a:lnTo>
                  <a:pt x="131148" y="1127255"/>
                </a:lnTo>
                <a:lnTo>
                  <a:pt x="106297" y="1093205"/>
                </a:lnTo>
                <a:lnTo>
                  <a:pt x="83965" y="1057393"/>
                </a:lnTo>
                <a:lnTo>
                  <a:pt x="64185" y="1019951"/>
                </a:lnTo>
                <a:lnTo>
                  <a:pt x="46990" y="981011"/>
                </a:lnTo>
                <a:lnTo>
                  <a:pt x="32414" y="940706"/>
                </a:lnTo>
                <a:lnTo>
                  <a:pt x="20491" y="899167"/>
                </a:lnTo>
                <a:lnTo>
                  <a:pt x="11255" y="856527"/>
                </a:lnTo>
                <a:lnTo>
                  <a:pt x="4738" y="812918"/>
                </a:lnTo>
                <a:lnTo>
                  <a:pt x="975" y="768472"/>
                </a:lnTo>
                <a:lnTo>
                  <a:pt x="0" y="723322"/>
                </a:lnTo>
                <a:lnTo>
                  <a:pt x="1845" y="677598"/>
                </a:lnTo>
                <a:lnTo>
                  <a:pt x="6544" y="631434"/>
                </a:lnTo>
                <a:lnTo>
                  <a:pt x="14132" y="584962"/>
                </a:lnTo>
                <a:lnTo>
                  <a:pt x="24642" y="538314"/>
                </a:lnTo>
                <a:lnTo>
                  <a:pt x="38107" y="491621"/>
                </a:lnTo>
                <a:lnTo>
                  <a:pt x="54561" y="445017"/>
                </a:lnTo>
                <a:lnTo>
                  <a:pt x="74321" y="403112"/>
                </a:lnTo>
                <a:lnTo>
                  <a:pt x="99975" y="363738"/>
                </a:lnTo>
                <a:lnTo>
                  <a:pt x="131338" y="326828"/>
                </a:lnTo>
                <a:lnTo>
                  <a:pt x="168227" y="292313"/>
                </a:lnTo>
                <a:lnTo>
                  <a:pt x="210457" y="260126"/>
                </a:lnTo>
                <a:lnTo>
                  <a:pt x="257845" y="230197"/>
                </a:lnTo>
                <a:lnTo>
                  <a:pt x="310207" y="202458"/>
                </a:lnTo>
                <a:lnTo>
                  <a:pt x="367358" y="176843"/>
                </a:lnTo>
                <a:lnTo>
                  <a:pt x="429115" y="153281"/>
                </a:lnTo>
                <a:lnTo>
                  <a:pt x="495294" y="131706"/>
                </a:lnTo>
                <a:lnTo>
                  <a:pt x="565711" y="112048"/>
                </a:lnTo>
                <a:lnTo>
                  <a:pt x="640182" y="94240"/>
                </a:lnTo>
                <a:lnTo>
                  <a:pt x="678881" y="86009"/>
                </a:lnTo>
                <a:lnTo>
                  <a:pt x="718523" y="78214"/>
                </a:lnTo>
                <a:lnTo>
                  <a:pt x="759088" y="70847"/>
                </a:lnTo>
                <a:lnTo>
                  <a:pt x="800551" y="63901"/>
                </a:lnTo>
                <a:lnTo>
                  <a:pt x="842889" y="57365"/>
                </a:lnTo>
                <a:lnTo>
                  <a:pt x="886080" y="51233"/>
                </a:lnTo>
                <a:lnTo>
                  <a:pt x="930101" y="45494"/>
                </a:lnTo>
                <a:lnTo>
                  <a:pt x="974928" y="40142"/>
                </a:lnTo>
                <a:lnTo>
                  <a:pt x="1020539" y="35166"/>
                </a:lnTo>
                <a:lnTo>
                  <a:pt x="1066910" y="30560"/>
                </a:lnTo>
                <a:lnTo>
                  <a:pt x="1114019" y="26313"/>
                </a:lnTo>
                <a:lnTo>
                  <a:pt x="1161842" y="22418"/>
                </a:lnTo>
                <a:lnTo>
                  <a:pt x="1210357" y="18866"/>
                </a:lnTo>
                <a:lnTo>
                  <a:pt x="1259541" y="15648"/>
                </a:lnTo>
                <a:lnTo>
                  <a:pt x="1309371" y="12757"/>
                </a:lnTo>
                <a:lnTo>
                  <a:pt x="1359823" y="10183"/>
                </a:lnTo>
                <a:lnTo>
                  <a:pt x="1410874" y="7918"/>
                </a:lnTo>
                <a:lnTo>
                  <a:pt x="1462503" y="5954"/>
                </a:lnTo>
                <a:lnTo>
                  <a:pt x="1514685" y="4281"/>
                </a:lnTo>
                <a:lnTo>
                  <a:pt x="1567397" y="2892"/>
                </a:lnTo>
                <a:lnTo>
                  <a:pt x="1674323" y="930"/>
                </a:lnTo>
                <a:lnTo>
                  <a:pt x="1783095" y="0"/>
                </a:lnTo>
                <a:lnTo>
                  <a:pt x="1893530" y="32"/>
                </a:lnTo>
                <a:lnTo>
                  <a:pt x="2005444" y="960"/>
                </a:lnTo>
                <a:lnTo>
                  <a:pt x="2118653" y="2714"/>
                </a:lnTo>
                <a:lnTo>
                  <a:pt x="2232972" y="5227"/>
                </a:lnTo>
                <a:lnTo>
                  <a:pt x="2348219" y="8430"/>
                </a:lnTo>
                <a:lnTo>
                  <a:pt x="2464210" y="12256"/>
                </a:lnTo>
                <a:lnTo>
                  <a:pt x="2639186" y="19012"/>
                </a:lnTo>
                <a:lnTo>
                  <a:pt x="2814800" y="26784"/>
                </a:lnTo>
                <a:lnTo>
                  <a:pt x="3048870" y="38330"/>
                </a:lnTo>
                <a:lnTo>
                  <a:pt x="4009799" y="90316"/>
                </a:lnTo>
                <a:lnTo>
                  <a:pt x="4219883" y="100250"/>
                </a:lnTo>
                <a:lnTo>
                  <a:pt x="4371511" y="106410"/>
                </a:lnTo>
                <a:lnTo>
                  <a:pt x="4517361" y="111208"/>
                </a:lnTo>
                <a:lnTo>
                  <a:pt x="4611078" y="113537"/>
                </a:lnTo>
                <a:lnTo>
                  <a:pt x="4701768" y="115090"/>
                </a:lnTo>
                <a:lnTo>
                  <a:pt x="4789247" y="115799"/>
                </a:lnTo>
                <a:lnTo>
                  <a:pt x="4873330" y="115596"/>
                </a:lnTo>
                <a:lnTo>
                  <a:pt x="4953833" y="114412"/>
                </a:lnTo>
                <a:lnTo>
                  <a:pt x="4992685" y="113431"/>
                </a:lnTo>
                <a:lnTo>
                  <a:pt x="5067475" y="110650"/>
                </a:lnTo>
                <a:lnTo>
                  <a:pt x="5138226" y="106717"/>
                </a:lnTo>
                <a:lnTo>
                  <a:pt x="5192106" y="103319"/>
                </a:lnTo>
                <a:lnTo>
                  <a:pt x="5246037" y="101031"/>
                </a:lnTo>
                <a:lnTo>
                  <a:pt x="5299883" y="99873"/>
                </a:lnTo>
                <a:lnTo>
                  <a:pt x="5353508" y="99867"/>
                </a:lnTo>
                <a:lnTo>
                  <a:pt x="5406774" y="101033"/>
                </a:lnTo>
                <a:lnTo>
                  <a:pt x="5459546" y="103390"/>
                </a:lnTo>
                <a:lnTo>
                  <a:pt x="5511687" y="106960"/>
                </a:lnTo>
                <a:lnTo>
                  <a:pt x="5563060" y="111762"/>
                </a:lnTo>
                <a:lnTo>
                  <a:pt x="5613529" y="117817"/>
                </a:lnTo>
                <a:lnTo>
                  <a:pt x="5662958" y="125146"/>
                </a:lnTo>
                <a:lnTo>
                  <a:pt x="5711210" y="133768"/>
                </a:lnTo>
                <a:lnTo>
                  <a:pt x="5758148" y="143705"/>
                </a:lnTo>
                <a:lnTo>
                  <a:pt x="5803637" y="154975"/>
                </a:lnTo>
                <a:lnTo>
                  <a:pt x="5847539" y="167601"/>
                </a:lnTo>
                <a:lnTo>
                  <a:pt x="5889718" y="181601"/>
                </a:lnTo>
                <a:lnTo>
                  <a:pt x="5930037" y="196997"/>
                </a:lnTo>
                <a:lnTo>
                  <a:pt x="5968361" y="213809"/>
                </a:lnTo>
                <a:lnTo>
                  <a:pt x="6004553" y="232057"/>
                </a:lnTo>
                <a:lnTo>
                  <a:pt x="6038476" y="251762"/>
                </a:lnTo>
                <a:lnTo>
                  <a:pt x="6098969" y="295622"/>
                </a:lnTo>
                <a:lnTo>
                  <a:pt x="6148750" y="345554"/>
                </a:lnTo>
                <a:lnTo>
                  <a:pt x="6186726" y="401718"/>
                </a:lnTo>
                <a:lnTo>
                  <a:pt x="6211805" y="464279"/>
                </a:lnTo>
                <a:lnTo>
                  <a:pt x="6222896" y="533399"/>
                </a:lnTo>
                <a:lnTo>
                  <a:pt x="6222854" y="570470"/>
                </a:lnTo>
                <a:lnTo>
                  <a:pt x="6220980" y="619925"/>
                </a:lnTo>
                <a:lnTo>
                  <a:pt x="6217571" y="667428"/>
                </a:lnTo>
                <a:lnTo>
                  <a:pt x="6212624" y="713020"/>
                </a:lnTo>
                <a:lnTo>
                  <a:pt x="6206136" y="756738"/>
                </a:lnTo>
                <a:lnTo>
                  <a:pt x="6198106" y="798622"/>
                </a:lnTo>
                <a:lnTo>
                  <a:pt x="6188530" y="838710"/>
                </a:lnTo>
                <a:lnTo>
                  <a:pt x="6177407" y="877042"/>
                </a:lnTo>
                <a:lnTo>
                  <a:pt x="6164734" y="913655"/>
                </a:lnTo>
                <a:lnTo>
                  <a:pt x="6134728" y="981883"/>
                </a:lnTo>
                <a:lnTo>
                  <a:pt x="6098494" y="1043704"/>
                </a:lnTo>
                <a:lnTo>
                  <a:pt x="6056012" y="1099429"/>
                </a:lnTo>
                <a:lnTo>
                  <a:pt x="6007264" y="1149370"/>
                </a:lnTo>
                <a:lnTo>
                  <a:pt x="5952229" y="1193835"/>
                </a:lnTo>
                <a:lnTo>
                  <a:pt x="5890889" y="1233136"/>
                </a:lnTo>
                <a:lnTo>
                  <a:pt x="5823225" y="1267583"/>
                </a:lnTo>
                <a:lnTo>
                  <a:pt x="5787015" y="1283083"/>
                </a:lnTo>
                <a:lnTo>
                  <a:pt x="5749217" y="1297486"/>
                </a:lnTo>
                <a:lnTo>
                  <a:pt x="5709828" y="1310832"/>
                </a:lnTo>
                <a:lnTo>
                  <a:pt x="5668846" y="1323157"/>
                </a:lnTo>
                <a:lnTo>
                  <a:pt x="5626269" y="1334502"/>
                </a:lnTo>
                <a:lnTo>
                  <a:pt x="5582094" y="1344906"/>
                </a:lnTo>
                <a:lnTo>
                  <a:pt x="5536319" y="1354406"/>
                </a:lnTo>
                <a:lnTo>
                  <a:pt x="5488941" y="1363042"/>
                </a:lnTo>
                <a:lnTo>
                  <a:pt x="5439958" y="1370853"/>
                </a:lnTo>
                <a:lnTo>
                  <a:pt x="5389367" y="1377878"/>
                </a:lnTo>
                <a:lnTo>
                  <a:pt x="5337167" y="1384154"/>
                </a:lnTo>
                <a:lnTo>
                  <a:pt x="5283354" y="1389722"/>
                </a:lnTo>
                <a:lnTo>
                  <a:pt x="5227927" y="1394620"/>
                </a:lnTo>
                <a:lnTo>
                  <a:pt x="5170883" y="1398886"/>
                </a:lnTo>
                <a:lnTo>
                  <a:pt x="5112219" y="1402560"/>
                </a:lnTo>
                <a:lnTo>
                  <a:pt x="5051934" y="1405680"/>
                </a:lnTo>
                <a:lnTo>
                  <a:pt x="4990024" y="1408286"/>
                </a:lnTo>
                <a:lnTo>
                  <a:pt x="4926488" y="1410415"/>
                </a:lnTo>
                <a:lnTo>
                  <a:pt x="4861323" y="1412107"/>
                </a:lnTo>
                <a:lnTo>
                  <a:pt x="4747764" y="1414115"/>
                </a:lnTo>
                <a:lnTo>
                  <a:pt x="4558988" y="1416124"/>
                </a:lnTo>
                <a:lnTo>
                  <a:pt x="4367538" y="1416881"/>
                </a:lnTo>
                <a:close/>
              </a:path>
            </a:pathLst>
          </a:custGeom>
          <a:solidFill>
            <a:srgbClr val="FFB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71250" y="4423363"/>
            <a:ext cx="6223635" cy="1417320"/>
          </a:xfrm>
          <a:custGeom>
            <a:avLst/>
            <a:gdLst/>
            <a:ahLst/>
            <a:cxnLst/>
            <a:rect l="l" t="t" r="r" b="b"/>
            <a:pathLst>
              <a:path w="6223634" h="1417320">
                <a:moveTo>
                  <a:pt x="4367538" y="1416881"/>
                </a:moveTo>
                <a:lnTo>
                  <a:pt x="4124656" y="1416265"/>
                </a:lnTo>
                <a:lnTo>
                  <a:pt x="3828288" y="1413576"/>
                </a:lnTo>
                <a:lnTo>
                  <a:pt x="3476292" y="1408308"/>
                </a:lnTo>
                <a:lnTo>
                  <a:pt x="1692603" y="1372510"/>
                </a:lnTo>
                <a:lnTo>
                  <a:pt x="1331735" y="1367977"/>
                </a:lnTo>
                <a:lnTo>
                  <a:pt x="1086561" y="1367843"/>
                </a:lnTo>
                <a:lnTo>
                  <a:pt x="971491" y="1366995"/>
                </a:lnTo>
                <a:lnTo>
                  <a:pt x="912658" y="1366086"/>
                </a:lnTo>
                <a:lnTo>
                  <a:pt x="853744" y="1364747"/>
                </a:lnTo>
                <a:lnTo>
                  <a:pt x="795333" y="1362900"/>
                </a:lnTo>
                <a:lnTo>
                  <a:pt x="738013" y="1360467"/>
                </a:lnTo>
                <a:lnTo>
                  <a:pt x="682370" y="1357367"/>
                </a:lnTo>
                <a:lnTo>
                  <a:pt x="628990" y="1353523"/>
                </a:lnTo>
                <a:lnTo>
                  <a:pt x="578461" y="1348855"/>
                </a:lnTo>
                <a:lnTo>
                  <a:pt x="531368" y="1343284"/>
                </a:lnTo>
                <a:lnTo>
                  <a:pt x="488298" y="1336732"/>
                </a:lnTo>
                <a:lnTo>
                  <a:pt x="449837" y="1329120"/>
                </a:lnTo>
                <a:lnTo>
                  <a:pt x="372788" y="1305171"/>
                </a:lnTo>
                <a:lnTo>
                  <a:pt x="331251" y="1287155"/>
                </a:lnTo>
                <a:lnTo>
                  <a:pt x="291997" y="1266452"/>
                </a:lnTo>
                <a:lnTo>
                  <a:pt x="255060" y="1243194"/>
                </a:lnTo>
                <a:lnTo>
                  <a:pt x="220472" y="1217513"/>
                </a:lnTo>
                <a:lnTo>
                  <a:pt x="188269" y="1189541"/>
                </a:lnTo>
                <a:lnTo>
                  <a:pt x="158483" y="1159411"/>
                </a:lnTo>
                <a:lnTo>
                  <a:pt x="131148" y="1127255"/>
                </a:lnTo>
                <a:lnTo>
                  <a:pt x="106297" y="1093205"/>
                </a:lnTo>
                <a:lnTo>
                  <a:pt x="83965" y="1057393"/>
                </a:lnTo>
                <a:lnTo>
                  <a:pt x="64185" y="1019951"/>
                </a:lnTo>
                <a:lnTo>
                  <a:pt x="46990" y="981011"/>
                </a:lnTo>
                <a:lnTo>
                  <a:pt x="32414" y="940706"/>
                </a:lnTo>
                <a:lnTo>
                  <a:pt x="20491" y="899167"/>
                </a:lnTo>
                <a:lnTo>
                  <a:pt x="11255" y="856527"/>
                </a:lnTo>
                <a:lnTo>
                  <a:pt x="4738" y="812918"/>
                </a:lnTo>
                <a:lnTo>
                  <a:pt x="975" y="768472"/>
                </a:lnTo>
                <a:lnTo>
                  <a:pt x="0" y="723322"/>
                </a:lnTo>
                <a:lnTo>
                  <a:pt x="1845" y="677598"/>
                </a:lnTo>
                <a:lnTo>
                  <a:pt x="6544" y="631434"/>
                </a:lnTo>
                <a:lnTo>
                  <a:pt x="14132" y="584962"/>
                </a:lnTo>
                <a:lnTo>
                  <a:pt x="24642" y="538314"/>
                </a:lnTo>
                <a:lnTo>
                  <a:pt x="38107" y="491621"/>
                </a:lnTo>
                <a:lnTo>
                  <a:pt x="54561" y="445017"/>
                </a:lnTo>
                <a:lnTo>
                  <a:pt x="74321" y="403112"/>
                </a:lnTo>
                <a:lnTo>
                  <a:pt x="99975" y="363738"/>
                </a:lnTo>
                <a:lnTo>
                  <a:pt x="131338" y="326828"/>
                </a:lnTo>
                <a:lnTo>
                  <a:pt x="168227" y="292313"/>
                </a:lnTo>
                <a:lnTo>
                  <a:pt x="210457" y="260126"/>
                </a:lnTo>
                <a:lnTo>
                  <a:pt x="257845" y="230197"/>
                </a:lnTo>
                <a:lnTo>
                  <a:pt x="310207" y="202458"/>
                </a:lnTo>
                <a:lnTo>
                  <a:pt x="367358" y="176843"/>
                </a:lnTo>
                <a:lnTo>
                  <a:pt x="429115" y="153281"/>
                </a:lnTo>
                <a:lnTo>
                  <a:pt x="495294" y="131706"/>
                </a:lnTo>
                <a:lnTo>
                  <a:pt x="565711" y="112048"/>
                </a:lnTo>
                <a:lnTo>
                  <a:pt x="640182" y="94240"/>
                </a:lnTo>
                <a:lnTo>
                  <a:pt x="678881" y="86009"/>
                </a:lnTo>
                <a:lnTo>
                  <a:pt x="718523" y="78214"/>
                </a:lnTo>
                <a:lnTo>
                  <a:pt x="759088" y="70847"/>
                </a:lnTo>
                <a:lnTo>
                  <a:pt x="800551" y="63901"/>
                </a:lnTo>
                <a:lnTo>
                  <a:pt x="842889" y="57365"/>
                </a:lnTo>
                <a:lnTo>
                  <a:pt x="886080" y="51233"/>
                </a:lnTo>
                <a:lnTo>
                  <a:pt x="930101" y="45494"/>
                </a:lnTo>
                <a:lnTo>
                  <a:pt x="974928" y="40142"/>
                </a:lnTo>
                <a:lnTo>
                  <a:pt x="1020539" y="35166"/>
                </a:lnTo>
                <a:lnTo>
                  <a:pt x="1066910" y="30560"/>
                </a:lnTo>
                <a:lnTo>
                  <a:pt x="1114019" y="26313"/>
                </a:lnTo>
                <a:lnTo>
                  <a:pt x="1161842" y="22418"/>
                </a:lnTo>
                <a:lnTo>
                  <a:pt x="1210358" y="18866"/>
                </a:lnTo>
                <a:lnTo>
                  <a:pt x="1259541" y="15648"/>
                </a:lnTo>
                <a:lnTo>
                  <a:pt x="1309371" y="12757"/>
                </a:lnTo>
                <a:lnTo>
                  <a:pt x="1359823" y="10183"/>
                </a:lnTo>
                <a:lnTo>
                  <a:pt x="1410874" y="7918"/>
                </a:lnTo>
                <a:lnTo>
                  <a:pt x="1462503" y="5954"/>
                </a:lnTo>
                <a:lnTo>
                  <a:pt x="1514685" y="4281"/>
                </a:lnTo>
                <a:lnTo>
                  <a:pt x="1567397" y="2892"/>
                </a:lnTo>
                <a:lnTo>
                  <a:pt x="1674323" y="930"/>
                </a:lnTo>
                <a:lnTo>
                  <a:pt x="1783095" y="0"/>
                </a:lnTo>
                <a:lnTo>
                  <a:pt x="1893530" y="32"/>
                </a:lnTo>
                <a:lnTo>
                  <a:pt x="2005444" y="960"/>
                </a:lnTo>
                <a:lnTo>
                  <a:pt x="2118653" y="2714"/>
                </a:lnTo>
                <a:lnTo>
                  <a:pt x="2232973" y="5227"/>
                </a:lnTo>
                <a:lnTo>
                  <a:pt x="2348220" y="8430"/>
                </a:lnTo>
                <a:lnTo>
                  <a:pt x="2464210" y="12256"/>
                </a:lnTo>
                <a:lnTo>
                  <a:pt x="2639186" y="19012"/>
                </a:lnTo>
                <a:lnTo>
                  <a:pt x="2814800" y="26784"/>
                </a:lnTo>
                <a:lnTo>
                  <a:pt x="3048870" y="38330"/>
                </a:lnTo>
                <a:lnTo>
                  <a:pt x="4009799" y="90316"/>
                </a:lnTo>
                <a:lnTo>
                  <a:pt x="4219883" y="100250"/>
                </a:lnTo>
                <a:lnTo>
                  <a:pt x="4371511" y="106410"/>
                </a:lnTo>
                <a:lnTo>
                  <a:pt x="4517361" y="111208"/>
                </a:lnTo>
                <a:lnTo>
                  <a:pt x="4611079" y="113537"/>
                </a:lnTo>
                <a:lnTo>
                  <a:pt x="4701768" y="115090"/>
                </a:lnTo>
                <a:lnTo>
                  <a:pt x="4789247" y="115799"/>
                </a:lnTo>
                <a:lnTo>
                  <a:pt x="4873330" y="115596"/>
                </a:lnTo>
                <a:lnTo>
                  <a:pt x="4953833" y="114412"/>
                </a:lnTo>
                <a:lnTo>
                  <a:pt x="4992685" y="113431"/>
                </a:lnTo>
                <a:lnTo>
                  <a:pt x="5067475" y="110650"/>
                </a:lnTo>
                <a:lnTo>
                  <a:pt x="5138226" y="106717"/>
                </a:lnTo>
                <a:lnTo>
                  <a:pt x="5192110" y="103323"/>
                </a:lnTo>
                <a:lnTo>
                  <a:pt x="5246055" y="101048"/>
                </a:lnTo>
                <a:lnTo>
                  <a:pt x="5299921" y="99912"/>
                </a:lnTo>
                <a:lnTo>
                  <a:pt x="5353573" y="99933"/>
                </a:lnTo>
                <a:lnTo>
                  <a:pt x="5406872" y="101131"/>
                </a:lnTo>
                <a:lnTo>
                  <a:pt x="5459681" y="103526"/>
                </a:lnTo>
                <a:lnTo>
                  <a:pt x="5511863" y="107137"/>
                </a:lnTo>
                <a:lnTo>
                  <a:pt x="5563280" y="111983"/>
                </a:lnTo>
                <a:lnTo>
                  <a:pt x="5613796" y="118084"/>
                </a:lnTo>
                <a:lnTo>
                  <a:pt x="5663271" y="125459"/>
                </a:lnTo>
                <a:lnTo>
                  <a:pt x="5711570" y="134128"/>
                </a:lnTo>
                <a:lnTo>
                  <a:pt x="5758554" y="144111"/>
                </a:lnTo>
                <a:lnTo>
                  <a:pt x="5804086" y="155425"/>
                </a:lnTo>
                <a:lnTo>
                  <a:pt x="5848030" y="168092"/>
                </a:lnTo>
                <a:lnTo>
                  <a:pt x="5890246" y="182130"/>
                </a:lnTo>
                <a:lnTo>
                  <a:pt x="5930599" y="197559"/>
                </a:lnTo>
                <a:lnTo>
                  <a:pt x="5968950" y="214398"/>
                </a:lnTo>
                <a:lnTo>
                  <a:pt x="6005162" y="232666"/>
                </a:lnTo>
                <a:lnTo>
                  <a:pt x="6039098" y="252384"/>
                </a:lnTo>
                <a:lnTo>
                  <a:pt x="6099591" y="296244"/>
                </a:lnTo>
                <a:lnTo>
                  <a:pt x="6149330" y="346134"/>
                </a:lnTo>
                <a:lnTo>
                  <a:pt x="6187215" y="402208"/>
                </a:lnTo>
                <a:lnTo>
                  <a:pt x="6212147" y="464622"/>
                </a:lnTo>
                <a:lnTo>
                  <a:pt x="6223027" y="533531"/>
                </a:lnTo>
                <a:lnTo>
                  <a:pt x="6222854" y="570470"/>
                </a:lnTo>
                <a:lnTo>
                  <a:pt x="6220981" y="619925"/>
                </a:lnTo>
                <a:lnTo>
                  <a:pt x="6217571" y="667428"/>
                </a:lnTo>
                <a:lnTo>
                  <a:pt x="6212624" y="713020"/>
                </a:lnTo>
                <a:lnTo>
                  <a:pt x="6206136" y="756738"/>
                </a:lnTo>
                <a:lnTo>
                  <a:pt x="6198106" y="798622"/>
                </a:lnTo>
                <a:lnTo>
                  <a:pt x="6188530" y="838710"/>
                </a:lnTo>
                <a:lnTo>
                  <a:pt x="6177407" y="877042"/>
                </a:lnTo>
                <a:lnTo>
                  <a:pt x="6164734" y="913655"/>
                </a:lnTo>
                <a:lnTo>
                  <a:pt x="6134728" y="981883"/>
                </a:lnTo>
                <a:lnTo>
                  <a:pt x="6098494" y="1043704"/>
                </a:lnTo>
                <a:lnTo>
                  <a:pt x="6056012" y="1099429"/>
                </a:lnTo>
                <a:lnTo>
                  <a:pt x="6007264" y="1149370"/>
                </a:lnTo>
                <a:lnTo>
                  <a:pt x="5952229" y="1193835"/>
                </a:lnTo>
                <a:lnTo>
                  <a:pt x="5890889" y="1233136"/>
                </a:lnTo>
                <a:lnTo>
                  <a:pt x="5823225" y="1267583"/>
                </a:lnTo>
                <a:lnTo>
                  <a:pt x="5787015" y="1283083"/>
                </a:lnTo>
                <a:lnTo>
                  <a:pt x="5749217" y="1297487"/>
                </a:lnTo>
                <a:lnTo>
                  <a:pt x="5709828" y="1310832"/>
                </a:lnTo>
                <a:lnTo>
                  <a:pt x="5668846" y="1323157"/>
                </a:lnTo>
                <a:lnTo>
                  <a:pt x="5626269" y="1334503"/>
                </a:lnTo>
                <a:lnTo>
                  <a:pt x="5582094" y="1344906"/>
                </a:lnTo>
                <a:lnTo>
                  <a:pt x="5536319" y="1354406"/>
                </a:lnTo>
                <a:lnTo>
                  <a:pt x="5488941" y="1363043"/>
                </a:lnTo>
                <a:lnTo>
                  <a:pt x="5439958" y="1370853"/>
                </a:lnTo>
                <a:lnTo>
                  <a:pt x="5389367" y="1377878"/>
                </a:lnTo>
                <a:lnTo>
                  <a:pt x="5337167" y="1384154"/>
                </a:lnTo>
                <a:lnTo>
                  <a:pt x="5283354" y="1389722"/>
                </a:lnTo>
                <a:lnTo>
                  <a:pt x="5227927" y="1394620"/>
                </a:lnTo>
                <a:lnTo>
                  <a:pt x="5170883" y="1398886"/>
                </a:lnTo>
                <a:lnTo>
                  <a:pt x="5112219" y="1402560"/>
                </a:lnTo>
                <a:lnTo>
                  <a:pt x="5051934" y="1405680"/>
                </a:lnTo>
                <a:lnTo>
                  <a:pt x="4990024" y="1408286"/>
                </a:lnTo>
                <a:lnTo>
                  <a:pt x="4926488" y="1410415"/>
                </a:lnTo>
                <a:lnTo>
                  <a:pt x="4861323" y="1412107"/>
                </a:lnTo>
                <a:lnTo>
                  <a:pt x="4747764" y="1414115"/>
                </a:lnTo>
                <a:lnTo>
                  <a:pt x="4558988" y="1416124"/>
                </a:lnTo>
                <a:lnTo>
                  <a:pt x="4367538" y="1416881"/>
                </a:lnTo>
                <a:close/>
              </a:path>
            </a:pathLst>
          </a:custGeom>
          <a:solidFill>
            <a:srgbClr val="FEE4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952939" y="6743537"/>
            <a:ext cx="6223635" cy="1417320"/>
          </a:xfrm>
          <a:custGeom>
            <a:avLst/>
            <a:gdLst/>
            <a:ahLst/>
            <a:cxnLst/>
            <a:rect l="l" t="t" r="r" b="b"/>
            <a:pathLst>
              <a:path w="6223634" h="1417320">
                <a:moveTo>
                  <a:pt x="4367538" y="1416881"/>
                </a:moveTo>
                <a:lnTo>
                  <a:pt x="4124656" y="1416266"/>
                </a:lnTo>
                <a:lnTo>
                  <a:pt x="3828288" y="1413576"/>
                </a:lnTo>
                <a:lnTo>
                  <a:pt x="3476292" y="1408308"/>
                </a:lnTo>
                <a:lnTo>
                  <a:pt x="1692602" y="1372510"/>
                </a:lnTo>
                <a:lnTo>
                  <a:pt x="1331735" y="1367977"/>
                </a:lnTo>
                <a:lnTo>
                  <a:pt x="1086561" y="1367843"/>
                </a:lnTo>
                <a:lnTo>
                  <a:pt x="971490" y="1366995"/>
                </a:lnTo>
                <a:lnTo>
                  <a:pt x="912658" y="1366086"/>
                </a:lnTo>
                <a:lnTo>
                  <a:pt x="853744" y="1364747"/>
                </a:lnTo>
                <a:lnTo>
                  <a:pt x="795333" y="1362900"/>
                </a:lnTo>
                <a:lnTo>
                  <a:pt x="738013" y="1360467"/>
                </a:lnTo>
                <a:lnTo>
                  <a:pt x="682370" y="1357367"/>
                </a:lnTo>
                <a:lnTo>
                  <a:pt x="628990" y="1353523"/>
                </a:lnTo>
                <a:lnTo>
                  <a:pt x="578460" y="1348855"/>
                </a:lnTo>
                <a:lnTo>
                  <a:pt x="531367" y="1343284"/>
                </a:lnTo>
                <a:lnTo>
                  <a:pt x="488298" y="1336732"/>
                </a:lnTo>
                <a:lnTo>
                  <a:pt x="449837" y="1329120"/>
                </a:lnTo>
                <a:lnTo>
                  <a:pt x="372787" y="1305171"/>
                </a:lnTo>
                <a:lnTo>
                  <a:pt x="331251" y="1287155"/>
                </a:lnTo>
                <a:lnTo>
                  <a:pt x="291997" y="1266452"/>
                </a:lnTo>
                <a:lnTo>
                  <a:pt x="255060" y="1243193"/>
                </a:lnTo>
                <a:lnTo>
                  <a:pt x="220472" y="1217513"/>
                </a:lnTo>
                <a:lnTo>
                  <a:pt x="188269" y="1189541"/>
                </a:lnTo>
                <a:lnTo>
                  <a:pt x="158483" y="1159411"/>
                </a:lnTo>
                <a:lnTo>
                  <a:pt x="131148" y="1127255"/>
                </a:lnTo>
                <a:lnTo>
                  <a:pt x="106297" y="1093205"/>
                </a:lnTo>
                <a:lnTo>
                  <a:pt x="83965" y="1057393"/>
                </a:lnTo>
                <a:lnTo>
                  <a:pt x="64185" y="1019951"/>
                </a:lnTo>
                <a:lnTo>
                  <a:pt x="46990" y="981011"/>
                </a:lnTo>
                <a:lnTo>
                  <a:pt x="32414" y="940706"/>
                </a:lnTo>
                <a:lnTo>
                  <a:pt x="20491" y="899167"/>
                </a:lnTo>
                <a:lnTo>
                  <a:pt x="11255" y="856527"/>
                </a:lnTo>
                <a:lnTo>
                  <a:pt x="4738" y="812918"/>
                </a:lnTo>
                <a:lnTo>
                  <a:pt x="975" y="768473"/>
                </a:lnTo>
                <a:lnTo>
                  <a:pt x="0" y="723322"/>
                </a:lnTo>
                <a:lnTo>
                  <a:pt x="1845" y="677598"/>
                </a:lnTo>
                <a:lnTo>
                  <a:pt x="6544" y="631435"/>
                </a:lnTo>
                <a:lnTo>
                  <a:pt x="14132" y="584962"/>
                </a:lnTo>
                <a:lnTo>
                  <a:pt x="24642" y="538314"/>
                </a:lnTo>
                <a:lnTo>
                  <a:pt x="38107" y="491621"/>
                </a:lnTo>
                <a:lnTo>
                  <a:pt x="54561" y="445017"/>
                </a:lnTo>
                <a:lnTo>
                  <a:pt x="74321" y="403112"/>
                </a:lnTo>
                <a:lnTo>
                  <a:pt x="99975" y="363738"/>
                </a:lnTo>
                <a:lnTo>
                  <a:pt x="131338" y="326828"/>
                </a:lnTo>
                <a:lnTo>
                  <a:pt x="168227" y="292314"/>
                </a:lnTo>
                <a:lnTo>
                  <a:pt x="210457" y="260126"/>
                </a:lnTo>
                <a:lnTo>
                  <a:pt x="257845" y="230197"/>
                </a:lnTo>
                <a:lnTo>
                  <a:pt x="310207" y="202458"/>
                </a:lnTo>
                <a:lnTo>
                  <a:pt x="367358" y="176843"/>
                </a:lnTo>
                <a:lnTo>
                  <a:pt x="429115" y="153281"/>
                </a:lnTo>
                <a:lnTo>
                  <a:pt x="495294" y="131706"/>
                </a:lnTo>
                <a:lnTo>
                  <a:pt x="565711" y="112048"/>
                </a:lnTo>
                <a:lnTo>
                  <a:pt x="640182" y="94240"/>
                </a:lnTo>
                <a:lnTo>
                  <a:pt x="678881" y="86009"/>
                </a:lnTo>
                <a:lnTo>
                  <a:pt x="718524" y="78214"/>
                </a:lnTo>
                <a:lnTo>
                  <a:pt x="759088" y="70847"/>
                </a:lnTo>
                <a:lnTo>
                  <a:pt x="800551" y="63901"/>
                </a:lnTo>
                <a:lnTo>
                  <a:pt x="842889" y="57365"/>
                </a:lnTo>
                <a:lnTo>
                  <a:pt x="886080" y="51233"/>
                </a:lnTo>
                <a:lnTo>
                  <a:pt x="930101" y="45494"/>
                </a:lnTo>
                <a:lnTo>
                  <a:pt x="974928" y="40142"/>
                </a:lnTo>
                <a:lnTo>
                  <a:pt x="1020539" y="35166"/>
                </a:lnTo>
                <a:lnTo>
                  <a:pt x="1066910" y="30559"/>
                </a:lnTo>
                <a:lnTo>
                  <a:pt x="1114019" y="26313"/>
                </a:lnTo>
                <a:lnTo>
                  <a:pt x="1161842" y="22418"/>
                </a:lnTo>
                <a:lnTo>
                  <a:pt x="1210358" y="18866"/>
                </a:lnTo>
                <a:lnTo>
                  <a:pt x="1259541" y="15648"/>
                </a:lnTo>
                <a:lnTo>
                  <a:pt x="1309371" y="12757"/>
                </a:lnTo>
                <a:lnTo>
                  <a:pt x="1359823" y="10183"/>
                </a:lnTo>
                <a:lnTo>
                  <a:pt x="1410874" y="7918"/>
                </a:lnTo>
                <a:lnTo>
                  <a:pt x="1462503" y="5954"/>
                </a:lnTo>
                <a:lnTo>
                  <a:pt x="1514685" y="4281"/>
                </a:lnTo>
                <a:lnTo>
                  <a:pt x="1567397" y="2892"/>
                </a:lnTo>
                <a:lnTo>
                  <a:pt x="1674323" y="930"/>
                </a:lnTo>
                <a:lnTo>
                  <a:pt x="1783095" y="0"/>
                </a:lnTo>
                <a:lnTo>
                  <a:pt x="1893530" y="32"/>
                </a:lnTo>
                <a:lnTo>
                  <a:pt x="2005444" y="960"/>
                </a:lnTo>
                <a:lnTo>
                  <a:pt x="2118653" y="2714"/>
                </a:lnTo>
                <a:lnTo>
                  <a:pt x="2232973" y="5227"/>
                </a:lnTo>
                <a:lnTo>
                  <a:pt x="2348220" y="8430"/>
                </a:lnTo>
                <a:lnTo>
                  <a:pt x="2464210" y="12256"/>
                </a:lnTo>
                <a:lnTo>
                  <a:pt x="2639186" y="19012"/>
                </a:lnTo>
                <a:lnTo>
                  <a:pt x="2814800" y="26784"/>
                </a:lnTo>
                <a:lnTo>
                  <a:pt x="3048870" y="38330"/>
                </a:lnTo>
                <a:lnTo>
                  <a:pt x="4009799" y="90316"/>
                </a:lnTo>
                <a:lnTo>
                  <a:pt x="4219883" y="100250"/>
                </a:lnTo>
                <a:lnTo>
                  <a:pt x="4371511" y="106410"/>
                </a:lnTo>
                <a:lnTo>
                  <a:pt x="4517361" y="111208"/>
                </a:lnTo>
                <a:lnTo>
                  <a:pt x="4611078" y="113537"/>
                </a:lnTo>
                <a:lnTo>
                  <a:pt x="4701768" y="115090"/>
                </a:lnTo>
                <a:lnTo>
                  <a:pt x="4789247" y="115799"/>
                </a:lnTo>
                <a:lnTo>
                  <a:pt x="4873330" y="115596"/>
                </a:lnTo>
                <a:lnTo>
                  <a:pt x="4953833" y="114412"/>
                </a:lnTo>
                <a:lnTo>
                  <a:pt x="4992685" y="113432"/>
                </a:lnTo>
                <a:lnTo>
                  <a:pt x="5067475" y="110650"/>
                </a:lnTo>
                <a:lnTo>
                  <a:pt x="5138226" y="106717"/>
                </a:lnTo>
                <a:lnTo>
                  <a:pt x="5192110" y="103319"/>
                </a:lnTo>
                <a:lnTo>
                  <a:pt x="5246054" y="101031"/>
                </a:lnTo>
                <a:lnTo>
                  <a:pt x="5299921" y="99874"/>
                </a:lnTo>
                <a:lnTo>
                  <a:pt x="5353573" y="99868"/>
                </a:lnTo>
                <a:lnTo>
                  <a:pt x="5406872" y="101033"/>
                </a:lnTo>
                <a:lnTo>
                  <a:pt x="5459681" y="103390"/>
                </a:lnTo>
                <a:lnTo>
                  <a:pt x="5511863" y="106960"/>
                </a:lnTo>
                <a:lnTo>
                  <a:pt x="5563280" y="111762"/>
                </a:lnTo>
                <a:lnTo>
                  <a:pt x="5613796" y="117818"/>
                </a:lnTo>
                <a:lnTo>
                  <a:pt x="5663271" y="125146"/>
                </a:lnTo>
                <a:lnTo>
                  <a:pt x="5711570" y="133768"/>
                </a:lnTo>
                <a:lnTo>
                  <a:pt x="5758554" y="143705"/>
                </a:lnTo>
                <a:lnTo>
                  <a:pt x="5804086" y="154975"/>
                </a:lnTo>
                <a:lnTo>
                  <a:pt x="5848030" y="167601"/>
                </a:lnTo>
                <a:lnTo>
                  <a:pt x="5890246" y="181601"/>
                </a:lnTo>
                <a:lnTo>
                  <a:pt x="5930599" y="196997"/>
                </a:lnTo>
                <a:lnTo>
                  <a:pt x="5968950" y="213809"/>
                </a:lnTo>
                <a:lnTo>
                  <a:pt x="6005162" y="232057"/>
                </a:lnTo>
                <a:lnTo>
                  <a:pt x="6039098" y="251762"/>
                </a:lnTo>
                <a:lnTo>
                  <a:pt x="6099591" y="295622"/>
                </a:lnTo>
                <a:lnTo>
                  <a:pt x="6149330" y="345554"/>
                </a:lnTo>
                <a:lnTo>
                  <a:pt x="6187215" y="401718"/>
                </a:lnTo>
                <a:lnTo>
                  <a:pt x="6212147" y="464279"/>
                </a:lnTo>
                <a:lnTo>
                  <a:pt x="6223027" y="533400"/>
                </a:lnTo>
                <a:lnTo>
                  <a:pt x="6222854" y="570470"/>
                </a:lnTo>
                <a:lnTo>
                  <a:pt x="6220980" y="619925"/>
                </a:lnTo>
                <a:lnTo>
                  <a:pt x="6217571" y="667428"/>
                </a:lnTo>
                <a:lnTo>
                  <a:pt x="6212624" y="713020"/>
                </a:lnTo>
                <a:lnTo>
                  <a:pt x="6206136" y="756738"/>
                </a:lnTo>
                <a:lnTo>
                  <a:pt x="6198106" y="798622"/>
                </a:lnTo>
                <a:lnTo>
                  <a:pt x="6188530" y="838710"/>
                </a:lnTo>
                <a:lnTo>
                  <a:pt x="6177407" y="877042"/>
                </a:lnTo>
                <a:lnTo>
                  <a:pt x="6164734" y="913655"/>
                </a:lnTo>
                <a:lnTo>
                  <a:pt x="6134728" y="981883"/>
                </a:lnTo>
                <a:lnTo>
                  <a:pt x="6098494" y="1043704"/>
                </a:lnTo>
                <a:lnTo>
                  <a:pt x="6056012" y="1099429"/>
                </a:lnTo>
                <a:lnTo>
                  <a:pt x="6007264" y="1149370"/>
                </a:lnTo>
                <a:lnTo>
                  <a:pt x="5952229" y="1193835"/>
                </a:lnTo>
                <a:lnTo>
                  <a:pt x="5890889" y="1233136"/>
                </a:lnTo>
                <a:lnTo>
                  <a:pt x="5823225" y="1267583"/>
                </a:lnTo>
                <a:lnTo>
                  <a:pt x="5787015" y="1283083"/>
                </a:lnTo>
                <a:lnTo>
                  <a:pt x="5749217" y="1297487"/>
                </a:lnTo>
                <a:lnTo>
                  <a:pt x="5709828" y="1310832"/>
                </a:lnTo>
                <a:lnTo>
                  <a:pt x="5668846" y="1323157"/>
                </a:lnTo>
                <a:lnTo>
                  <a:pt x="5626269" y="1334503"/>
                </a:lnTo>
                <a:lnTo>
                  <a:pt x="5582094" y="1344906"/>
                </a:lnTo>
                <a:lnTo>
                  <a:pt x="5536319" y="1354406"/>
                </a:lnTo>
                <a:lnTo>
                  <a:pt x="5488941" y="1363043"/>
                </a:lnTo>
                <a:lnTo>
                  <a:pt x="5439958" y="1370853"/>
                </a:lnTo>
                <a:lnTo>
                  <a:pt x="5389367" y="1377878"/>
                </a:lnTo>
                <a:lnTo>
                  <a:pt x="5337167" y="1384154"/>
                </a:lnTo>
                <a:lnTo>
                  <a:pt x="5283354" y="1389722"/>
                </a:lnTo>
                <a:lnTo>
                  <a:pt x="5227927" y="1394620"/>
                </a:lnTo>
                <a:lnTo>
                  <a:pt x="5170883" y="1398886"/>
                </a:lnTo>
                <a:lnTo>
                  <a:pt x="5112219" y="1402560"/>
                </a:lnTo>
                <a:lnTo>
                  <a:pt x="5051934" y="1405680"/>
                </a:lnTo>
                <a:lnTo>
                  <a:pt x="4990024" y="1408286"/>
                </a:lnTo>
                <a:lnTo>
                  <a:pt x="4926488" y="1410415"/>
                </a:lnTo>
                <a:lnTo>
                  <a:pt x="4861323" y="1412107"/>
                </a:lnTo>
                <a:lnTo>
                  <a:pt x="4747765" y="1414115"/>
                </a:lnTo>
                <a:lnTo>
                  <a:pt x="4558988" y="1416124"/>
                </a:lnTo>
                <a:lnTo>
                  <a:pt x="4367538" y="1416881"/>
                </a:lnTo>
                <a:close/>
              </a:path>
            </a:pathLst>
          </a:custGeom>
          <a:solidFill>
            <a:srgbClr val="B9FA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0934627" y="9062202"/>
            <a:ext cx="6223000" cy="1224915"/>
          </a:xfrm>
          <a:custGeom>
            <a:avLst/>
            <a:gdLst/>
            <a:ahLst/>
            <a:cxnLst/>
            <a:rect l="l" t="t" r="r" b="b"/>
            <a:pathLst>
              <a:path w="6223000" h="1224915">
                <a:moveTo>
                  <a:pt x="5904843" y="1224797"/>
                </a:moveTo>
                <a:lnTo>
                  <a:pt x="230149" y="1224797"/>
                </a:lnTo>
                <a:lnTo>
                  <a:pt x="220472" y="1217612"/>
                </a:lnTo>
                <a:lnTo>
                  <a:pt x="188269" y="1189641"/>
                </a:lnTo>
                <a:lnTo>
                  <a:pt x="158483" y="1159511"/>
                </a:lnTo>
                <a:lnTo>
                  <a:pt x="131148" y="1127355"/>
                </a:lnTo>
                <a:lnTo>
                  <a:pt x="106297" y="1093305"/>
                </a:lnTo>
                <a:lnTo>
                  <a:pt x="83965" y="1057493"/>
                </a:lnTo>
                <a:lnTo>
                  <a:pt x="64185" y="1020051"/>
                </a:lnTo>
                <a:lnTo>
                  <a:pt x="46990" y="981111"/>
                </a:lnTo>
                <a:lnTo>
                  <a:pt x="32414" y="940806"/>
                </a:lnTo>
                <a:lnTo>
                  <a:pt x="20491" y="899267"/>
                </a:lnTo>
                <a:lnTo>
                  <a:pt x="11255" y="856627"/>
                </a:lnTo>
                <a:lnTo>
                  <a:pt x="4738" y="813018"/>
                </a:lnTo>
                <a:lnTo>
                  <a:pt x="975" y="768572"/>
                </a:lnTo>
                <a:lnTo>
                  <a:pt x="0" y="723422"/>
                </a:lnTo>
                <a:lnTo>
                  <a:pt x="1845" y="677698"/>
                </a:lnTo>
                <a:lnTo>
                  <a:pt x="6544" y="631534"/>
                </a:lnTo>
                <a:lnTo>
                  <a:pt x="14132" y="585062"/>
                </a:lnTo>
                <a:lnTo>
                  <a:pt x="24642" y="538414"/>
                </a:lnTo>
                <a:lnTo>
                  <a:pt x="38107" y="491721"/>
                </a:lnTo>
                <a:lnTo>
                  <a:pt x="54561" y="445117"/>
                </a:lnTo>
                <a:lnTo>
                  <a:pt x="74321" y="403212"/>
                </a:lnTo>
                <a:lnTo>
                  <a:pt x="99975" y="363838"/>
                </a:lnTo>
                <a:lnTo>
                  <a:pt x="131338" y="326928"/>
                </a:lnTo>
                <a:lnTo>
                  <a:pt x="168227" y="292413"/>
                </a:lnTo>
                <a:lnTo>
                  <a:pt x="210457" y="260226"/>
                </a:lnTo>
                <a:lnTo>
                  <a:pt x="257845" y="230297"/>
                </a:lnTo>
                <a:lnTo>
                  <a:pt x="310207" y="202558"/>
                </a:lnTo>
                <a:lnTo>
                  <a:pt x="367358" y="176943"/>
                </a:lnTo>
                <a:lnTo>
                  <a:pt x="429115" y="153381"/>
                </a:lnTo>
                <a:lnTo>
                  <a:pt x="495294" y="131806"/>
                </a:lnTo>
                <a:lnTo>
                  <a:pt x="565711" y="112148"/>
                </a:lnTo>
                <a:lnTo>
                  <a:pt x="640182" y="94340"/>
                </a:lnTo>
                <a:lnTo>
                  <a:pt x="678881" y="86108"/>
                </a:lnTo>
                <a:lnTo>
                  <a:pt x="718523" y="78314"/>
                </a:lnTo>
                <a:lnTo>
                  <a:pt x="759088" y="70947"/>
                </a:lnTo>
                <a:lnTo>
                  <a:pt x="800551" y="64001"/>
                </a:lnTo>
                <a:lnTo>
                  <a:pt x="842889" y="57465"/>
                </a:lnTo>
                <a:lnTo>
                  <a:pt x="886080" y="51333"/>
                </a:lnTo>
                <a:lnTo>
                  <a:pt x="930101" y="45594"/>
                </a:lnTo>
                <a:lnTo>
                  <a:pt x="974928" y="40242"/>
                </a:lnTo>
                <a:lnTo>
                  <a:pt x="1020539" y="35266"/>
                </a:lnTo>
                <a:lnTo>
                  <a:pt x="1114019" y="26413"/>
                </a:lnTo>
                <a:lnTo>
                  <a:pt x="1210357" y="18966"/>
                </a:lnTo>
                <a:lnTo>
                  <a:pt x="1309371" y="12857"/>
                </a:lnTo>
                <a:lnTo>
                  <a:pt x="1462503" y="6054"/>
                </a:lnTo>
                <a:lnTo>
                  <a:pt x="1620618" y="1878"/>
                </a:lnTo>
                <a:lnTo>
                  <a:pt x="1838116" y="0"/>
                </a:lnTo>
                <a:lnTo>
                  <a:pt x="2118653" y="2814"/>
                </a:lnTo>
                <a:lnTo>
                  <a:pt x="2580759" y="16735"/>
                </a:lnTo>
                <a:lnTo>
                  <a:pt x="4238167" y="101133"/>
                </a:lnTo>
                <a:lnTo>
                  <a:pt x="4564587" y="112565"/>
                </a:lnTo>
                <a:lnTo>
                  <a:pt x="4745920" y="115654"/>
                </a:lnTo>
                <a:lnTo>
                  <a:pt x="5596843" y="115915"/>
                </a:lnTo>
                <a:lnTo>
                  <a:pt x="5613529" y="117917"/>
                </a:lnTo>
                <a:lnTo>
                  <a:pt x="5662958" y="125246"/>
                </a:lnTo>
                <a:lnTo>
                  <a:pt x="5711210" y="133868"/>
                </a:lnTo>
                <a:lnTo>
                  <a:pt x="5758148" y="143804"/>
                </a:lnTo>
                <a:lnTo>
                  <a:pt x="5803636" y="155075"/>
                </a:lnTo>
                <a:lnTo>
                  <a:pt x="5847538" y="167701"/>
                </a:lnTo>
                <a:lnTo>
                  <a:pt x="5889718" y="181701"/>
                </a:lnTo>
                <a:lnTo>
                  <a:pt x="5930037" y="197097"/>
                </a:lnTo>
                <a:lnTo>
                  <a:pt x="5968361" y="213909"/>
                </a:lnTo>
                <a:lnTo>
                  <a:pt x="6004553" y="232157"/>
                </a:lnTo>
                <a:lnTo>
                  <a:pt x="6038476" y="251862"/>
                </a:lnTo>
                <a:lnTo>
                  <a:pt x="6098969" y="295722"/>
                </a:lnTo>
                <a:lnTo>
                  <a:pt x="6148750" y="345653"/>
                </a:lnTo>
                <a:lnTo>
                  <a:pt x="6186725" y="401818"/>
                </a:lnTo>
                <a:lnTo>
                  <a:pt x="6211805" y="464379"/>
                </a:lnTo>
                <a:lnTo>
                  <a:pt x="6222896" y="533499"/>
                </a:lnTo>
                <a:lnTo>
                  <a:pt x="6222854" y="570570"/>
                </a:lnTo>
                <a:lnTo>
                  <a:pt x="6220980" y="620025"/>
                </a:lnTo>
                <a:lnTo>
                  <a:pt x="6217571" y="667528"/>
                </a:lnTo>
                <a:lnTo>
                  <a:pt x="6212624" y="713120"/>
                </a:lnTo>
                <a:lnTo>
                  <a:pt x="6206136" y="756838"/>
                </a:lnTo>
                <a:lnTo>
                  <a:pt x="6198106" y="798722"/>
                </a:lnTo>
                <a:lnTo>
                  <a:pt x="6188530" y="838810"/>
                </a:lnTo>
                <a:lnTo>
                  <a:pt x="6177407" y="877141"/>
                </a:lnTo>
                <a:lnTo>
                  <a:pt x="6164734" y="913755"/>
                </a:lnTo>
                <a:lnTo>
                  <a:pt x="6134728" y="981982"/>
                </a:lnTo>
                <a:lnTo>
                  <a:pt x="6098494" y="1043804"/>
                </a:lnTo>
                <a:lnTo>
                  <a:pt x="6056012" y="1099529"/>
                </a:lnTo>
                <a:lnTo>
                  <a:pt x="6007263" y="1149469"/>
                </a:lnTo>
                <a:lnTo>
                  <a:pt x="5952229" y="1193935"/>
                </a:lnTo>
                <a:lnTo>
                  <a:pt x="5922348" y="1214211"/>
                </a:lnTo>
                <a:lnTo>
                  <a:pt x="5904843" y="1224797"/>
                </a:lnTo>
                <a:close/>
              </a:path>
              <a:path w="6223000" h="1224915">
                <a:moveTo>
                  <a:pt x="5596843" y="115915"/>
                </a:moveTo>
                <a:lnTo>
                  <a:pt x="4831724" y="115915"/>
                </a:lnTo>
                <a:lnTo>
                  <a:pt x="4953833" y="114512"/>
                </a:lnTo>
                <a:lnTo>
                  <a:pt x="5030574" y="112280"/>
                </a:lnTo>
                <a:lnTo>
                  <a:pt x="5103367" y="108931"/>
                </a:lnTo>
                <a:lnTo>
                  <a:pt x="5192105" y="103418"/>
                </a:lnTo>
                <a:lnTo>
                  <a:pt x="5246037" y="101131"/>
                </a:lnTo>
                <a:lnTo>
                  <a:pt x="5299883" y="99973"/>
                </a:lnTo>
                <a:lnTo>
                  <a:pt x="5353507" y="99967"/>
                </a:lnTo>
                <a:lnTo>
                  <a:pt x="5406774" y="101133"/>
                </a:lnTo>
                <a:lnTo>
                  <a:pt x="5459546" y="103490"/>
                </a:lnTo>
                <a:lnTo>
                  <a:pt x="5511687" y="107060"/>
                </a:lnTo>
                <a:lnTo>
                  <a:pt x="5563060" y="111862"/>
                </a:lnTo>
                <a:lnTo>
                  <a:pt x="5596843" y="115915"/>
                </a:lnTo>
                <a:close/>
              </a:path>
            </a:pathLst>
          </a:custGeom>
          <a:solidFill>
            <a:srgbClr val="A5D4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1009283" y="0"/>
            <a:ext cx="6223635" cy="1203325"/>
          </a:xfrm>
          <a:custGeom>
            <a:avLst/>
            <a:gdLst/>
            <a:ahLst/>
            <a:cxnLst/>
            <a:rect l="l" t="t" r="r" b="b"/>
            <a:pathLst>
              <a:path w="6223634" h="1203325">
                <a:moveTo>
                  <a:pt x="4367538" y="1202713"/>
                </a:moveTo>
                <a:lnTo>
                  <a:pt x="4124656" y="1202097"/>
                </a:lnTo>
                <a:lnTo>
                  <a:pt x="3828288" y="1199408"/>
                </a:lnTo>
                <a:lnTo>
                  <a:pt x="3476292" y="1194140"/>
                </a:lnTo>
                <a:lnTo>
                  <a:pt x="1692602" y="1158343"/>
                </a:lnTo>
                <a:lnTo>
                  <a:pt x="1331735" y="1153809"/>
                </a:lnTo>
                <a:lnTo>
                  <a:pt x="1086561" y="1153675"/>
                </a:lnTo>
                <a:lnTo>
                  <a:pt x="971490" y="1152828"/>
                </a:lnTo>
                <a:lnTo>
                  <a:pt x="912658" y="1151918"/>
                </a:lnTo>
                <a:lnTo>
                  <a:pt x="853744" y="1150580"/>
                </a:lnTo>
                <a:lnTo>
                  <a:pt x="795333" y="1148733"/>
                </a:lnTo>
                <a:lnTo>
                  <a:pt x="738013" y="1146299"/>
                </a:lnTo>
                <a:lnTo>
                  <a:pt x="682370" y="1143200"/>
                </a:lnTo>
                <a:lnTo>
                  <a:pt x="628990" y="1139355"/>
                </a:lnTo>
                <a:lnTo>
                  <a:pt x="578460" y="1134688"/>
                </a:lnTo>
                <a:lnTo>
                  <a:pt x="531367" y="1129117"/>
                </a:lnTo>
                <a:lnTo>
                  <a:pt x="488298" y="1122565"/>
                </a:lnTo>
                <a:lnTo>
                  <a:pt x="449837" y="1114953"/>
                </a:lnTo>
                <a:lnTo>
                  <a:pt x="372787" y="1091004"/>
                </a:lnTo>
                <a:lnTo>
                  <a:pt x="331251" y="1072988"/>
                </a:lnTo>
                <a:lnTo>
                  <a:pt x="291997" y="1052284"/>
                </a:lnTo>
                <a:lnTo>
                  <a:pt x="255060" y="1029026"/>
                </a:lnTo>
                <a:lnTo>
                  <a:pt x="220472" y="1003345"/>
                </a:lnTo>
                <a:lnTo>
                  <a:pt x="188269" y="975374"/>
                </a:lnTo>
                <a:lnTo>
                  <a:pt x="158483" y="945244"/>
                </a:lnTo>
                <a:lnTo>
                  <a:pt x="131148" y="913088"/>
                </a:lnTo>
                <a:lnTo>
                  <a:pt x="106297" y="879038"/>
                </a:lnTo>
                <a:lnTo>
                  <a:pt x="83965" y="843225"/>
                </a:lnTo>
                <a:lnTo>
                  <a:pt x="64185" y="805783"/>
                </a:lnTo>
                <a:lnTo>
                  <a:pt x="46990" y="766843"/>
                </a:lnTo>
                <a:lnTo>
                  <a:pt x="32414" y="726538"/>
                </a:lnTo>
                <a:lnTo>
                  <a:pt x="20491" y="684999"/>
                </a:lnTo>
                <a:lnTo>
                  <a:pt x="11255" y="642360"/>
                </a:lnTo>
                <a:lnTo>
                  <a:pt x="4738" y="598751"/>
                </a:lnTo>
                <a:lnTo>
                  <a:pt x="975" y="554305"/>
                </a:lnTo>
                <a:lnTo>
                  <a:pt x="0" y="509154"/>
                </a:lnTo>
                <a:lnTo>
                  <a:pt x="1845" y="463431"/>
                </a:lnTo>
                <a:lnTo>
                  <a:pt x="6544" y="417267"/>
                </a:lnTo>
                <a:lnTo>
                  <a:pt x="14132" y="370794"/>
                </a:lnTo>
                <a:lnTo>
                  <a:pt x="24642" y="324146"/>
                </a:lnTo>
                <a:lnTo>
                  <a:pt x="38107" y="277454"/>
                </a:lnTo>
                <a:lnTo>
                  <a:pt x="54561" y="230849"/>
                </a:lnTo>
                <a:lnTo>
                  <a:pt x="74321" y="188944"/>
                </a:lnTo>
                <a:lnTo>
                  <a:pt x="99975" y="149571"/>
                </a:lnTo>
                <a:lnTo>
                  <a:pt x="131338" y="112661"/>
                </a:lnTo>
                <a:lnTo>
                  <a:pt x="168227" y="78146"/>
                </a:lnTo>
                <a:lnTo>
                  <a:pt x="210457" y="45958"/>
                </a:lnTo>
                <a:lnTo>
                  <a:pt x="257845" y="16029"/>
                </a:lnTo>
                <a:lnTo>
                  <a:pt x="287141" y="0"/>
                </a:lnTo>
                <a:lnTo>
                  <a:pt x="5969661" y="0"/>
                </a:lnTo>
                <a:lnTo>
                  <a:pt x="6005162" y="17889"/>
                </a:lnTo>
                <a:lnTo>
                  <a:pt x="6039098" y="37594"/>
                </a:lnTo>
                <a:lnTo>
                  <a:pt x="6099591" y="81455"/>
                </a:lnTo>
                <a:lnTo>
                  <a:pt x="6149330" y="131386"/>
                </a:lnTo>
                <a:lnTo>
                  <a:pt x="6187215" y="187550"/>
                </a:lnTo>
                <a:lnTo>
                  <a:pt x="6212147" y="250111"/>
                </a:lnTo>
                <a:lnTo>
                  <a:pt x="6223027" y="319231"/>
                </a:lnTo>
                <a:lnTo>
                  <a:pt x="6222854" y="356302"/>
                </a:lnTo>
                <a:lnTo>
                  <a:pt x="6220980" y="405757"/>
                </a:lnTo>
                <a:lnTo>
                  <a:pt x="6217571" y="453260"/>
                </a:lnTo>
                <a:lnTo>
                  <a:pt x="6212624" y="498852"/>
                </a:lnTo>
                <a:lnTo>
                  <a:pt x="6206136" y="542570"/>
                </a:lnTo>
                <a:lnTo>
                  <a:pt x="6198106" y="584454"/>
                </a:lnTo>
                <a:lnTo>
                  <a:pt x="6188530" y="624542"/>
                </a:lnTo>
                <a:lnTo>
                  <a:pt x="6177407" y="662874"/>
                </a:lnTo>
                <a:lnTo>
                  <a:pt x="6164734" y="699487"/>
                </a:lnTo>
                <a:lnTo>
                  <a:pt x="6134728" y="767715"/>
                </a:lnTo>
                <a:lnTo>
                  <a:pt x="6098494" y="829536"/>
                </a:lnTo>
                <a:lnTo>
                  <a:pt x="6056012" y="885261"/>
                </a:lnTo>
                <a:lnTo>
                  <a:pt x="6007264" y="935202"/>
                </a:lnTo>
                <a:lnTo>
                  <a:pt x="5952229" y="979667"/>
                </a:lnTo>
                <a:lnTo>
                  <a:pt x="5890889" y="1018968"/>
                </a:lnTo>
                <a:lnTo>
                  <a:pt x="5823225" y="1053415"/>
                </a:lnTo>
                <a:lnTo>
                  <a:pt x="5787015" y="1068915"/>
                </a:lnTo>
                <a:lnTo>
                  <a:pt x="5749217" y="1083319"/>
                </a:lnTo>
                <a:lnTo>
                  <a:pt x="5709828" y="1096664"/>
                </a:lnTo>
                <a:lnTo>
                  <a:pt x="5668846" y="1108989"/>
                </a:lnTo>
                <a:lnTo>
                  <a:pt x="5626269" y="1120335"/>
                </a:lnTo>
                <a:lnTo>
                  <a:pt x="5582094" y="1130738"/>
                </a:lnTo>
                <a:lnTo>
                  <a:pt x="5536319" y="1140238"/>
                </a:lnTo>
                <a:lnTo>
                  <a:pt x="5488941" y="1148874"/>
                </a:lnTo>
                <a:lnTo>
                  <a:pt x="5439958" y="1156685"/>
                </a:lnTo>
                <a:lnTo>
                  <a:pt x="5389367" y="1163710"/>
                </a:lnTo>
                <a:lnTo>
                  <a:pt x="5337167" y="1169986"/>
                </a:lnTo>
                <a:lnTo>
                  <a:pt x="5283354" y="1175554"/>
                </a:lnTo>
                <a:lnTo>
                  <a:pt x="5227927" y="1180452"/>
                </a:lnTo>
                <a:lnTo>
                  <a:pt x="5170883" y="1184718"/>
                </a:lnTo>
                <a:lnTo>
                  <a:pt x="5112219" y="1188392"/>
                </a:lnTo>
                <a:lnTo>
                  <a:pt x="5051934" y="1191512"/>
                </a:lnTo>
                <a:lnTo>
                  <a:pt x="4990024" y="1194118"/>
                </a:lnTo>
                <a:lnTo>
                  <a:pt x="4926488" y="1196247"/>
                </a:lnTo>
                <a:lnTo>
                  <a:pt x="4861323" y="1197939"/>
                </a:lnTo>
                <a:lnTo>
                  <a:pt x="4747765" y="1199947"/>
                </a:lnTo>
                <a:lnTo>
                  <a:pt x="4558988" y="1201956"/>
                </a:lnTo>
                <a:lnTo>
                  <a:pt x="4367538" y="1202713"/>
                </a:lnTo>
                <a:close/>
              </a:path>
            </a:pathLst>
          </a:custGeom>
          <a:solidFill>
            <a:srgbClr val="FF9D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00" b="1" i="0">
                <a:solidFill>
                  <a:srgbClr val="0020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00" b="1" i="0">
                <a:solidFill>
                  <a:srgbClr val="0020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81512" y="-38099"/>
            <a:ext cx="6124974" cy="185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0" b="1" i="0">
                <a:solidFill>
                  <a:srgbClr val="0020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65992" y="3186576"/>
            <a:ext cx="10556015" cy="3168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97" y="5780132"/>
              <a:ext cx="12559030" cy="2561590"/>
            </a:xfrm>
            <a:custGeom>
              <a:avLst/>
              <a:gdLst/>
              <a:ahLst/>
              <a:cxnLst/>
              <a:rect l="l" t="t" r="r" b="b"/>
              <a:pathLst>
                <a:path w="12559030" h="2561590">
                  <a:moveTo>
                    <a:pt x="0" y="2561015"/>
                  </a:moveTo>
                  <a:lnTo>
                    <a:pt x="0" y="0"/>
                  </a:lnTo>
                  <a:lnTo>
                    <a:pt x="11067654" y="0"/>
                  </a:lnTo>
                  <a:lnTo>
                    <a:pt x="11129527" y="1316"/>
                  </a:lnTo>
                  <a:lnTo>
                    <a:pt x="11190086" y="4128"/>
                  </a:lnTo>
                  <a:lnTo>
                    <a:pt x="11249334" y="8412"/>
                  </a:lnTo>
                  <a:lnTo>
                    <a:pt x="11307269" y="14142"/>
                  </a:lnTo>
                  <a:lnTo>
                    <a:pt x="11363892" y="21294"/>
                  </a:lnTo>
                  <a:lnTo>
                    <a:pt x="11419204" y="29845"/>
                  </a:lnTo>
                  <a:lnTo>
                    <a:pt x="11473205" y="39768"/>
                  </a:lnTo>
                  <a:lnTo>
                    <a:pt x="11525895" y="51039"/>
                  </a:lnTo>
                  <a:lnTo>
                    <a:pt x="11577274" y="63635"/>
                  </a:lnTo>
                  <a:lnTo>
                    <a:pt x="11627342" y="77530"/>
                  </a:lnTo>
                  <a:lnTo>
                    <a:pt x="11676101" y="92700"/>
                  </a:lnTo>
                  <a:lnTo>
                    <a:pt x="11723549" y="109120"/>
                  </a:lnTo>
                  <a:lnTo>
                    <a:pt x="11769688" y="126766"/>
                  </a:lnTo>
                  <a:lnTo>
                    <a:pt x="11814600" y="145650"/>
                  </a:lnTo>
                  <a:lnTo>
                    <a:pt x="11858038" y="165636"/>
                  </a:lnTo>
                  <a:lnTo>
                    <a:pt x="11900250" y="186812"/>
                  </a:lnTo>
                  <a:lnTo>
                    <a:pt x="11941154" y="209115"/>
                  </a:lnTo>
                  <a:lnTo>
                    <a:pt x="11980749" y="232521"/>
                  </a:lnTo>
                  <a:lnTo>
                    <a:pt x="12019036" y="257005"/>
                  </a:lnTo>
                  <a:lnTo>
                    <a:pt x="12056016" y="282543"/>
                  </a:lnTo>
                  <a:lnTo>
                    <a:pt x="12091689" y="309111"/>
                  </a:lnTo>
                  <a:lnTo>
                    <a:pt x="12126054" y="336683"/>
                  </a:lnTo>
                  <a:lnTo>
                    <a:pt x="12159112" y="365236"/>
                  </a:lnTo>
                  <a:lnTo>
                    <a:pt x="12190864" y="394744"/>
                  </a:lnTo>
                  <a:lnTo>
                    <a:pt x="12221310" y="425183"/>
                  </a:lnTo>
                  <a:lnTo>
                    <a:pt x="12250450" y="456528"/>
                  </a:lnTo>
                  <a:lnTo>
                    <a:pt x="12278284" y="488755"/>
                  </a:lnTo>
                  <a:lnTo>
                    <a:pt x="12304813" y="521840"/>
                  </a:lnTo>
                  <a:lnTo>
                    <a:pt x="12330037" y="555758"/>
                  </a:lnTo>
                  <a:lnTo>
                    <a:pt x="12353956" y="590484"/>
                  </a:lnTo>
                  <a:lnTo>
                    <a:pt x="12376570" y="625993"/>
                  </a:lnTo>
                  <a:lnTo>
                    <a:pt x="12397881" y="662262"/>
                  </a:lnTo>
                  <a:lnTo>
                    <a:pt x="12417887" y="699265"/>
                  </a:lnTo>
                  <a:lnTo>
                    <a:pt x="12436589" y="736978"/>
                  </a:lnTo>
                  <a:lnTo>
                    <a:pt x="12453988" y="775377"/>
                  </a:lnTo>
                  <a:lnTo>
                    <a:pt x="12470084" y="814437"/>
                  </a:lnTo>
                  <a:lnTo>
                    <a:pt x="12484877" y="854133"/>
                  </a:lnTo>
                  <a:lnTo>
                    <a:pt x="12499173" y="898424"/>
                  </a:lnTo>
                  <a:lnTo>
                    <a:pt x="12512217" y="943928"/>
                  </a:lnTo>
                  <a:lnTo>
                    <a:pt x="12523894" y="990463"/>
                  </a:lnTo>
                  <a:lnTo>
                    <a:pt x="12534090" y="1037849"/>
                  </a:lnTo>
                  <a:lnTo>
                    <a:pt x="12542690" y="1085905"/>
                  </a:lnTo>
                  <a:lnTo>
                    <a:pt x="12549578" y="1134448"/>
                  </a:lnTo>
                  <a:lnTo>
                    <a:pt x="12554641" y="1183299"/>
                  </a:lnTo>
                  <a:lnTo>
                    <a:pt x="12557762" y="1232276"/>
                  </a:lnTo>
                  <a:lnTo>
                    <a:pt x="12558828" y="1281161"/>
                  </a:lnTo>
                  <a:lnTo>
                    <a:pt x="12557662" y="1335867"/>
                  </a:lnTo>
                  <a:lnTo>
                    <a:pt x="12554206" y="1389952"/>
                  </a:lnTo>
                  <a:lnTo>
                    <a:pt x="12548527" y="1443390"/>
                  </a:lnTo>
                  <a:lnTo>
                    <a:pt x="12540690" y="1496115"/>
                  </a:lnTo>
                  <a:lnTo>
                    <a:pt x="12530759" y="1548062"/>
                  </a:lnTo>
                  <a:lnTo>
                    <a:pt x="12518801" y="1599166"/>
                  </a:lnTo>
                  <a:lnTo>
                    <a:pt x="12504880" y="1649364"/>
                  </a:lnTo>
                  <a:lnTo>
                    <a:pt x="12489062" y="1698589"/>
                  </a:lnTo>
                  <a:lnTo>
                    <a:pt x="12487668" y="1701356"/>
                  </a:lnTo>
                  <a:lnTo>
                    <a:pt x="12487668" y="1704119"/>
                  </a:lnTo>
                  <a:lnTo>
                    <a:pt x="12486272" y="1706882"/>
                  </a:lnTo>
                  <a:lnTo>
                    <a:pt x="12471148" y="1746154"/>
                  </a:lnTo>
                  <a:lnTo>
                    <a:pt x="12454742" y="1784836"/>
                  </a:lnTo>
                  <a:lnTo>
                    <a:pt x="12437052" y="1822901"/>
                  </a:lnTo>
                  <a:lnTo>
                    <a:pt x="12418079" y="1860324"/>
                  </a:lnTo>
                  <a:lnTo>
                    <a:pt x="12397824" y="1897077"/>
                  </a:lnTo>
                  <a:lnTo>
                    <a:pt x="12376288" y="1933134"/>
                  </a:lnTo>
                  <a:lnTo>
                    <a:pt x="12353471" y="1968468"/>
                  </a:lnTo>
                  <a:lnTo>
                    <a:pt x="12329373" y="2003054"/>
                  </a:lnTo>
                  <a:lnTo>
                    <a:pt x="12303995" y="2036864"/>
                  </a:lnTo>
                  <a:lnTo>
                    <a:pt x="12277338" y="2069872"/>
                  </a:lnTo>
                  <a:lnTo>
                    <a:pt x="12249401" y="2102052"/>
                  </a:lnTo>
                  <a:lnTo>
                    <a:pt x="12220187" y="2133377"/>
                  </a:lnTo>
                  <a:lnTo>
                    <a:pt x="12189694" y="2163820"/>
                  </a:lnTo>
                  <a:lnTo>
                    <a:pt x="12157924" y="2193354"/>
                  </a:lnTo>
                  <a:lnTo>
                    <a:pt x="12124877" y="2221955"/>
                  </a:lnTo>
                  <a:lnTo>
                    <a:pt x="12090554" y="2249594"/>
                  </a:lnTo>
                  <a:lnTo>
                    <a:pt x="12054955" y="2276245"/>
                  </a:lnTo>
                  <a:lnTo>
                    <a:pt x="12018081" y="2301882"/>
                  </a:lnTo>
                  <a:lnTo>
                    <a:pt x="11979932" y="2326479"/>
                  </a:lnTo>
                  <a:lnTo>
                    <a:pt x="11940509" y="2350008"/>
                  </a:lnTo>
                  <a:lnTo>
                    <a:pt x="11899813" y="2372443"/>
                  </a:lnTo>
                  <a:lnTo>
                    <a:pt x="11857843" y="2393758"/>
                  </a:lnTo>
                  <a:lnTo>
                    <a:pt x="11814518" y="2413962"/>
                  </a:lnTo>
                  <a:lnTo>
                    <a:pt x="11770086" y="2432922"/>
                  </a:lnTo>
                  <a:lnTo>
                    <a:pt x="11724300" y="2450717"/>
                  </a:lnTo>
                  <a:lnTo>
                    <a:pt x="11677243" y="2467285"/>
                  </a:lnTo>
                  <a:lnTo>
                    <a:pt x="11628915" y="2482601"/>
                  </a:lnTo>
                  <a:lnTo>
                    <a:pt x="11579317" y="2496638"/>
                  </a:lnTo>
                  <a:lnTo>
                    <a:pt x="11528450" y="2509368"/>
                  </a:lnTo>
                  <a:lnTo>
                    <a:pt x="11476314" y="2520766"/>
                  </a:lnTo>
                  <a:lnTo>
                    <a:pt x="11422910" y="2530805"/>
                  </a:lnTo>
                  <a:lnTo>
                    <a:pt x="11368238" y="2539459"/>
                  </a:lnTo>
                  <a:lnTo>
                    <a:pt x="11312298" y="2546700"/>
                  </a:lnTo>
                  <a:lnTo>
                    <a:pt x="11255092" y="2552503"/>
                  </a:lnTo>
                  <a:lnTo>
                    <a:pt x="11196619" y="2556841"/>
                  </a:lnTo>
                  <a:lnTo>
                    <a:pt x="11136880" y="2559687"/>
                  </a:lnTo>
                  <a:lnTo>
                    <a:pt x="11075894" y="2561015"/>
                  </a:lnTo>
                  <a:lnTo>
                    <a:pt x="0" y="2561015"/>
                  </a:lnTo>
                  <a:close/>
                </a:path>
              </a:pathLst>
            </a:custGeom>
            <a:solidFill>
              <a:srgbClr val="002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39303" y="1076442"/>
            <a:ext cx="14497050" cy="2254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95"/>
              </a:spcBef>
            </a:pPr>
            <a:r>
              <a:rPr sz="4200" spc="225" dirty="0">
                <a:solidFill>
                  <a:srgbClr val="000000"/>
                </a:solidFill>
              </a:rPr>
              <a:t>Empagliflozin</a:t>
            </a:r>
            <a:r>
              <a:rPr sz="4200" spc="-265" dirty="0">
                <a:solidFill>
                  <a:srgbClr val="000000"/>
                </a:solidFill>
              </a:rPr>
              <a:t> </a:t>
            </a:r>
            <a:r>
              <a:rPr sz="4200" spc="114" dirty="0">
                <a:solidFill>
                  <a:srgbClr val="000000"/>
                </a:solidFill>
              </a:rPr>
              <a:t>in</a:t>
            </a:r>
            <a:r>
              <a:rPr sz="4200" spc="-260" dirty="0">
                <a:solidFill>
                  <a:srgbClr val="000000"/>
                </a:solidFill>
              </a:rPr>
              <a:t> </a:t>
            </a:r>
            <a:r>
              <a:rPr sz="4200" spc="254" dirty="0">
                <a:solidFill>
                  <a:srgbClr val="000000"/>
                </a:solidFill>
              </a:rPr>
              <a:t>the</a:t>
            </a:r>
            <a:r>
              <a:rPr sz="4200" spc="-265" dirty="0">
                <a:solidFill>
                  <a:srgbClr val="000000"/>
                </a:solidFill>
              </a:rPr>
              <a:t> </a:t>
            </a:r>
            <a:r>
              <a:rPr sz="4200" spc="250" dirty="0">
                <a:solidFill>
                  <a:srgbClr val="000000"/>
                </a:solidFill>
              </a:rPr>
              <a:t>treatment</a:t>
            </a:r>
            <a:r>
              <a:rPr sz="4200" spc="-260" dirty="0">
                <a:solidFill>
                  <a:srgbClr val="000000"/>
                </a:solidFill>
              </a:rPr>
              <a:t> </a:t>
            </a:r>
            <a:r>
              <a:rPr sz="4200" spc="260" dirty="0">
                <a:solidFill>
                  <a:srgbClr val="000000"/>
                </a:solidFill>
              </a:rPr>
              <a:t>of</a:t>
            </a:r>
            <a:r>
              <a:rPr sz="4200" spc="-260" dirty="0">
                <a:solidFill>
                  <a:srgbClr val="000000"/>
                </a:solidFill>
              </a:rPr>
              <a:t> </a:t>
            </a:r>
            <a:r>
              <a:rPr sz="4200" spc="229" dirty="0">
                <a:solidFill>
                  <a:srgbClr val="000000"/>
                </a:solidFill>
              </a:rPr>
              <a:t>heart</a:t>
            </a:r>
            <a:r>
              <a:rPr sz="4200" spc="-265" dirty="0">
                <a:solidFill>
                  <a:srgbClr val="000000"/>
                </a:solidFill>
              </a:rPr>
              <a:t> </a:t>
            </a:r>
            <a:r>
              <a:rPr sz="4200" spc="160" dirty="0">
                <a:solidFill>
                  <a:srgbClr val="000000"/>
                </a:solidFill>
              </a:rPr>
              <a:t>failure</a:t>
            </a:r>
            <a:r>
              <a:rPr sz="4200" spc="-260" dirty="0">
                <a:solidFill>
                  <a:srgbClr val="000000"/>
                </a:solidFill>
              </a:rPr>
              <a:t> </a:t>
            </a:r>
            <a:r>
              <a:rPr sz="4200" spc="175" dirty="0">
                <a:solidFill>
                  <a:srgbClr val="000000"/>
                </a:solidFill>
              </a:rPr>
              <a:t>with</a:t>
            </a:r>
            <a:r>
              <a:rPr sz="4200" spc="-260" dirty="0">
                <a:solidFill>
                  <a:srgbClr val="000000"/>
                </a:solidFill>
              </a:rPr>
              <a:t> </a:t>
            </a:r>
            <a:r>
              <a:rPr sz="4200" spc="254" dirty="0">
                <a:solidFill>
                  <a:srgbClr val="000000"/>
                </a:solidFill>
              </a:rPr>
              <a:t>reduced </a:t>
            </a:r>
            <a:r>
              <a:rPr sz="4200" spc="-935" dirty="0">
                <a:solidFill>
                  <a:srgbClr val="000000"/>
                </a:solidFill>
              </a:rPr>
              <a:t> </a:t>
            </a:r>
            <a:r>
              <a:rPr sz="4200" spc="195" dirty="0">
                <a:solidFill>
                  <a:srgbClr val="000000"/>
                </a:solidFill>
              </a:rPr>
              <a:t>ejection </a:t>
            </a:r>
            <a:r>
              <a:rPr sz="4200" spc="220" dirty="0">
                <a:solidFill>
                  <a:srgbClr val="000000"/>
                </a:solidFill>
              </a:rPr>
              <a:t>fraction </a:t>
            </a:r>
            <a:r>
              <a:rPr sz="4200" spc="114" dirty="0">
                <a:solidFill>
                  <a:srgbClr val="000000"/>
                </a:solidFill>
              </a:rPr>
              <a:t>in </a:t>
            </a:r>
            <a:r>
              <a:rPr sz="4200" spc="155" dirty="0">
                <a:solidFill>
                  <a:srgbClr val="000000"/>
                </a:solidFill>
              </a:rPr>
              <a:t>addition </a:t>
            </a:r>
            <a:r>
              <a:rPr sz="4200" spc="260" dirty="0">
                <a:solidFill>
                  <a:srgbClr val="000000"/>
                </a:solidFill>
              </a:rPr>
              <a:t>to </a:t>
            </a:r>
            <a:r>
              <a:rPr sz="4200" spc="280" dirty="0">
                <a:solidFill>
                  <a:srgbClr val="000000"/>
                </a:solidFill>
              </a:rPr>
              <a:t>background </a:t>
            </a:r>
            <a:r>
              <a:rPr sz="4200" spc="225" dirty="0">
                <a:solidFill>
                  <a:srgbClr val="000000"/>
                </a:solidFill>
              </a:rPr>
              <a:t>therapies </a:t>
            </a:r>
            <a:r>
              <a:rPr sz="4200" spc="215" dirty="0">
                <a:solidFill>
                  <a:srgbClr val="000000"/>
                </a:solidFill>
              </a:rPr>
              <a:t>and </a:t>
            </a:r>
            <a:r>
              <a:rPr sz="4200" spc="220" dirty="0">
                <a:solidFill>
                  <a:srgbClr val="000000"/>
                </a:solidFill>
              </a:rPr>
              <a:t> </a:t>
            </a:r>
            <a:r>
              <a:rPr sz="4200" spc="260" dirty="0">
                <a:solidFill>
                  <a:srgbClr val="000000"/>
                </a:solidFill>
              </a:rPr>
              <a:t>t</a:t>
            </a:r>
            <a:r>
              <a:rPr sz="4200" spc="155" dirty="0">
                <a:solidFill>
                  <a:srgbClr val="000000"/>
                </a:solidFill>
              </a:rPr>
              <a:t>h</a:t>
            </a:r>
            <a:r>
              <a:rPr sz="4200" spc="250" dirty="0">
                <a:solidFill>
                  <a:srgbClr val="000000"/>
                </a:solidFill>
              </a:rPr>
              <a:t>e</a:t>
            </a:r>
            <a:r>
              <a:rPr sz="4200" spc="200" dirty="0">
                <a:solidFill>
                  <a:srgbClr val="000000"/>
                </a:solidFill>
              </a:rPr>
              <a:t>r</a:t>
            </a:r>
            <a:r>
              <a:rPr sz="4200" spc="195" dirty="0">
                <a:solidFill>
                  <a:srgbClr val="000000"/>
                </a:solidFill>
              </a:rPr>
              <a:t>a</a:t>
            </a:r>
            <a:r>
              <a:rPr sz="4200" spc="204" dirty="0">
                <a:solidFill>
                  <a:srgbClr val="000000"/>
                </a:solidFill>
              </a:rPr>
              <a:t>p</a:t>
            </a:r>
            <a:r>
              <a:rPr sz="4200" spc="250" dirty="0">
                <a:solidFill>
                  <a:srgbClr val="000000"/>
                </a:solidFill>
              </a:rPr>
              <a:t>e</a:t>
            </a:r>
            <a:r>
              <a:rPr sz="4200" spc="135" dirty="0">
                <a:solidFill>
                  <a:srgbClr val="000000"/>
                </a:solidFill>
              </a:rPr>
              <a:t>u</a:t>
            </a:r>
            <a:r>
              <a:rPr sz="4200" spc="260" dirty="0">
                <a:solidFill>
                  <a:srgbClr val="000000"/>
                </a:solidFill>
              </a:rPr>
              <a:t>t</a:t>
            </a:r>
            <a:r>
              <a:rPr sz="4200" spc="-15" dirty="0">
                <a:solidFill>
                  <a:srgbClr val="000000"/>
                </a:solidFill>
              </a:rPr>
              <a:t>i</a:t>
            </a:r>
            <a:r>
              <a:rPr sz="4200" spc="555" dirty="0">
                <a:solidFill>
                  <a:srgbClr val="000000"/>
                </a:solidFill>
              </a:rPr>
              <a:t>c</a:t>
            </a:r>
            <a:r>
              <a:rPr sz="4200" spc="-270" dirty="0">
                <a:solidFill>
                  <a:srgbClr val="000000"/>
                </a:solidFill>
              </a:rPr>
              <a:t> </a:t>
            </a:r>
            <a:r>
              <a:rPr sz="4200" spc="459" dirty="0">
                <a:solidFill>
                  <a:srgbClr val="000000"/>
                </a:solidFill>
              </a:rPr>
              <a:t>c</a:t>
            </a:r>
            <a:r>
              <a:rPr sz="4200" spc="160" dirty="0">
                <a:solidFill>
                  <a:srgbClr val="000000"/>
                </a:solidFill>
              </a:rPr>
              <a:t>o</a:t>
            </a:r>
            <a:r>
              <a:rPr sz="4200" spc="345" dirty="0">
                <a:solidFill>
                  <a:srgbClr val="000000"/>
                </a:solidFill>
              </a:rPr>
              <a:t>m</a:t>
            </a:r>
            <a:r>
              <a:rPr sz="4200" spc="204" dirty="0">
                <a:solidFill>
                  <a:srgbClr val="000000"/>
                </a:solidFill>
              </a:rPr>
              <a:t>b</a:t>
            </a:r>
            <a:r>
              <a:rPr sz="4200" spc="-15" dirty="0">
                <a:solidFill>
                  <a:srgbClr val="000000"/>
                </a:solidFill>
              </a:rPr>
              <a:t>i</a:t>
            </a:r>
            <a:r>
              <a:rPr sz="4200" spc="150" dirty="0">
                <a:solidFill>
                  <a:srgbClr val="000000"/>
                </a:solidFill>
              </a:rPr>
              <a:t>n</a:t>
            </a:r>
            <a:r>
              <a:rPr sz="4200" spc="195" dirty="0">
                <a:solidFill>
                  <a:srgbClr val="000000"/>
                </a:solidFill>
              </a:rPr>
              <a:t>a</a:t>
            </a:r>
            <a:r>
              <a:rPr sz="4200" spc="260" dirty="0">
                <a:solidFill>
                  <a:srgbClr val="000000"/>
                </a:solidFill>
              </a:rPr>
              <a:t>t</a:t>
            </a:r>
            <a:r>
              <a:rPr sz="4200" spc="-15" dirty="0">
                <a:solidFill>
                  <a:srgbClr val="000000"/>
                </a:solidFill>
              </a:rPr>
              <a:t>i</a:t>
            </a:r>
            <a:r>
              <a:rPr sz="4200" spc="160" dirty="0">
                <a:solidFill>
                  <a:srgbClr val="000000"/>
                </a:solidFill>
              </a:rPr>
              <a:t>o</a:t>
            </a:r>
            <a:r>
              <a:rPr sz="4200" spc="150" dirty="0">
                <a:solidFill>
                  <a:srgbClr val="000000"/>
                </a:solidFill>
              </a:rPr>
              <a:t>n</a:t>
            </a:r>
            <a:r>
              <a:rPr sz="4200" spc="550" dirty="0">
                <a:solidFill>
                  <a:srgbClr val="000000"/>
                </a:solidFill>
              </a:rPr>
              <a:t>s</a:t>
            </a:r>
            <a:r>
              <a:rPr sz="4200" spc="-270" dirty="0">
                <a:solidFill>
                  <a:srgbClr val="000000"/>
                </a:solidFill>
              </a:rPr>
              <a:t> </a:t>
            </a:r>
            <a:r>
              <a:rPr sz="4200" spc="-85" dirty="0">
                <a:solidFill>
                  <a:srgbClr val="000000"/>
                </a:solidFill>
              </a:rPr>
              <a:t>(</a:t>
            </a:r>
            <a:r>
              <a:rPr sz="4200" spc="600" dirty="0">
                <a:solidFill>
                  <a:srgbClr val="000000"/>
                </a:solidFill>
              </a:rPr>
              <a:t>E</a:t>
            </a:r>
            <a:r>
              <a:rPr sz="4200" spc="215" dirty="0">
                <a:solidFill>
                  <a:srgbClr val="000000"/>
                </a:solidFill>
              </a:rPr>
              <a:t>M</a:t>
            </a:r>
            <a:r>
              <a:rPr sz="4200" spc="670" dirty="0">
                <a:solidFill>
                  <a:srgbClr val="000000"/>
                </a:solidFill>
              </a:rPr>
              <a:t>P</a:t>
            </a:r>
            <a:r>
              <a:rPr sz="4200" spc="600" dirty="0">
                <a:solidFill>
                  <a:srgbClr val="000000"/>
                </a:solidFill>
              </a:rPr>
              <a:t>E</a:t>
            </a:r>
            <a:r>
              <a:rPr sz="4200" spc="570" dirty="0">
                <a:solidFill>
                  <a:srgbClr val="000000"/>
                </a:solidFill>
              </a:rPr>
              <a:t>R</a:t>
            </a:r>
            <a:r>
              <a:rPr sz="4200" spc="315" dirty="0">
                <a:solidFill>
                  <a:srgbClr val="000000"/>
                </a:solidFill>
              </a:rPr>
              <a:t>O</a:t>
            </a:r>
            <a:r>
              <a:rPr sz="4200" spc="570" dirty="0">
                <a:solidFill>
                  <a:srgbClr val="000000"/>
                </a:solidFill>
              </a:rPr>
              <a:t>R</a:t>
            </a:r>
            <a:r>
              <a:rPr sz="4200" spc="215" dirty="0">
                <a:solidFill>
                  <a:srgbClr val="000000"/>
                </a:solidFill>
              </a:rPr>
              <a:t>-</a:t>
            </a:r>
            <a:r>
              <a:rPr sz="4200" spc="570" dirty="0">
                <a:solidFill>
                  <a:srgbClr val="000000"/>
                </a:solidFill>
              </a:rPr>
              <a:t>R</a:t>
            </a:r>
            <a:r>
              <a:rPr sz="4200" spc="250" dirty="0">
                <a:solidFill>
                  <a:srgbClr val="000000"/>
                </a:solidFill>
              </a:rPr>
              <a:t>e</a:t>
            </a:r>
            <a:r>
              <a:rPr sz="4200" spc="204" dirty="0">
                <a:solidFill>
                  <a:srgbClr val="000000"/>
                </a:solidFill>
              </a:rPr>
              <a:t>d</a:t>
            </a:r>
            <a:r>
              <a:rPr sz="4200" spc="135" dirty="0">
                <a:solidFill>
                  <a:srgbClr val="000000"/>
                </a:solidFill>
              </a:rPr>
              <a:t>u</a:t>
            </a:r>
            <a:r>
              <a:rPr sz="4200" spc="459" dirty="0">
                <a:solidFill>
                  <a:srgbClr val="000000"/>
                </a:solidFill>
              </a:rPr>
              <a:t>c</a:t>
            </a:r>
            <a:r>
              <a:rPr sz="4200" spc="250" dirty="0">
                <a:solidFill>
                  <a:srgbClr val="000000"/>
                </a:solidFill>
              </a:rPr>
              <a:t>e</a:t>
            </a:r>
            <a:r>
              <a:rPr sz="4200" spc="204" dirty="0">
                <a:solidFill>
                  <a:srgbClr val="000000"/>
                </a:solidFill>
              </a:rPr>
              <a:t>d</a:t>
            </a:r>
            <a:r>
              <a:rPr sz="4200" spc="-85" dirty="0">
                <a:solidFill>
                  <a:srgbClr val="000000"/>
                </a:solidFill>
              </a:rPr>
              <a:t>)</a:t>
            </a:r>
            <a:r>
              <a:rPr sz="4200" spc="-105" dirty="0">
                <a:solidFill>
                  <a:srgbClr val="000000"/>
                </a:solidFill>
              </a:rPr>
              <a:t>:</a:t>
            </a:r>
            <a:endParaRPr sz="4200" dirty="0"/>
          </a:p>
        </p:txBody>
      </p:sp>
      <p:sp>
        <p:nvSpPr>
          <p:cNvPr id="6" name="object 6"/>
          <p:cNvSpPr txBox="1"/>
          <p:nvPr/>
        </p:nvSpPr>
        <p:spPr>
          <a:xfrm>
            <a:off x="939303" y="3623944"/>
            <a:ext cx="10794365" cy="1511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95"/>
              </a:spcBef>
            </a:pPr>
            <a:r>
              <a:rPr sz="4200" b="1" spc="290" dirty="0">
                <a:solidFill>
                  <a:srgbClr val="002064"/>
                </a:solidFill>
                <a:latin typeface="Calibri"/>
                <a:cs typeface="Calibri"/>
              </a:rPr>
              <a:t>a</a:t>
            </a:r>
            <a:r>
              <a:rPr sz="4200" b="1" spc="-270" dirty="0">
                <a:solidFill>
                  <a:srgbClr val="002064"/>
                </a:solidFill>
                <a:latin typeface="Calibri"/>
                <a:cs typeface="Calibri"/>
              </a:rPr>
              <a:t> </a:t>
            </a:r>
            <a:r>
              <a:rPr sz="4200" b="1" spc="204" dirty="0">
                <a:solidFill>
                  <a:srgbClr val="002064"/>
                </a:solidFill>
                <a:latin typeface="Calibri"/>
                <a:cs typeface="Calibri"/>
              </a:rPr>
              <a:t>p</a:t>
            </a:r>
            <a:r>
              <a:rPr sz="4200" b="1" spc="160" dirty="0">
                <a:solidFill>
                  <a:srgbClr val="002064"/>
                </a:solidFill>
                <a:latin typeface="Calibri"/>
                <a:cs typeface="Calibri"/>
              </a:rPr>
              <a:t>o</a:t>
            </a:r>
            <a:r>
              <a:rPr sz="4200" b="1" spc="455" dirty="0">
                <a:solidFill>
                  <a:srgbClr val="002064"/>
                </a:solidFill>
                <a:latin typeface="Calibri"/>
                <a:cs typeface="Calibri"/>
              </a:rPr>
              <a:t>s</a:t>
            </a:r>
            <a:r>
              <a:rPr sz="4200" b="1" spc="260" dirty="0">
                <a:solidFill>
                  <a:srgbClr val="002064"/>
                </a:solidFill>
                <a:latin typeface="Calibri"/>
                <a:cs typeface="Calibri"/>
              </a:rPr>
              <a:t>t</a:t>
            </a:r>
            <a:r>
              <a:rPr sz="4200" b="1" spc="215" dirty="0">
                <a:solidFill>
                  <a:srgbClr val="002064"/>
                </a:solidFill>
                <a:latin typeface="Calibri"/>
                <a:cs typeface="Calibri"/>
              </a:rPr>
              <a:t>-</a:t>
            </a:r>
            <a:r>
              <a:rPr sz="4200" b="1" spc="155" dirty="0">
                <a:solidFill>
                  <a:srgbClr val="002064"/>
                </a:solidFill>
                <a:latin typeface="Calibri"/>
                <a:cs typeface="Calibri"/>
              </a:rPr>
              <a:t>h</a:t>
            </a:r>
            <a:r>
              <a:rPr sz="4200" b="1" spc="160" dirty="0">
                <a:solidFill>
                  <a:srgbClr val="002064"/>
                </a:solidFill>
                <a:latin typeface="Calibri"/>
                <a:cs typeface="Calibri"/>
              </a:rPr>
              <a:t>o</a:t>
            </a:r>
            <a:r>
              <a:rPr sz="4200" b="1" spc="555" dirty="0">
                <a:solidFill>
                  <a:srgbClr val="002064"/>
                </a:solidFill>
                <a:latin typeface="Calibri"/>
                <a:cs typeface="Calibri"/>
              </a:rPr>
              <a:t>c</a:t>
            </a:r>
            <a:r>
              <a:rPr sz="4200" b="1" spc="-270" dirty="0">
                <a:solidFill>
                  <a:srgbClr val="002064"/>
                </a:solidFill>
                <a:latin typeface="Calibri"/>
                <a:cs typeface="Calibri"/>
              </a:rPr>
              <a:t> </a:t>
            </a:r>
            <a:r>
              <a:rPr sz="4200" b="1" spc="195" dirty="0">
                <a:solidFill>
                  <a:srgbClr val="002064"/>
                </a:solidFill>
                <a:latin typeface="Calibri"/>
                <a:cs typeface="Calibri"/>
              </a:rPr>
              <a:t>a</a:t>
            </a:r>
            <a:r>
              <a:rPr sz="4200" b="1" spc="150" dirty="0">
                <a:solidFill>
                  <a:srgbClr val="002064"/>
                </a:solidFill>
                <a:latin typeface="Calibri"/>
                <a:cs typeface="Calibri"/>
              </a:rPr>
              <a:t>n</a:t>
            </a:r>
            <a:r>
              <a:rPr sz="4200" b="1" spc="195" dirty="0">
                <a:solidFill>
                  <a:srgbClr val="002064"/>
                </a:solidFill>
                <a:latin typeface="Calibri"/>
                <a:cs typeface="Calibri"/>
              </a:rPr>
              <a:t>a</a:t>
            </a:r>
            <a:r>
              <a:rPr sz="4200" b="1" spc="-10" dirty="0">
                <a:solidFill>
                  <a:srgbClr val="002064"/>
                </a:solidFill>
                <a:latin typeface="Calibri"/>
                <a:cs typeface="Calibri"/>
              </a:rPr>
              <a:t>l</a:t>
            </a:r>
            <a:r>
              <a:rPr sz="4200" b="1" spc="290" dirty="0">
                <a:solidFill>
                  <a:srgbClr val="002064"/>
                </a:solidFill>
                <a:latin typeface="Calibri"/>
                <a:cs typeface="Calibri"/>
              </a:rPr>
              <a:t>y</a:t>
            </a:r>
            <a:r>
              <a:rPr sz="4200" b="1" spc="455" dirty="0">
                <a:solidFill>
                  <a:srgbClr val="002064"/>
                </a:solidFill>
                <a:latin typeface="Calibri"/>
                <a:cs typeface="Calibri"/>
              </a:rPr>
              <a:t>s</a:t>
            </a:r>
            <a:r>
              <a:rPr sz="4200" b="1" spc="-15" dirty="0">
                <a:solidFill>
                  <a:srgbClr val="002064"/>
                </a:solidFill>
                <a:latin typeface="Calibri"/>
                <a:cs typeface="Calibri"/>
              </a:rPr>
              <a:t>i</a:t>
            </a:r>
            <a:r>
              <a:rPr sz="4200" b="1" spc="550" dirty="0">
                <a:solidFill>
                  <a:srgbClr val="002064"/>
                </a:solidFill>
                <a:latin typeface="Calibri"/>
                <a:cs typeface="Calibri"/>
              </a:rPr>
              <a:t>s</a:t>
            </a:r>
            <a:r>
              <a:rPr sz="4200" b="1" spc="-270" dirty="0">
                <a:solidFill>
                  <a:srgbClr val="002064"/>
                </a:solidFill>
                <a:latin typeface="Calibri"/>
                <a:cs typeface="Calibri"/>
              </a:rPr>
              <a:t> </a:t>
            </a:r>
            <a:r>
              <a:rPr sz="4200" b="1" spc="160" dirty="0">
                <a:solidFill>
                  <a:srgbClr val="002064"/>
                </a:solidFill>
                <a:latin typeface="Calibri"/>
                <a:cs typeface="Calibri"/>
              </a:rPr>
              <a:t>o</a:t>
            </a:r>
            <a:r>
              <a:rPr sz="4200" b="1" spc="355" dirty="0">
                <a:solidFill>
                  <a:srgbClr val="002064"/>
                </a:solidFill>
                <a:latin typeface="Calibri"/>
                <a:cs typeface="Calibri"/>
              </a:rPr>
              <a:t>f</a:t>
            </a:r>
            <a:r>
              <a:rPr sz="4200" b="1" spc="-270" dirty="0">
                <a:solidFill>
                  <a:srgbClr val="002064"/>
                </a:solidFill>
                <a:latin typeface="Calibri"/>
                <a:cs typeface="Calibri"/>
              </a:rPr>
              <a:t> </a:t>
            </a:r>
            <a:r>
              <a:rPr sz="4200" b="1" spc="290" dirty="0">
                <a:solidFill>
                  <a:srgbClr val="002064"/>
                </a:solidFill>
                <a:latin typeface="Calibri"/>
                <a:cs typeface="Calibri"/>
              </a:rPr>
              <a:t>a</a:t>
            </a:r>
            <a:r>
              <a:rPr sz="4200" b="1" spc="-270" dirty="0">
                <a:solidFill>
                  <a:srgbClr val="002064"/>
                </a:solidFill>
                <a:latin typeface="Calibri"/>
                <a:cs typeface="Calibri"/>
              </a:rPr>
              <a:t> </a:t>
            </a:r>
            <a:r>
              <a:rPr sz="4200" b="1" spc="200" dirty="0">
                <a:solidFill>
                  <a:srgbClr val="002064"/>
                </a:solidFill>
                <a:latin typeface="Calibri"/>
                <a:cs typeface="Calibri"/>
              </a:rPr>
              <a:t>r</a:t>
            </a:r>
            <a:r>
              <a:rPr sz="4200" b="1" spc="195" dirty="0">
                <a:solidFill>
                  <a:srgbClr val="002064"/>
                </a:solidFill>
                <a:latin typeface="Calibri"/>
                <a:cs typeface="Calibri"/>
              </a:rPr>
              <a:t>a</a:t>
            </a:r>
            <a:r>
              <a:rPr sz="4200" b="1" spc="150" dirty="0">
                <a:solidFill>
                  <a:srgbClr val="002064"/>
                </a:solidFill>
                <a:latin typeface="Calibri"/>
                <a:cs typeface="Calibri"/>
              </a:rPr>
              <a:t>n</a:t>
            </a:r>
            <a:r>
              <a:rPr sz="4200" b="1" spc="204" dirty="0">
                <a:solidFill>
                  <a:srgbClr val="002064"/>
                </a:solidFill>
                <a:latin typeface="Calibri"/>
                <a:cs typeface="Calibri"/>
              </a:rPr>
              <a:t>d</a:t>
            </a:r>
            <a:r>
              <a:rPr sz="4200" b="1" spc="160" dirty="0">
                <a:solidFill>
                  <a:srgbClr val="002064"/>
                </a:solidFill>
                <a:latin typeface="Calibri"/>
                <a:cs typeface="Calibri"/>
              </a:rPr>
              <a:t>o</a:t>
            </a:r>
            <a:r>
              <a:rPr sz="4200" b="1" spc="345" dirty="0">
                <a:solidFill>
                  <a:srgbClr val="002064"/>
                </a:solidFill>
                <a:latin typeface="Calibri"/>
                <a:cs typeface="Calibri"/>
              </a:rPr>
              <a:t>m</a:t>
            </a:r>
            <a:r>
              <a:rPr sz="4200" b="1" spc="-15" dirty="0">
                <a:solidFill>
                  <a:srgbClr val="002064"/>
                </a:solidFill>
                <a:latin typeface="Calibri"/>
                <a:cs typeface="Calibri"/>
              </a:rPr>
              <a:t>i</a:t>
            </a:r>
            <a:r>
              <a:rPr sz="4200" b="1" spc="455" dirty="0">
                <a:solidFill>
                  <a:srgbClr val="002064"/>
                </a:solidFill>
                <a:latin typeface="Calibri"/>
                <a:cs typeface="Calibri"/>
              </a:rPr>
              <a:t>s</a:t>
            </a:r>
            <a:r>
              <a:rPr sz="4200" b="1" spc="250" dirty="0">
                <a:solidFill>
                  <a:srgbClr val="002064"/>
                </a:solidFill>
                <a:latin typeface="Calibri"/>
                <a:cs typeface="Calibri"/>
              </a:rPr>
              <a:t>e</a:t>
            </a:r>
            <a:r>
              <a:rPr sz="4200" b="1" spc="204" dirty="0">
                <a:solidFill>
                  <a:srgbClr val="002064"/>
                </a:solidFill>
                <a:latin typeface="Calibri"/>
                <a:cs typeface="Calibri"/>
              </a:rPr>
              <a:t>d</a:t>
            </a:r>
            <a:r>
              <a:rPr sz="4200" b="1" spc="-25" dirty="0">
                <a:solidFill>
                  <a:srgbClr val="002064"/>
                </a:solidFill>
                <a:latin typeface="Calibri"/>
                <a:cs typeface="Calibri"/>
              </a:rPr>
              <a:t>,</a:t>
            </a:r>
            <a:r>
              <a:rPr sz="4200" b="1" spc="-270" dirty="0">
                <a:solidFill>
                  <a:srgbClr val="002064"/>
                </a:solidFill>
                <a:latin typeface="Calibri"/>
                <a:cs typeface="Calibri"/>
              </a:rPr>
              <a:t> </a:t>
            </a:r>
            <a:r>
              <a:rPr lang="en-US" sz="4200" b="1" spc="204" dirty="0">
                <a:solidFill>
                  <a:srgbClr val="002064"/>
                </a:solidFill>
                <a:latin typeface="Calibri"/>
                <a:cs typeface="Calibri"/>
              </a:rPr>
              <a:t>double-blind</a:t>
            </a:r>
            <a:r>
              <a:rPr sz="4200" b="1" spc="-270" dirty="0">
                <a:solidFill>
                  <a:srgbClr val="002064"/>
                </a:solidFill>
                <a:latin typeface="Calibri"/>
                <a:cs typeface="Calibri"/>
              </a:rPr>
              <a:t> </a:t>
            </a:r>
            <a:r>
              <a:rPr sz="4200" b="1" spc="260" dirty="0">
                <a:solidFill>
                  <a:srgbClr val="002064"/>
                </a:solidFill>
                <a:latin typeface="Calibri"/>
                <a:cs typeface="Calibri"/>
              </a:rPr>
              <a:t>t</a:t>
            </a:r>
            <a:r>
              <a:rPr sz="4200" b="1" spc="200" dirty="0">
                <a:solidFill>
                  <a:srgbClr val="002064"/>
                </a:solidFill>
                <a:latin typeface="Calibri"/>
                <a:cs typeface="Calibri"/>
              </a:rPr>
              <a:t>r</a:t>
            </a:r>
            <a:r>
              <a:rPr sz="4200" b="1" spc="-15" dirty="0">
                <a:solidFill>
                  <a:srgbClr val="002064"/>
                </a:solidFill>
                <a:latin typeface="Calibri"/>
                <a:cs typeface="Calibri"/>
              </a:rPr>
              <a:t>i</a:t>
            </a:r>
            <a:r>
              <a:rPr sz="4200" b="1" spc="195" dirty="0">
                <a:solidFill>
                  <a:srgbClr val="002064"/>
                </a:solidFill>
                <a:latin typeface="Calibri"/>
                <a:cs typeface="Calibri"/>
              </a:rPr>
              <a:t>a</a:t>
            </a:r>
            <a:r>
              <a:rPr sz="4200" b="1" spc="85" dirty="0">
                <a:solidFill>
                  <a:srgbClr val="002064"/>
                </a:solidFill>
                <a:latin typeface="Calibri"/>
                <a:cs typeface="Calibri"/>
              </a:rPr>
              <a:t>l</a:t>
            </a:r>
            <a:endParaRPr sz="42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9303" y="5902880"/>
            <a:ext cx="10496550" cy="1978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500"/>
              </a:lnSpc>
              <a:spcBef>
                <a:spcPts val="100"/>
              </a:spcBef>
            </a:pPr>
            <a:r>
              <a:rPr sz="2200" spc="-260" dirty="0">
                <a:solidFill>
                  <a:srgbClr val="FFFFFF"/>
                </a:solidFill>
                <a:latin typeface="Arial Black"/>
                <a:cs typeface="Arial Black"/>
              </a:rPr>
              <a:t>It</a:t>
            </a:r>
            <a:r>
              <a:rPr sz="2200" spc="-25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204" dirty="0">
                <a:solidFill>
                  <a:srgbClr val="FFFFFF"/>
                </a:solidFill>
                <a:latin typeface="Arial Black"/>
                <a:cs typeface="Arial Black"/>
              </a:rPr>
              <a:t>is</a:t>
            </a:r>
            <a:r>
              <a:rPr sz="2200" spc="-20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35" dirty="0">
                <a:solidFill>
                  <a:srgbClr val="FFFFFF"/>
                </a:solidFill>
                <a:latin typeface="Arial Black"/>
                <a:cs typeface="Arial Black"/>
              </a:rPr>
              <a:t>important </a:t>
            </a:r>
            <a:r>
              <a:rPr sz="2200" spc="-155" dirty="0">
                <a:solidFill>
                  <a:srgbClr val="FFFFFF"/>
                </a:solidFill>
                <a:latin typeface="Arial Black"/>
                <a:cs typeface="Arial Black"/>
              </a:rPr>
              <a:t>to </a:t>
            </a:r>
            <a:r>
              <a:rPr sz="2200" spc="-145" dirty="0">
                <a:solidFill>
                  <a:srgbClr val="FFFFFF"/>
                </a:solidFill>
                <a:latin typeface="Arial Black"/>
                <a:cs typeface="Arial Black"/>
              </a:rPr>
              <a:t>evaluate </a:t>
            </a:r>
            <a:r>
              <a:rPr sz="2200" spc="-190" dirty="0">
                <a:solidFill>
                  <a:srgbClr val="FFFFFF"/>
                </a:solidFill>
                <a:latin typeface="Arial Black"/>
                <a:cs typeface="Arial Black"/>
              </a:rPr>
              <a:t>whether</a:t>
            </a:r>
            <a:r>
              <a:rPr sz="2200" spc="-18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20" dirty="0">
                <a:solidFill>
                  <a:srgbClr val="FFFFFF"/>
                </a:solidFill>
                <a:latin typeface="Arial Black"/>
                <a:cs typeface="Arial Black"/>
              </a:rPr>
              <a:t>a </a:t>
            </a:r>
            <a:r>
              <a:rPr sz="2200" spc="-195" dirty="0">
                <a:solidFill>
                  <a:srgbClr val="FFFFFF"/>
                </a:solidFill>
                <a:latin typeface="Arial Black"/>
                <a:cs typeface="Arial Black"/>
              </a:rPr>
              <a:t>new</a:t>
            </a:r>
            <a:r>
              <a:rPr sz="2200" spc="-1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55" dirty="0">
                <a:solidFill>
                  <a:srgbClr val="FFFFFF"/>
                </a:solidFill>
                <a:latin typeface="Arial Black"/>
                <a:cs typeface="Arial Black"/>
              </a:rPr>
              <a:t>treatment </a:t>
            </a:r>
            <a:r>
              <a:rPr sz="2200" spc="-165" dirty="0">
                <a:solidFill>
                  <a:srgbClr val="FFFFFF"/>
                </a:solidFill>
                <a:latin typeface="Arial Black"/>
                <a:cs typeface="Arial Black"/>
              </a:rPr>
              <a:t>for </a:t>
            </a:r>
            <a:r>
              <a:rPr sz="2200" spc="-150" dirty="0">
                <a:solidFill>
                  <a:srgbClr val="FFFFFF"/>
                </a:solidFill>
                <a:latin typeface="Arial Black"/>
                <a:cs typeface="Arial Black"/>
              </a:rPr>
              <a:t>heart </a:t>
            </a:r>
            <a:r>
              <a:rPr sz="2200" spc="-170" dirty="0">
                <a:solidFill>
                  <a:srgbClr val="FFFFFF"/>
                </a:solidFill>
                <a:latin typeface="Arial Black"/>
                <a:cs typeface="Arial Black"/>
              </a:rPr>
              <a:t>failure </a:t>
            </a:r>
            <a:r>
              <a:rPr sz="2200" spc="-215" dirty="0">
                <a:solidFill>
                  <a:srgbClr val="FFFFFF"/>
                </a:solidFill>
                <a:latin typeface="Arial Black"/>
                <a:cs typeface="Arial Black"/>
              </a:rPr>
              <a:t>with </a:t>
            </a:r>
            <a:r>
              <a:rPr sz="2200" spc="-2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40" dirty="0">
                <a:solidFill>
                  <a:srgbClr val="FFFFFF"/>
                </a:solidFill>
                <a:latin typeface="Arial Black"/>
                <a:cs typeface="Arial Black"/>
              </a:rPr>
              <a:t>reduced</a:t>
            </a:r>
            <a:r>
              <a:rPr sz="2200" spc="-1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90" dirty="0">
                <a:solidFill>
                  <a:srgbClr val="FFFFFF"/>
                </a:solidFill>
                <a:latin typeface="Arial Black"/>
                <a:cs typeface="Arial Black"/>
              </a:rPr>
              <a:t>ejection</a:t>
            </a:r>
            <a:r>
              <a:rPr sz="2200" spc="-18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70" dirty="0">
                <a:solidFill>
                  <a:srgbClr val="FFFFFF"/>
                </a:solidFill>
                <a:latin typeface="Arial Black"/>
                <a:cs typeface="Arial Black"/>
              </a:rPr>
              <a:t>fraction</a:t>
            </a:r>
            <a:r>
              <a:rPr sz="2200" spc="-1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225" dirty="0">
                <a:solidFill>
                  <a:srgbClr val="FFFFFF"/>
                </a:solidFill>
                <a:latin typeface="Arial Black"/>
                <a:cs typeface="Arial Black"/>
              </a:rPr>
              <a:t>(HFrEF)</a:t>
            </a:r>
            <a:r>
              <a:rPr sz="2200" spc="-2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55" dirty="0">
                <a:solidFill>
                  <a:srgbClr val="FFFFFF"/>
                </a:solidFill>
                <a:latin typeface="Arial Black"/>
                <a:cs typeface="Arial Black"/>
              </a:rPr>
              <a:t>provides</a:t>
            </a:r>
            <a:r>
              <a:rPr sz="2200" spc="-1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45" dirty="0">
                <a:solidFill>
                  <a:srgbClr val="FFFFFF"/>
                </a:solidFill>
                <a:latin typeface="Arial Black"/>
                <a:cs typeface="Arial Black"/>
              </a:rPr>
              <a:t>additive</a:t>
            </a:r>
            <a:r>
              <a:rPr sz="2200" spc="-1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65" dirty="0">
                <a:solidFill>
                  <a:srgbClr val="FFFFFF"/>
                </a:solidFill>
                <a:latin typeface="Arial Black"/>
                <a:cs typeface="Arial Black"/>
              </a:rPr>
              <a:t>benefit</a:t>
            </a:r>
            <a:r>
              <a:rPr sz="2200" spc="-1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55" dirty="0">
                <a:solidFill>
                  <a:srgbClr val="FFFFFF"/>
                </a:solidFill>
                <a:latin typeface="Arial Black"/>
                <a:cs typeface="Arial Black"/>
              </a:rPr>
              <a:t>to</a:t>
            </a:r>
            <a:r>
              <a:rPr sz="2200" spc="-1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30" dirty="0">
                <a:solidFill>
                  <a:srgbClr val="FFFFFF"/>
                </a:solidFill>
                <a:latin typeface="Arial Black"/>
                <a:cs typeface="Arial Black"/>
              </a:rPr>
              <a:t>background </a:t>
            </a:r>
            <a:r>
              <a:rPr sz="2200" spc="-12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40" dirty="0">
                <a:solidFill>
                  <a:srgbClr val="FFFFFF"/>
                </a:solidFill>
                <a:latin typeface="Arial Black"/>
                <a:cs typeface="Arial Black"/>
              </a:rPr>
              <a:t>foundational</a:t>
            </a:r>
            <a:r>
              <a:rPr sz="2200" spc="-2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80" dirty="0">
                <a:solidFill>
                  <a:srgbClr val="FFFFFF"/>
                </a:solidFill>
                <a:latin typeface="Arial Black"/>
                <a:cs typeface="Arial Black"/>
              </a:rPr>
              <a:t>treatments.</a:t>
            </a:r>
            <a:r>
              <a:rPr sz="2200" spc="-2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215" dirty="0">
                <a:solidFill>
                  <a:srgbClr val="FFFFFF"/>
                </a:solidFill>
                <a:latin typeface="Arial Black"/>
                <a:cs typeface="Arial Black"/>
              </a:rPr>
              <a:t>As</a:t>
            </a:r>
            <a:r>
              <a:rPr sz="2200" spc="-2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95" dirty="0">
                <a:solidFill>
                  <a:srgbClr val="FFFFFF"/>
                </a:solidFill>
                <a:latin typeface="Arial Black"/>
                <a:cs typeface="Arial Black"/>
              </a:rPr>
              <a:t>such,</a:t>
            </a:r>
            <a:r>
              <a:rPr sz="2200" spc="-2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229" dirty="0">
                <a:solidFill>
                  <a:srgbClr val="FFFFFF"/>
                </a:solidFill>
                <a:latin typeface="Arial Black"/>
                <a:cs typeface="Arial Black"/>
              </a:rPr>
              <a:t>we</a:t>
            </a:r>
            <a:r>
              <a:rPr sz="2200" spc="-2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90" dirty="0">
                <a:solidFill>
                  <a:srgbClr val="FFFFFF"/>
                </a:solidFill>
                <a:latin typeface="Arial Black"/>
                <a:cs typeface="Arial Black"/>
              </a:rPr>
              <a:t>aimed</a:t>
            </a:r>
            <a:r>
              <a:rPr sz="2200" spc="-2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55" dirty="0">
                <a:solidFill>
                  <a:srgbClr val="FFFFFF"/>
                </a:solidFill>
                <a:latin typeface="Arial Black"/>
                <a:cs typeface="Arial Black"/>
              </a:rPr>
              <a:t>to</a:t>
            </a:r>
            <a:r>
              <a:rPr sz="2200" spc="-2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45" dirty="0">
                <a:solidFill>
                  <a:srgbClr val="FFFFFF"/>
                </a:solidFill>
                <a:latin typeface="Arial Black"/>
                <a:cs typeface="Arial Black"/>
              </a:rPr>
              <a:t>evaluate</a:t>
            </a:r>
            <a:r>
              <a:rPr sz="2200" spc="-2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60" dirty="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sz="2200" spc="-2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80" dirty="0">
                <a:solidFill>
                  <a:srgbClr val="FFFFFF"/>
                </a:solidFill>
                <a:latin typeface="Arial Black"/>
                <a:cs typeface="Arial Black"/>
              </a:rPr>
              <a:t>efficacy</a:t>
            </a:r>
            <a:r>
              <a:rPr sz="2200" spc="-2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55" dirty="0">
                <a:solidFill>
                  <a:srgbClr val="FFFFFF"/>
                </a:solidFill>
                <a:latin typeface="Arial Black"/>
                <a:cs typeface="Arial Black"/>
              </a:rPr>
              <a:t>and</a:t>
            </a:r>
            <a:r>
              <a:rPr sz="2200" spc="-2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70" dirty="0">
                <a:solidFill>
                  <a:srgbClr val="FFFFFF"/>
                </a:solidFill>
                <a:latin typeface="Arial Black"/>
                <a:cs typeface="Arial Black"/>
              </a:rPr>
              <a:t>safety </a:t>
            </a:r>
            <a:r>
              <a:rPr sz="2200" spc="-7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35" dirty="0">
                <a:solidFill>
                  <a:srgbClr val="FFFFFF"/>
                </a:solidFill>
                <a:latin typeface="Arial Black"/>
                <a:cs typeface="Arial Black"/>
              </a:rPr>
              <a:t>of </a:t>
            </a:r>
            <a:r>
              <a:rPr sz="2200" spc="-150" dirty="0">
                <a:solidFill>
                  <a:srgbClr val="FFFFFF"/>
                </a:solidFill>
                <a:latin typeface="Arial Black"/>
                <a:cs typeface="Arial Black"/>
              </a:rPr>
              <a:t>empagliflozin </a:t>
            </a:r>
            <a:r>
              <a:rPr sz="2200" spc="-140" dirty="0">
                <a:solidFill>
                  <a:srgbClr val="FFFFFF"/>
                </a:solidFill>
                <a:latin typeface="Arial Black"/>
                <a:cs typeface="Arial Black"/>
              </a:rPr>
              <a:t>in </a:t>
            </a:r>
            <a:r>
              <a:rPr sz="2200" spc="-165" dirty="0">
                <a:solidFill>
                  <a:srgbClr val="FFFFFF"/>
                </a:solidFill>
                <a:latin typeface="Arial Black"/>
                <a:cs typeface="Arial Black"/>
              </a:rPr>
              <a:t>patients </a:t>
            </a:r>
            <a:r>
              <a:rPr sz="2200" spc="-215" dirty="0">
                <a:solidFill>
                  <a:srgbClr val="FFFFFF"/>
                </a:solidFill>
                <a:latin typeface="Arial Black"/>
                <a:cs typeface="Arial Black"/>
              </a:rPr>
              <a:t>with </a:t>
            </a:r>
            <a:r>
              <a:rPr sz="2200" spc="-370" dirty="0">
                <a:solidFill>
                  <a:srgbClr val="FFFFFF"/>
                </a:solidFill>
                <a:latin typeface="Arial Black"/>
                <a:cs typeface="Arial Black"/>
              </a:rPr>
              <a:t>HFrEF</a:t>
            </a:r>
            <a:r>
              <a:rPr sz="2200" spc="-3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40" dirty="0">
                <a:solidFill>
                  <a:srgbClr val="FFFFFF"/>
                </a:solidFill>
                <a:latin typeface="Arial Black"/>
                <a:cs typeface="Arial Black"/>
              </a:rPr>
              <a:t>in </a:t>
            </a:r>
            <a:r>
              <a:rPr sz="2200" spc="-135" dirty="0">
                <a:solidFill>
                  <a:srgbClr val="FFFFFF"/>
                </a:solidFill>
                <a:latin typeface="Arial Black"/>
                <a:cs typeface="Arial Black"/>
              </a:rPr>
              <a:t>addition </a:t>
            </a:r>
            <a:r>
              <a:rPr sz="2200" spc="-155" dirty="0">
                <a:solidFill>
                  <a:srgbClr val="FFFFFF"/>
                </a:solidFill>
                <a:latin typeface="Arial Black"/>
                <a:cs typeface="Arial Black"/>
              </a:rPr>
              <a:t>to </a:t>
            </a:r>
            <a:r>
              <a:rPr sz="2200" spc="-160" dirty="0">
                <a:solidFill>
                  <a:srgbClr val="FFFFFF"/>
                </a:solidFill>
                <a:latin typeface="Arial Black"/>
                <a:cs typeface="Arial Black"/>
              </a:rPr>
              <a:t>baseline </a:t>
            </a:r>
            <a:r>
              <a:rPr sz="2200" spc="-155" dirty="0">
                <a:solidFill>
                  <a:srgbClr val="FFFFFF"/>
                </a:solidFill>
                <a:latin typeface="Arial Black"/>
                <a:cs typeface="Arial Black"/>
              </a:rPr>
              <a:t>treatment </a:t>
            </a:r>
            <a:r>
              <a:rPr sz="2200" spc="-215" dirty="0">
                <a:solidFill>
                  <a:srgbClr val="FFFFFF"/>
                </a:solidFill>
                <a:latin typeface="Arial Black"/>
                <a:cs typeface="Arial Black"/>
              </a:rPr>
              <a:t>with </a:t>
            </a:r>
            <a:r>
              <a:rPr sz="2200" spc="-2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250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2200" spc="-60" dirty="0">
                <a:solidFill>
                  <a:srgbClr val="FFFFFF"/>
                </a:solidFill>
                <a:latin typeface="Arial Black"/>
                <a:cs typeface="Arial Black"/>
              </a:rPr>
              <a:t>p</a:t>
            </a:r>
            <a:r>
              <a:rPr sz="2200" spc="-19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2200" spc="-229" dirty="0">
                <a:solidFill>
                  <a:srgbClr val="FFFFFF"/>
                </a:solidFill>
                <a:latin typeface="Arial Black"/>
                <a:cs typeface="Arial Black"/>
              </a:rPr>
              <a:t>c</a:t>
            </a:r>
            <a:r>
              <a:rPr sz="2200" spc="-235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2200" spc="-210" dirty="0">
                <a:solidFill>
                  <a:srgbClr val="FFFFFF"/>
                </a:solidFill>
                <a:latin typeface="Arial Black"/>
                <a:cs typeface="Arial Black"/>
              </a:rPr>
              <a:t>f</a:t>
            </a:r>
            <a:r>
              <a:rPr sz="2200" spc="-235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2200" spc="-150" dirty="0">
                <a:solidFill>
                  <a:srgbClr val="FFFFFF"/>
                </a:solidFill>
                <a:latin typeface="Arial Black"/>
                <a:cs typeface="Arial Black"/>
              </a:rPr>
              <a:t>c</a:t>
            </a:r>
            <a:r>
              <a:rPr sz="2200" spc="-3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60" dirty="0">
                <a:solidFill>
                  <a:srgbClr val="FFFFFF"/>
                </a:solidFill>
                <a:latin typeface="Arial Black"/>
                <a:cs typeface="Arial Black"/>
              </a:rPr>
              <a:t>d</a:t>
            </a:r>
            <a:r>
              <a:rPr sz="2200" spc="-145" dirty="0">
                <a:solidFill>
                  <a:srgbClr val="FFFFFF"/>
                </a:solidFill>
                <a:latin typeface="Arial Black"/>
                <a:cs typeface="Arial Black"/>
              </a:rPr>
              <a:t>o</a:t>
            </a:r>
            <a:r>
              <a:rPr sz="2200" spc="-250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2200" spc="-19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2200" spc="-170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2200" spc="-3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60" dirty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2200" spc="-120" dirty="0">
                <a:solidFill>
                  <a:srgbClr val="FFFFFF"/>
                </a:solidFill>
                <a:latin typeface="Arial Black"/>
                <a:cs typeface="Arial Black"/>
              </a:rPr>
              <a:t>n</a:t>
            </a:r>
            <a:r>
              <a:rPr sz="2200" spc="20" dirty="0">
                <a:solidFill>
                  <a:srgbClr val="FFFFFF"/>
                </a:solidFill>
                <a:latin typeface="Arial Black"/>
                <a:cs typeface="Arial Black"/>
              </a:rPr>
              <a:t>d</a:t>
            </a:r>
            <a:r>
              <a:rPr sz="2200" spc="-3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229" dirty="0">
                <a:solidFill>
                  <a:srgbClr val="FFFFFF"/>
                </a:solidFill>
                <a:latin typeface="Arial Black"/>
                <a:cs typeface="Arial Black"/>
              </a:rPr>
              <a:t>c</a:t>
            </a:r>
            <a:r>
              <a:rPr sz="2200" spc="-145" dirty="0">
                <a:solidFill>
                  <a:srgbClr val="FFFFFF"/>
                </a:solidFill>
                <a:latin typeface="Arial Black"/>
                <a:cs typeface="Arial Black"/>
              </a:rPr>
              <a:t>o</a:t>
            </a:r>
            <a:r>
              <a:rPr sz="2200" spc="5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2200" spc="-60" dirty="0">
                <a:solidFill>
                  <a:srgbClr val="FFFFFF"/>
                </a:solidFill>
                <a:latin typeface="Arial Black"/>
                <a:cs typeface="Arial Black"/>
              </a:rPr>
              <a:t>b</a:t>
            </a:r>
            <a:r>
              <a:rPr sz="2200" spc="-235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2200" spc="-120" dirty="0">
                <a:solidFill>
                  <a:srgbClr val="FFFFFF"/>
                </a:solidFill>
                <a:latin typeface="Arial Black"/>
                <a:cs typeface="Arial Black"/>
              </a:rPr>
              <a:t>n</a:t>
            </a:r>
            <a:r>
              <a:rPr sz="2200" spc="-60" dirty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2200" spc="-240" dirty="0">
                <a:solidFill>
                  <a:srgbClr val="FFFFFF"/>
                </a:solidFill>
                <a:latin typeface="Arial Black"/>
                <a:cs typeface="Arial Black"/>
              </a:rPr>
              <a:t>t</a:t>
            </a:r>
            <a:r>
              <a:rPr sz="2200" spc="-235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2200" spc="-145" dirty="0">
                <a:solidFill>
                  <a:srgbClr val="FFFFFF"/>
                </a:solidFill>
                <a:latin typeface="Arial Black"/>
                <a:cs typeface="Arial Black"/>
              </a:rPr>
              <a:t>o</a:t>
            </a:r>
            <a:r>
              <a:rPr sz="2200" spc="-120" dirty="0">
                <a:solidFill>
                  <a:srgbClr val="FFFFFF"/>
                </a:solidFill>
                <a:latin typeface="Arial Black"/>
                <a:cs typeface="Arial Black"/>
              </a:rPr>
              <a:t>n</a:t>
            </a:r>
            <a:r>
              <a:rPr sz="2200" spc="-170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2200" spc="-3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45" dirty="0">
                <a:solidFill>
                  <a:srgbClr val="FFFFFF"/>
                </a:solidFill>
                <a:latin typeface="Arial Black"/>
                <a:cs typeface="Arial Black"/>
              </a:rPr>
              <a:t>o</a:t>
            </a:r>
            <a:r>
              <a:rPr sz="2200" spc="-130" dirty="0">
                <a:solidFill>
                  <a:srgbClr val="FFFFFF"/>
                </a:solidFill>
                <a:latin typeface="Arial Black"/>
                <a:cs typeface="Arial Black"/>
              </a:rPr>
              <a:t>f</a:t>
            </a:r>
            <a:r>
              <a:rPr sz="2200" spc="-3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60" dirty="0">
                <a:solidFill>
                  <a:srgbClr val="FFFFFF"/>
                </a:solidFill>
                <a:latin typeface="Arial Black"/>
                <a:cs typeface="Arial Black"/>
              </a:rPr>
              <a:t>d</a:t>
            </a:r>
            <a:r>
              <a:rPr sz="2200" spc="-235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2200" spc="-250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2200" spc="-19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2200" spc="-60" dirty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2200" spc="-250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2200" spc="-19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2200" spc="470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2200" spc="5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2200" spc="-145" dirty="0">
                <a:solidFill>
                  <a:srgbClr val="FFFFFF"/>
                </a:solidFill>
                <a:latin typeface="Arial Black"/>
                <a:cs typeface="Arial Black"/>
              </a:rPr>
              <a:t>o</a:t>
            </a:r>
            <a:r>
              <a:rPr sz="2200" spc="-60" dirty="0">
                <a:solidFill>
                  <a:srgbClr val="FFFFFF"/>
                </a:solidFill>
                <a:latin typeface="Arial Black"/>
                <a:cs typeface="Arial Black"/>
              </a:rPr>
              <a:t>d</a:t>
            </a:r>
            <a:r>
              <a:rPr sz="2200" spc="-235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2200" spc="-210" dirty="0">
                <a:solidFill>
                  <a:srgbClr val="FFFFFF"/>
                </a:solidFill>
                <a:latin typeface="Arial Black"/>
                <a:cs typeface="Arial Black"/>
              </a:rPr>
              <a:t>f</a:t>
            </a:r>
            <a:r>
              <a:rPr sz="2200" spc="-145" dirty="0">
                <a:solidFill>
                  <a:srgbClr val="FFFFFF"/>
                </a:solidFill>
                <a:latin typeface="Arial Black"/>
                <a:cs typeface="Arial Black"/>
              </a:rPr>
              <a:t>y</a:t>
            </a:r>
            <a:r>
              <a:rPr sz="2200" spc="-235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2200" spc="-120" dirty="0">
                <a:solidFill>
                  <a:srgbClr val="FFFFFF"/>
                </a:solidFill>
                <a:latin typeface="Arial Black"/>
                <a:cs typeface="Arial Black"/>
              </a:rPr>
              <a:t>n</a:t>
            </a:r>
            <a:r>
              <a:rPr sz="2200" spc="20" dirty="0">
                <a:solidFill>
                  <a:srgbClr val="FFFFFF"/>
                </a:solidFill>
                <a:latin typeface="Arial Black"/>
                <a:cs typeface="Arial Black"/>
              </a:rPr>
              <a:t>g</a:t>
            </a:r>
            <a:r>
              <a:rPr sz="2200" spc="-3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Arial Black"/>
                <a:cs typeface="Arial Black"/>
              </a:rPr>
              <a:t>t</a:t>
            </a:r>
            <a:r>
              <a:rPr sz="2200" spc="-120" dirty="0">
                <a:solidFill>
                  <a:srgbClr val="FFFFFF"/>
                </a:solidFill>
                <a:latin typeface="Arial Black"/>
                <a:cs typeface="Arial Black"/>
              </a:rPr>
              <a:t>h</a:t>
            </a:r>
            <a:r>
              <a:rPr sz="2200" spc="-19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2200" spc="-215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r>
              <a:rPr sz="2200" spc="-60" dirty="0">
                <a:solidFill>
                  <a:srgbClr val="FFFFFF"/>
                </a:solidFill>
                <a:latin typeface="Arial Black"/>
                <a:cs typeface="Arial Black"/>
              </a:rPr>
              <a:t>ap</a:t>
            </a:r>
            <a:r>
              <a:rPr sz="2200" spc="-235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2200" spc="-19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2200" spc="-250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2200" spc="-204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endParaRPr sz="2200">
              <a:latin typeface="Arial Black"/>
              <a:cs typeface="Arial Blac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102600" y="3487437"/>
            <a:ext cx="10185400" cy="6799580"/>
            <a:chOff x="8102600" y="3487437"/>
            <a:chExt cx="10185400" cy="6799580"/>
          </a:xfrm>
        </p:grpSpPr>
        <p:sp>
          <p:nvSpPr>
            <p:cNvPr id="9" name="object 9"/>
            <p:cNvSpPr/>
            <p:nvPr/>
          </p:nvSpPr>
          <p:spPr>
            <a:xfrm>
              <a:off x="8102600" y="3922807"/>
              <a:ext cx="10185400" cy="6364605"/>
            </a:xfrm>
            <a:custGeom>
              <a:avLst/>
              <a:gdLst/>
              <a:ahLst/>
              <a:cxnLst/>
              <a:rect l="l" t="t" r="r" b="b"/>
              <a:pathLst>
                <a:path w="10185400" h="6364605">
                  <a:moveTo>
                    <a:pt x="0" y="6364191"/>
                  </a:moveTo>
                  <a:lnTo>
                    <a:pt x="25399" y="6331292"/>
                  </a:lnTo>
                  <a:lnTo>
                    <a:pt x="63499" y="6297474"/>
                  </a:lnTo>
                  <a:lnTo>
                    <a:pt x="101599" y="6264127"/>
                  </a:lnTo>
                  <a:lnTo>
                    <a:pt x="139699" y="6231252"/>
                  </a:lnTo>
                  <a:lnTo>
                    <a:pt x="177799" y="6198854"/>
                  </a:lnTo>
                  <a:lnTo>
                    <a:pt x="215899" y="6166935"/>
                  </a:lnTo>
                  <a:lnTo>
                    <a:pt x="241299" y="6135496"/>
                  </a:lnTo>
                  <a:lnTo>
                    <a:pt x="279399" y="6104541"/>
                  </a:lnTo>
                  <a:lnTo>
                    <a:pt x="317499" y="6074072"/>
                  </a:lnTo>
                  <a:lnTo>
                    <a:pt x="368299" y="6044091"/>
                  </a:lnTo>
                  <a:lnTo>
                    <a:pt x="406399" y="6014602"/>
                  </a:lnTo>
                  <a:lnTo>
                    <a:pt x="444499" y="5985606"/>
                  </a:lnTo>
                  <a:lnTo>
                    <a:pt x="482599" y="5957106"/>
                  </a:lnTo>
                  <a:lnTo>
                    <a:pt x="520699" y="5929104"/>
                  </a:lnTo>
                  <a:lnTo>
                    <a:pt x="558799" y="5901604"/>
                  </a:lnTo>
                  <a:lnTo>
                    <a:pt x="596899" y="5874608"/>
                  </a:lnTo>
                  <a:lnTo>
                    <a:pt x="647699" y="5848117"/>
                  </a:lnTo>
                  <a:lnTo>
                    <a:pt x="685799" y="5822135"/>
                  </a:lnTo>
                  <a:lnTo>
                    <a:pt x="723899" y="5796665"/>
                  </a:lnTo>
                  <a:lnTo>
                    <a:pt x="761999" y="5771708"/>
                  </a:lnTo>
                  <a:lnTo>
                    <a:pt x="800099" y="5747267"/>
                  </a:lnTo>
                  <a:lnTo>
                    <a:pt x="850899" y="5723346"/>
                  </a:lnTo>
                  <a:lnTo>
                    <a:pt x="888999" y="5698404"/>
                  </a:lnTo>
                  <a:lnTo>
                    <a:pt x="939799" y="5674012"/>
                  </a:lnTo>
                  <a:lnTo>
                    <a:pt x="977899" y="5650146"/>
                  </a:lnTo>
                  <a:lnTo>
                    <a:pt x="1028699" y="5626783"/>
                  </a:lnTo>
                  <a:lnTo>
                    <a:pt x="1066799" y="5603899"/>
                  </a:lnTo>
                  <a:lnTo>
                    <a:pt x="1117599" y="5581472"/>
                  </a:lnTo>
                  <a:lnTo>
                    <a:pt x="1168399" y="5559478"/>
                  </a:lnTo>
                  <a:lnTo>
                    <a:pt x="1206499" y="5537894"/>
                  </a:lnTo>
                  <a:lnTo>
                    <a:pt x="1257299" y="5516698"/>
                  </a:lnTo>
                  <a:lnTo>
                    <a:pt x="1308099" y="5495865"/>
                  </a:lnTo>
                  <a:lnTo>
                    <a:pt x="1346199" y="5475373"/>
                  </a:lnTo>
                  <a:lnTo>
                    <a:pt x="1396999" y="5455199"/>
                  </a:lnTo>
                  <a:lnTo>
                    <a:pt x="1447799" y="5435320"/>
                  </a:lnTo>
                  <a:lnTo>
                    <a:pt x="1485899" y="5415711"/>
                  </a:lnTo>
                  <a:lnTo>
                    <a:pt x="1536699" y="5396351"/>
                  </a:lnTo>
                  <a:lnTo>
                    <a:pt x="1587499" y="5377217"/>
                  </a:lnTo>
                  <a:lnTo>
                    <a:pt x="1625599" y="5358284"/>
                  </a:lnTo>
                  <a:lnTo>
                    <a:pt x="1676399" y="5339529"/>
                  </a:lnTo>
                  <a:lnTo>
                    <a:pt x="1727199" y="5320931"/>
                  </a:lnTo>
                  <a:lnTo>
                    <a:pt x="1765299" y="5302465"/>
                  </a:lnTo>
                  <a:lnTo>
                    <a:pt x="1816099" y="5284108"/>
                  </a:lnTo>
                  <a:lnTo>
                    <a:pt x="1917699" y="5247630"/>
                  </a:lnTo>
                  <a:lnTo>
                    <a:pt x="2057399" y="5193156"/>
                  </a:lnTo>
                  <a:lnTo>
                    <a:pt x="2108199" y="5174969"/>
                  </a:lnTo>
                  <a:lnTo>
                    <a:pt x="2146299" y="5156730"/>
                  </a:lnTo>
                  <a:lnTo>
                    <a:pt x="2197099" y="5138415"/>
                  </a:lnTo>
                  <a:lnTo>
                    <a:pt x="2247899" y="5120001"/>
                  </a:lnTo>
                  <a:lnTo>
                    <a:pt x="2298699" y="5101466"/>
                  </a:lnTo>
                  <a:lnTo>
                    <a:pt x="2336799" y="5082785"/>
                  </a:lnTo>
                  <a:lnTo>
                    <a:pt x="2387599" y="5063935"/>
                  </a:lnTo>
                  <a:lnTo>
                    <a:pt x="2438399" y="5044894"/>
                  </a:lnTo>
                  <a:lnTo>
                    <a:pt x="2476499" y="5025639"/>
                  </a:lnTo>
                  <a:lnTo>
                    <a:pt x="2527299" y="5006145"/>
                  </a:lnTo>
                  <a:lnTo>
                    <a:pt x="2578099" y="4986391"/>
                  </a:lnTo>
                  <a:lnTo>
                    <a:pt x="2616199" y="4966353"/>
                  </a:lnTo>
                  <a:lnTo>
                    <a:pt x="2666999" y="4946007"/>
                  </a:lnTo>
                  <a:lnTo>
                    <a:pt x="2717799" y="4925332"/>
                  </a:lnTo>
                  <a:lnTo>
                    <a:pt x="2755899" y="4904302"/>
                  </a:lnTo>
                  <a:lnTo>
                    <a:pt x="2806699" y="4882896"/>
                  </a:lnTo>
                  <a:lnTo>
                    <a:pt x="2857499" y="4861090"/>
                  </a:lnTo>
                  <a:lnTo>
                    <a:pt x="2895599" y="4838862"/>
                  </a:lnTo>
                  <a:lnTo>
                    <a:pt x="2946399" y="4816187"/>
                  </a:lnTo>
                  <a:lnTo>
                    <a:pt x="2984499" y="4793043"/>
                  </a:lnTo>
                  <a:lnTo>
                    <a:pt x="3035299" y="4769896"/>
                  </a:lnTo>
                  <a:lnTo>
                    <a:pt x="3073399" y="4746179"/>
                  </a:lnTo>
                  <a:lnTo>
                    <a:pt x="3124199" y="4721903"/>
                  </a:lnTo>
                  <a:lnTo>
                    <a:pt x="3162299" y="4697077"/>
                  </a:lnTo>
                  <a:lnTo>
                    <a:pt x="3213099" y="4671710"/>
                  </a:lnTo>
                  <a:lnTo>
                    <a:pt x="3251199" y="4645813"/>
                  </a:lnTo>
                  <a:lnTo>
                    <a:pt x="3289299" y="4619396"/>
                  </a:lnTo>
                  <a:lnTo>
                    <a:pt x="3340099" y="4592468"/>
                  </a:lnTo>
                  <a:lnTo>
                    <a:pt x="3378199" y="4565038"/>
                  </a:lnTo>
                  <a:lnTo>
                    <a:pt x="3416299" y="4537117"/>
                  </a:lnTo>
                  <a:lnTo>
                    <a:pt x="3454399" y="4508715"/>
                  </a:lnTo>
                  <a:lnTo>
                    <a:pt x="3492499" y="4479840"/>
                  </a:lnTo>
                  <a:lnTo>
                    <a:pt x="3543299" y="4450504"/>
                  </a:lnTo>
                  <a:lnTo>
                    <a:pt x="3581399" y="4420715"/>
                  </a:lnTo>
                  <a:lnTo>
                    <a:pt x="3619499" y="4390483"/>
                  </a:lnTo>
                  <a:lnTo>
                    <a:pt x="3657599" y="4359818"/>
                  </a:lnTo>
                  <a:lnTo>
                    <a:pt x="3695699" y="4328730"/>
                  </a:lnTo>
                  <a:lnTo>
                    <a:pt x="3733799" y="4297229"/>
                  </a:lnTo>
                  <a:lnTo>
                    <a:pt x="3771899" y="4265324"/>
                  </a:lnTo>
                  <a:lnTo>
                    <a:pt x="3809999" y="4233025"/>
                  </a:lnTo>
                  <a:lnTo>
                    <a:pt x="3848099" y="4200342"/>
                  </a:lnTo>
                  <a:lnTo>
                    <a:pt x="3886199" y="4167285"/>
                  </a:lnTo>
                  <a:lnTo>
                    <a:pt x="3924299" y="4133862"/>
                  </a:lnTo>
                  <a:lnTo>
                    <a:pt x="3962399" y="4100085"/>
                  </a:lnTo>
                  <a:lnTo>
                    <a:pt x="3987799" y="4065963"/>
                  </a:lnTo>
                  <a:lnTo>
                    <a:pt x="4025899" y="4031505"/>
                  </a:lnTo>
                  <a:lnTo>
                    <a:pt x="4063999" y="3996722"/>
                  </a:lnTo>
                  <a:lnTo>
                    <a:pt x="4140199" y="3926217"/>
                  </a:lnTo>
                  <a:lnTo>
                    <a:pt x="4165599" y="3890515"/>
                  </a:lnTo>
                  <a:lnTo>
                    <a:pt x="4203699" y="3854526"/>
                  </a:lnTo>
                  <a:lnTo>
                    <a:pt x="4279899" y="3781727"/>
                  </a:lnTo>
                  <a:lnTo>
                    <a:pt x="4305299" y="3744937"/>
                  </a:lnTo>
                  <a:lnTo>
                    <a:pt x="4381499" y="3670623"/>
                  </a:lnTo>
                  <a:lnTo>
                    <a:pt x="4406899" y="3633119"/>
                  </a:lnTo>
                  <a:lnTo>
                    <a:pt x="4444999" y="3595396"/>
                  </a:lnTo>
                  <a:lnTo>
                    <a:pt x="4470399" y="3557465"/>
                  </a:lnTo>
                  <a:lnTo>
                    <a:pt x="4508499" y="3519334"/>
                  </a:lnTo>
                  <a:lnTo>
                    <a:pt x="4533899" y="3481015"/>
                  </a:lnTo>
                  <a:lnTo>
                    <a:pt x="4571999" y="3442516"/>
                  </a:lnTo>
                  <a:lnTo>
                    <a:pt x="4597399" y="3403847"/>
                  </a:lnTo>
                  <a:lnTo>
                    <a:pt x="4635499" y="3365018"/>
                  </a:lnTo>
                  <a:lnTo>
                    <a:pt x="4660899" y="3326039"/>
                  </a:lnTo>
                  <a:lnTo>
                    <a:pt x="4698999" y="3286920"/>
                  </a:lnTo>
                  <a:lnTo>
                    <a:pt x="4724399" y="3247670"/>
                  </a:lnTo>
                  <a:lnTo>
                    <a:pt x="4762499" y="3208299"/>
                  </a:lnTo>
                  <a:lnTo>
                    <a:pt x="4787899" y="3168816"/>
                  </a:lnTo>
                  <a:lnTo>
                    <a:pt x="4825999" y="3129233"/>
                  </a:lnTo>
                  <a:lnTo>
                    <a:pt x="4851399" y="3089557"/>
                  </a:lnTo>
                  <a:lnTo>
                    <a:pt x="4889499" y="3049799"/>
                  </a:lnTo>
                  <a:lnTo>
                    <a:pt x="4940299" y="2970077"/>
                  </a:lnTo>
                  <a:lnTo>
                    <a:pt x="4978399" y="2930132"/>
                  </a:lnTo>
                  <a:lnTo>
                    <a:pt x="5029199" y="2850123"/>
                  </a:lnTo>
                  <a:lnTo>
                    <a:pt x="5067299" y="2810079"/>
                  </a:lnTo>
                  <a:lnTo>
                    <a:pt x="5118099" y="2729958"/>
                  </a:lnTo>
                  <a:lnTo>
                    <a:pt x="5156199" y="2689901"/>
                  </a:lnTo>
                  <a:lnTo>
                    <a:pt x="5206999" y="2609844"/>
                  </a:lnTo>
                  <a:lnTo>
                    <a:pt x="5245099" y="2569863"/>
                  </a:lnTo>
                  <a:lnTo>
                    <a:pt x="5295899" y="2490045"/>
                  </a:lnTo>
                  <a:lnTo>
                    <a:pt x="5359399" y="2410484"/>
                  </a:lnTo>
                  <a:lnTo>
                    <a:pt x="5384799" y="2373078"/>
                  </a:lnTo>
                  <a:lnTo>
                    <a:pt x="5435599" y="2296904"/>
                  </a:lnTo>
                  <a:lnTo>
                    <a:pt x="5511799" y="2179613"/>
                  </a:lnTo>
                  <a:lnTo>
                    <a:pt x="5587999" y="2059291"/>
                  </a:lnTo>
                  <a:lnTo>
                    <a:pt x="5740399" y="1812261"/>
                  </a:lnTo>
                  <a:lnTo>
                    <a:pt x="5753099" y="1770554"/>
                  </a:lnTo>
                  <a:lnTo>
                    <a:pt x="6083299" y="1229685"/>
                  </a:lnTo>
                  <a:lnTo>
                    <a:pt x="6184899" y="1068875"/>
                  </a:lnTo>
                  <a:lnTo>
                    <a:pt x="6222999" y="1029462"/>
                  </a:lnTo>
                  <a:lnTo>
                    <a:pt x="6248399" y="990414"/>
                  </a:lnTo>
                  <a:lnTo>
                    <a:pt x="6299199" y="913517"/>
                  </a:lnTo>
                  <a:lnTo>
                    <a:pt x="6337299" y="875718"/>
                  </a:lnTo>
                  <a:lnTo>
                    <a:pt x="6388099" y="801542"/>
                  </a:lnTo>
                  <a:lnTo>
                    <a:pt x="6426199" y="765217"/>
                  </a:lnTo>
                  <a:lnTo>
                    <a:pt x="6451599" y="729433"/>
                  </a:lnTo>
                  <a:lnTo>
                    <a:pt x="6476999" y="694215"/>
                  </a:lnTo>
                  <a:lnTo>
                    <a:pt x="6515099" y="659590"/>
                  </a:lnTo>
                  <a:lnTo>
                    <a:pt x="6540499" y="625581"/>
                  </a:lnTo>
                  <a:lnTo>
                    <a:pt x="6578599" y="592214"/>
                  </a:lnTo>
                  <a:lnTo>
                    <a:pt x="6616699" y="559514"/>
                  </a:lnTo>
                  <a:lnTo>
                    <a:pt x="6642099" y="527506"/>
                  </a:lnTo>
                  <a:lnTo>
                    <a:pt x="6680199" y="496215"/>
                  </a:lnTo>
                  <a:lnTo>
                    <a:pt x="6718299" y="465667"/>
                  </a:lnTo>
                  <a:lnTo>
                    <a:pt x="6743699" y="435886"/>
                  </a:lnTo>
                  <a:lnTo>
                    <a:pt x="6781799" y="406897"/>
                  </a:lnTo>
                  <a:lnTo>
                    <a:pt x="6819899" y="378726"/>
                  </a:lnTo>
                  <a:lnTo>
                    <a:pt x="6857999" y="351398"/>
                  </a:lnTo>
                  <a:lnTo>
                    <a:pt x="6896099" y="324937"/>
                  </a:lnTo>
                  <a:lnTo>
                    <a:pt x="6934199" y="299369"/>
                  </a:lnTo>
                  <a:lnTo>
                    <a:pt x="6972299" y="274720"/>
                  </a:lnTo>
                  <a:lnTo>
                    <a:pt x="7010399" y="251013"/>
                  </a:lnTo>
                  <a:lnTo>
                    <a:pt x="7061199" y="228274"/>
                  </a:lnTo>
                  <a:lnTo>
                    <a:pt x="7099299" y="206529"/>
                  </a:lnTo>
                  <a:lnTo>
                    <a:pt x="7137399" y="185802"/>
                  </a:lnTo>
                  <a:lnTo>
                    <a:pt x="7188199" y="166119"/>
                  </a:lnTo>
                  <a:lnTo>
                    <a:pt x="7226299" y="147504"/>
                  </a:lnTo>
                  <a:lnTo>
                    <a:pt x="7277099" y="129982"/>
                  </a:lnTo>
                  <a:lnTo>
                    <a:pt x="7315199" y="113580"/>
                  </a:lnTo>
                  <a:lnTo>
                    <a:pt x="7365999" y="98321"/>
                  </a:lnTo>
                  <a:lnTo>
                    <a:pt x="7416799" y="84231"/>
                  </a:lnTo>
                  <a:lnTo>
                    <a:pt x="7454899" y="71335"/>
                  </a:lnTo>
                  <a:lnTo>
                    <a:pt x="7505699" y="60426"/>
                  </a:lnTo>
                  <a:lnTo>
                    <a:pt x="7556499" y="50490"/>
                  </a:lnTo>
                  <a:lnTo>
                    <a:pt x="7607299" y="41510"/>
                  </a:lnTo>
                  <a:lnTo>
                    <a:pt x="7658099" y="33465"/>
                  </a:lnTo>
                  <a:lnTo>
                    <a:pt x="7708899" y="26336"/>
                  </a:lnTo>
                  <a:lnTo>
                    <a:pt x="7759699" y="20105"/>
                  </a:lnTo>
                  <a:lnTo>
                    <a:pt x="7810499" y="14752"/>
                  </a:lnTo>
                  <a:lnTo>
                    <a:pt x="7861299" y="10258"/>
                  </a:lnTo>
                  <a:lnTo>
                    <a:pt x="7912099" y="6604"/>
                  </a:lnTo>
                  <a:lnTo>
                    <a:pt x="7962899" y="3770"/>
                  </a:lnTo>
                  <a:lnTo>
                    <a:pt x="8013699" y="1738"/>
                  </a:lnTo>
                  <a:lnTo>
                    <a:pt x="8064499" y="487"/>
                  </a:lnTo>
                  <a:lnTo>
                    <a:pt x="8115299" y="0"/>
                  </a:lnTo>
                  <a:lnTo>
                    <a:pt x="8166099" y="256"/>
                  </a:lnTo>
                  <a:lnTo>
                    <a:pt x="8216899" y="1236"/>
                  </a:lnTo>
                  <a:lnTo>
                    <a:pt x="8267699" y="2922"/>
                  </a:lnTo>
                  <a:lnTo>
                    <a:pt x="8305799" y="5294"/>
                  </a:lnTo>
                  <a:lnTo>
                    <a:pt x="8356599" y="8334"/>
                  </a:lnTo>
                  <a:lnTo>
                    <a:pt x="8407399" y="12020"/>
                  </a:lnTo>
                  <a:lnTo>
                    <a:pt x="8458199" y="16336"/>
                  </a:lnTo>
                  <a:lnTo>
                    <a:pt x="8508999" y="21260"/>
                  </a:lnTo>
                  <a:lnTo>
                    <a:pt x="8559799" y="26775"/>
                  </a:lnTo>
                  <a:lnTo>
                    <a:pt x="8610599" y="32861"/>
                  </a:lnTo>
                  <a:lnTo>
                    <a:pt x="8661399" y="39498"/>
                  </a:lnTo>
                  <a:lnTo>
                    <a:pt x="8712199" y="46668"/>
                  </a:lnTo>
                  <a:lnTo>
                    <a:pt x="8762999" y="54351"/>
                  </a:lnTo>
                  <a:lnTo>
                    <a:pt x="8813799" y="62529"/>
                  </a:lnTo>
                  <a:lnTo>
                    <a:pt x="8864599" y="71181"/>
                  </a:lnTo>
                  <a:lnTo>
                    <a:pt x="8915399" y="80289"/>
                  </a:lnTo>
                  <a:lnTo>
                    <a:pt x="8966199" y="89834"/>
                  </a:lnTo>
                  <a:lnTo>
                    <a:pt x="9016999" y="99796"/>
                  </a:lnTo>
                  <a:lnTo>
                    <a:pt x="9067799" y="110156"/>
                  </a:lnTo>
                  <a:lnTo>
                    <a:pt x="9105899" y="120895"/>
                  </a:lnTo>
                  <a:lnTo>
                    <a:pt x="9156699" y="131994"/>
                  </a:lnTo>
                  <a:lnTo>
                    <a:pt x="9207499" y="143433"/>
                  </a:lnTo>
                  <a:lnTo>
                    <a:pt x="9258299" y="155194"/>
                  </a:lnTo>
                  <a:lnTo>
                    <a:pt x="9309099" y="167257"/>
                  </a:lnTo>
                  <a:lnTo>
                    <a:pt x="9359899" y="179603"/>
                  </a:lnTo>
                  <a:lnTo>
                    <a:pt x="9410699" y="192212"/>
                  </a:lnTo>
                  <a:lnTo>
                    <a:pt x="9448799" y="198264"/>
                  </a:lnTo>
                  <a:lnTo>
                    <a:pt x="9499599" y="204568"/>
                  </a:lnTo>
                  <a:lnTo>
                    <a:pt x="9550399" y="211129"/>
                  </a:lnTo>
                  <a:lnTo>
                    <a:pt x="9601199" y="217953"/>
                  </a:lnTo>
                  <a:lnTo>
                    <a:pt x="9639299" y="225044"/>
                  </a:lnTo>
                  <a:lnTo>
                    <a:pt x="9690099" y="232406"/>
                  </a:lnTo>
                  <a:lnTo>
                    <a:pt x="9740899" y="240045"/>
                  </a:lnTo>
                  <a:lnTo>
                    <a:pt x="9791699" y="247966"/>
                  </a:lnTo>
                  <a:lnTo>
                    <a:pt x="9842499" y="256174"/>
                  </a:lnTo>
                  <a:lnTo>
                    <a:pt x="9880599" y="264672"/>
                  </a:lnTo>
                  <a:lnTo>
                    <a:pt x="9931399" y="273467"/>
                  </a:lnTo>
                  <a:lnTo>
                    <a:pt x="9982199" y="282563"/>
                  </a:lnTo>
                  <a:lnTo>
                    <a:pt x="10032999" y="291964"/>
                  </a:lnTo>
                  <a:lnTo>
                    <a:pt x="10083799" y="301677"/>
                  </a:lnTo>
                  <a:lnTo>
                    <a:pt x="10121899" y="311705"/>
                  </a:lnTo>
                  <a:lnTo>
                    <a:pt x="10172699" y="322053"/>
                  </a:lnTo>
                  <a:lnTo>
                    <a:pt x="10185399" y="326064"/>
                  </a:lnTo>
                  <a:lnTo>
                    <a:pt x="10185399" y="6364191"/>
                  </a:lnTo>
                  <a:lnTo>
                    <a:pt x="0" y="6364191"/>
                  </a:lnTo>
                  <a:close/>
                </a:path>
              </a:pathLst>
            </a:custGeom>
            <a:solidFill>
              <a:srgbClr val="E6E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03968" y="3487437"/>
              <a:ext cx="4391024" cy="679956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18175" y="3487437"/>
              <a:ext cx="2869823" cy="6799561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680415" y="0"/>
            <a:ext cx="17350740" cy="9773920"/>
          </a:xfrm>
          <a:custGeom>
            <a:avLst/>
            <a:gdLst/>
            <a:ahLst/>
            <a:cxnLst/>
            <a:rect l="l" t="t" r="r" b="b"/>
            <a:pathLst>
              <a:path w="17350740" h="9773920">
                <a:moveTo>
                  <a:pt x="542480" y="9506953"/>
                </a:moveTo>
                <a:lnTo>
                  <a:pt x="537083" y="9481121"/>
                </a:lnTo>
                <a:lnTo>
                  <a:pt x="522478" y="9460052"/>
                </a:lnTo>
                <a:lnTo>
                  <a:pt x="501002" y="9445854"/>
                </a:lnTo>
                <a:lnTo>
                  <a:pt x="475018" y="9440647"/>
                </a:lnTo>
                <a:lnTo>
                  <a:pt x="338721" y="9440647"/>
                </a:lnTo>
                <a:lnTo>
                  <a:pt x="338721" y="9306560"/>
                </a:lnTo>
                <a:lnTo>
                  <a:pt x="333425" y="9281020"/>
                </a:lnTo>
                <a:lnTo>
                  <a:pt x="318973" y="9259900"/>
                </a:lnTo>
                <a:lnTo>
                  <a:pt x="297535" y="9245524"/>
                </a:lnTo>
                <a:lnTo>
                  <a:pt x="271259" y="9240228"/>
                </a:lnTo>
                <a:lnTo>
                  <a:pt x="244970" y="9245524"/>
                </a:lnTo>
                <a:lnTo>
                  <a:pt x="223532" y="9259900"/>
                </a:lnTo>
                <a:lnTo>
                  <a:pt x="209080" y="9281020"/>
                </a:lnTo>
                <a:lnTo>
                  <a:pt x="203796" y="9306560"/>
                </a:lnTo>
                <a:lnTo>
                  <a:pt x="203796" y="9440647"/>
                </a:lnTo>
                <a:lnTo>
                  <a:pt x="67449" y="9440647"/>
                </a:lnTo>
                <a:lnTo>
                  <a:pt x="41465" y="9445854"/>
                </a:lnTo>
                <a:lnTo>
                  <a:pt x="19989" y="9460052"/>
                </a:lnTo>
                <a:lnTo>
                  <a:pt x="5384" y="9481121"/>
                </a:lnTo>
                <a:lnTo>
                  <a:pt x="0" y="9506953"/>
                </a:lnTo>
                <a:lnTo>
                  <a:pt x="5384" y="9532798"/>
                </a:lnTo>
                <a:lnTo>
                  <a:pt x="19989" y="9553867"/>
                </a:lnTo>
                <a:lnTo>
                  <a:pt x="41465" y="9568066"/>
                </a:lnTo>
                <a:lnTo>
                  <a:pt x="67449" y="9573273"/>
                </a:lnTo>
                <a:lnTo>
                  <a:pt x="203796" y="9573273"/>
                </a:lnTo>
                <a:lnTo>
                  <a:pt x="203796" y="9707359"/>
                </a:lnTo>
                <a:lnTo>
                  <a:pt x="209080" y="9732899"/>
                </a:lnTo>
                <a:lnTo>
                  <a:pt x="223532" y="9754006"/>
                </a:lnTo>
                <a:lnTo>
                  <a:pt x="244970" y="9768370"/>
                </a:lnTo>
                <a:lnTo>
                  <a:pt x="271259" y="9773666"/>
                </a:lnTo>
                <a:lnTo>
                  <a:pt x="297535" y="9768370"/>
                </a:lnTo>
                <a:lnTo>
                  <a:pt x="318973" y="9754006"/>
                </a:lnTo>
                <a:lnTo>
                  <a:pt x="333425" y="9732899"/>
                </a:lnTo>
                <a:lnTo>
                  <a:pt x="338721" y="9707359"/>
                </a:lnTo>
                <a:lnTo>
                  <a:pt x="338721" y="9573273"/>
                </a:lnTo>
                <a:lnTo>
                  <a:pt x="475030" y="9573273"/>
                </a:lnTo>
                <a:lnTo>
                  <a:pt x="501015" y="9568066"/>
                </a:lnTo>
                <a:lnTo>
                  <a:pt x="522478" y="9553880"/>
                </a:lnTo>
                <a:lnTo>
                  <a:pt x="537083" y="9532798"/>
                </a:lnTo>
                <a:lnTo>
                  <a:pt x="542480" y="9506953"/>
                </a:lnTo>
                <a:close/>
              </a:path>
              <a:path w="17350740" h="9773920">
                <a:moveTo>
                  <a:pt x="1164450" y="9115107"/>
                </a:moveTo>
                <a:lnTo>
                  <a:pt x="1156881" y="9078658"/>
                </a:lnTo>
                <a:lnTo>
                  <a:pt x="1136370" y="9048928"/>
                </a:lnTo>
                <a:lnTo>
                  <a:pt x="1106233" y="9028900"/>
                </a:lnTo>
                <a:lnTo>
                  <a:pt x="1069759" y="9021572"/>
                </a:lnTo>
                <a:lnTo>
                  <a:pt x="878420" y="9021572"/>
                </a:lnTo>
                <a:lnTo>
                  <a:pt x="878420" y="8832393"/>
                </a:lnTo>
                <a:lnTo>
                  <a:pt x="870991" y="8796363"/>
                </a:lnTo>
                <a:lnTo>
                  <a:pt x="850696" y="8766581"/>
                </a:lnTo>
                <a:lnTo>
                  <a:pt x="820597" y="8746299"/>
                </a:lnTo>
                <a:lnTo>
                  <a:pt x="783717" y="8738819"/>
                </a:lnTo>
                <a:lnTo>
                  <a:pt x="746810" y="8746299"/>
                </a:lnTo>
                <a:lnTo>
                  <a:pt x="716711" y="8766581"/>
                </a:lnTo>
                <a:lnTo>
                  <a:pt x="696442" y="8796363"/>
                </a:lnTo>
                <a:lnTo>
                  <a:pt x="689013" y="8832393"/>
                </a:lnTo>
                <a:lnTo>
                  <a:pt x="689013" y="9021572"/>
                </a:lnTo>
                <a:lnTo>
                  <a:pt x="497611" y="9021572"/>
                </a:lnTo>
                <a:lnTo>
                  <a:pt x="461137" y="9028900"/>
                </a:lnTo>
                <a:lnTo>
                  <a:pt x="430999" y="9048928"/>
                </a:lnTo>
                <a:lnTo>
                  <a:pt x="410489" y="9078658"/>
                </a:lnTo>
                <a:lnTo>
                  <a:pt x="402920" y="9115107"/>
                </a:lnTo>
                <a:lnTo>
                  <a:pt x="410489" y="9151556"/>
                </a:lnTo>
                <a:lnTo>
                  <a:pt x="430999" y="9181287"/>
                </a:lnTo>
                <a:lnTo>
                  <a:pt x="461137" y="9201315"/>
                </a:lnTo>
                <a:lnTo>
                  <a:pt x="497611" y="9208656"/>
                </a:lnTo>
                <a:lnTo>
                  <a:pt x="689013" y="9208656"/>
                </a:lnTo>
                <a:lnTo>
                  <a:pt x="689013" y="9397809"/>
                </a:lnTo>
                <a:lnTo>
                  <a:pt x="696442" y="9433839"/>
                </a:lnTo>
                <a:lnTo>
                  <a:pt x="716711" y="9463621"/>
                </a:lnTo>
                <a:lnTo>
                  <a:pt x="746810" y="9483877"/>
                </a:lnTo>
                <a:lnTo>
                  <a:pt x="783717" y="9491358"/>
                </a:lnTo>
                <a:lnTo>
                  <a:pt x="820597" y="9483877"/>
                </a:lnTo>
                <a:lnTo>
                  <a:pt x="850696" y="9463621"/>
                </a:lnTo>
                <a:lnTo>
                  <a:pt x="870991" y="9433839"/>
                </a:lnTo>
                <a:lnTo>
                  <a:pt x="878420" y="9397809"/>
                </a:lnTo>
                <a:lnTo>
                  <a:pt x="878420" y="9208656"/>
                </a:lnTo>
                <a:lnTo>
                  <a:pt x="1069759" y="9208656"/>
                </a:lnTo>
                <a:lnTo>
                  <a:pt x="1106233" y="9201315"/>
                </a:lnTo>
                <a:lnTo>
                  <a:pt x="1136370" y="9181300"/>
                </a:lnTo>
                <a:lnTo>
                  <a:pt x="1156881" y="9151569"/>
                </a:lnTo>
                <a:lnTo>
                  <a:pt x="1164450" y="9115107"/>
                </a:lnTo>
                <a:close/>
              </a:path>
              <a:path w="17350740" h="9773920">
                <a:moveTo>
                  <a:pt x="16615537" y="500126"/>
                </a:moveTo>
                <a:lnTo>
                  <a:pt x="16605517" y="451688"/>
                </a:lnTo>
                <a:lnTo>
                  <a:pt x="16578339" y="412178"/>
                </a:lnTo>
                <a:lnTo>
                  <a:pt x="16538410" y="385559"/>
                </a:lnTo>
                <a:lnTo>
                  <a:pt x="16490074" y="375805"/>
                </a:lnTo>
                <a:lnTo>
                  <a:pt x="16236557" y="375805"/>
                </a:lnTo>
                <a:lnTo>
                  <a:pt x="16236557" y="124371"/>
                </a:lnTo>
                <a:lnTo>
                  <a:pt x="16226701" y="76479"/>
                </a:lnTo>
                <a:lnTo>
                  <a:pt x="16199828" y="36893"/>
                </a:lnTo>
                <a:lnTo>
                  <a:pt x="16159937" y="9944"/>
                </a:lnTo>
                <a:lnTo>
                  <a:pt x="16111068" y="0"/>
                </a:lnTo>
                <a:lnTo>
                  <a:pt x="16062173" y="9944"/>
                </a:lnTo>
                <a:lnTo>
                  <a:pt x="16022295" y="36893"/>
                </a:lnTo>
                <a:lnTo>
                  <a:pt x="15995422" y="76479"/>
                </a:lnTo>
                <a:lnTo>
                  <a:pt x="15985579" y="124371"/>
                </a:lnTo>
                <a:lnTo>
                  <a:pt x="15985579" y="375805"/>
                </a:lnTo>
                <a:lnTo>
                  <a:pt x="15731973" y="375805"/>
                </a:lnTo>
                <a:lnTo>
                  <a:pt x="15683649" y="385559"/>
                </a:lnTo>
                <a:lnTo>
                  <a:pt x="15643721" y="412178"/>
                </a:lnTo>
                <a:lnTo>
                  <a:pt x="15616543" y="451688"/>
                </a:lnTo>
                <a:lnTo>
                  <a:pt x="15606522" y="500126"/>
                </a:lnTo>
                <a:lnTo>
                  <a:pt x="15616543" y="548576"/>
                </a:lnTo>
                <a:lnTo>
                  <a:pt x="15643708" y="588086"/>
                </a:lnTo>
                <a:lnTo>
                  <a:pt x="15683649" y="614705"/>
                </a:lnTo>
                <a:lnTo>
                  <a:pt x="15731973" y="624459"/>
                </a:lnTo>
                <a:lnTo>
                  <a:pt x="15985579" y="624459"/>
                </a:lnTo>
                <a:lnTo>
                  <a:pt x="15985579" y="875880"/>
                </a:lnTo>
                <a:lnTo>
                  <a:pt x="15995422" y="923759"/>
                </a:lnTo>
                <a:lnTo>
                  <a:pt x="16022282" y="963333"/>
                </a:lnTo>
                <a:lnTo>
                  <a:pt x="16062173" y="990269"/>
                </a:lnTo>
                <a:lnTo>
                  <a:pt x="16111068" y="1000213"/>
                </a:lnTo>
                <a:lnTo>
                  <a:pt x="16159937" y="990269"/>
                </a:lnTo>
                <a:lnTo>
                  <a:pt x="16199828" y="963333"/>
                </a:lnTo>
                <a:lnTo>
                  <a:pt x="16226701" y="923759"/>
                </a:lnTo>
                <a:lnTo>
                  <a:pt x="16236557" y="875880"/>
                </a:lnTo>
                <a:lnTo>
                  <a:pt x="16236557" y="624459"/>
                </a:lnTo>
                <a:lnTo>
                  <a:pt x="16490087" y="624459"/>
                </a:lnTo>
                <a:lnTo>
                  <a:pt x="16538410" y="614705"/>
                </a:lnTo>
                <a:lnTo>
                  <a:pt x="16578352" y="588098"/>
                </a:lnTo>
                <a:lnTo>
                  <a:pt x="16605517" y="548576"/>
                </a:lnTo>
                <a:lnTo>
                  <a:pt x="16615537" y="500126"/>
                </a:lnTo>
                <a:close/>
              </a:path>
              <a:path w="17350740" h="9773920">
                <a:moveTo>
                  <a:pt x="17350156" y="1030097"/>
                </a:moveTo>
                <a:lnTo>
                  <a:pt x="17342498" y="993190"/>
                </a:lnTo>
                <a:lnTo>
                  <a:pt x="17321734" y="963079"/>
                </a:lnTo>
                <a:lnTo>
                  <a:pt x="17291215" y="942797"/>
                </a:lnTo>
                <a:lnTo>
                  <a:pt x="17254297" y="935367"/>
                </a:lnTo>
                <a:lnTo>
                  <a:pt x="17060596" y="935367"/>
                </a:lnTo>
                <a:lnTo>
                  <a:pt x="17060596" y="743800"/>
                </a:lnTo>
                <a:lnTo>
                  <a:pt x="17053065" y="707313"/>
                </a:lnTo>
                <a:lnTo>
                  <a:pt x="17032529" y="677151"/>
                </a:lnTo>
                <a:lnTo>
                  <a:pt x="17002049" y="656615"/>
                </a:lnTo>
                <a:lnTo>
                  <a:pt x="16964711" y="649033"/>
                </a:lnTo>
                <a:lnTo>
                  <a:pt x="16927348" y="656615"/>
                </a:lnTo>
                <a:lnTo>
                  <a:pt x="16896880" y="677151"/>
                </a:lnTo>
                <a:lnTo>
                  <a:pt x="16876357" y="707313"/>
                </a:lnTo>
                <a:lnTo>
                  <a:pt x="16868839" y="743800"/>
                </a:lnTo>
                <a:lnTo>
                  <a:pt x="16868839" y="935367"/>
                </a:lnTo>
                <a:lnTo>
                  <a:pt x="16675075" y="935367"/>
                </a:lnTo>
                <a:lnTo>
                  <a:pt x="16638143" y="942797"/>
                </a:lnTo>
                <a:lnTo>
                  <a:pt x="16607638" y="963079"/>
                </a:lnTo>
                <a:lnTo>
                  <a:pt x="16586873" y="993190"/>
                </a:lnTo>
                <a:lnTo>
                  <a:pt x="16579215" y="1030097"/>
                </a:lnTo>
                <a:lnTo>
                  <a:pt x="16586873" y="1067003"/>
                </a:lnTo>
                <a:lnTo>
                  <a:pt x="16607625" y="1097114"/>
                </a:lnTo>
                <a:lnTo>
                  <a:pt x="16638143" y="1117396"/>
                </a:lnTo>
                <a:lnTo>
                  <a:pt x="16675075" y="1124826"/>
                </a:lnTo>
                <a:lnTo>
                  <a:pt x="16868839" y="1124826"/>
                </a:lnTo>
                <a:lnTo>
                  <a:pt x="16868839" y="1316380"/>
                </a:lnTo>
                <a:lnTo>
                  <a:pt x="16876357" y="1352854"/>
                </a:lnTo>
                <a:lnTo>
                  <a:pt x="16896880" y="1383017"/>
                </a:lnTo>
                <a:lnTo>
                  <a:pt x="16927348" y="1403540"/>
                </a:lnTo>
                <a:lnTo>
                  <a:pt x="16964711" y="1411109"/>
                </a:lnTo>
                <a:lnTo>
                  <a:pt x="17002049" y="1403540"/>
                </a:lnTo>
                <a:lnTo>
                  <a:pt x="17032529" y="1383017"/>
                </a:lnTo>
                <a:lnTo>
                  <a:pt x="17053065" y="1352854"/>
                </a:lnTo>
                <a:lnTo>
                  <a:pt x="17060596" y="1316380"/>
                </a:lnTo>
                <a:lnTo>
                  <a:pt x="17060596" y="1124826"/>
                </a:lnTo>
                <a:lnTo>
                  <a:pt x="17254297" y="1124826"/>
                </a:lnTo>
                <a:lnTo>
                  <a:pt x="17291228" y="1117396"/>
                </a:lnTo>
                <a:lnTo>
                  <a:pt x="17321734" y="1097114"/>
                </a:lnTo>
                <a:lnTo>
                  <a:pt x="17342498" y="1067003"/>
                </a:lnTo>
                <a:lnTo>
                  <a:pt x="17350156" y="1030097"/>
                </a:lnTo>
                <a:close/>
              </a:path>
            </a:pathLst>
          </a:custGeom>
          <a:solidFill>
            <a:srgbClr val="D8E3F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800" y="1790700"/>
            <a:ext cx="7848600" cy="19293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2450" dirty="0">
                <a:latin typeface="Calibri"/>
                <a:cs typeface="Calibri"/>
              </a:rPr>
              <a:t>METHODS</a:t>
            </a:r>
            <a:endParaRPr sz="1245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363362" y="17912"/>
            <a:ext cx="577786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700"/>
              </a:lnSpc>
              <a:spcBef>
                <a:spcPts val="100"/>
              </a:spcBef>
            </a:pPr>
            <a:r>
              <a:rPr sz="1500" spc="185" dirty="0">
                <a:solidFill>
                  <a:srgbClr val="000000"/>
                </a:solidFill>
              </a:rPr>
              <a:t>We </a:t>
            </a:r>
            <a:r>
              <a:rPr sz="1500" spc="95" dirty="0">
                <a:solidFill>
                  <a:srgbClr val="000000"/>
                </a:solidFill>
              </a:rPr>
              <a:t>performed </a:t>
            </a:r>
            <a:r>
              <a:rPr sz="1500" spc="110" dirty="0">
                <a:solidFill>
                  <a:srgbClr val="000000"/>
                </a:solidFill>
              </a:rPr>
              <a:t>a </a:t>
            </a:r>
            <a:r>
              <a:rPr sz="1500" spc="100" dirty="0">
                <a:solidFill>
                  <a:srgbClr val="000000"/>
                </a:solidFill>
              </a:rPr>
              <a:t>post-hoc </a:t>
            </a:r>
            <a:r>
              <a:rPr sz="1500" spc="90" dirty="0">
                <a:solidFill>
                  <a:srgbClr val="000000"/>
                </a:solidFill>
              </a:rPr>
              <a:t>analysis </a:t>
            </a:r>
            <a:r>
              <a:rPr sz="1500" spc="100" dirty="0">
                <a:solidFill>
                  <a:srgbClr val="000000"/>
                </a:solidFill>
              </a:rPr>
              <a:t>of the </a:t>
            </a:r>
            <a:r>
              <a:rPr sz="1500" spc="150" dirty="0">
                <a:solidFill>
                  <a:srgbClr val="000000"/>
                </a:solidFill>
              </a:rPr>
              <a:t>EMPEROR-Reduced </a:t>
            </a:r>
            <a:r>
              <a:rPr sz="1500" spc="155" dirty="0">
                <a:solidFill>
                  <a:srgbClr val="000000"/>
                </a:solidFill>
              </a:rPr>
              <a:t> </a:t>
            </a:r>
            <a:r>
              <a:rPr sz="1500" spc="75" dirty="0">
                <a:solidFill>
                  <a:srgbClr val="000000"/>
                </a:solidFill>
              </a:rPr>
              <a:t>randomised,</a:t>
            </a:r>
            <a:r>
              <a:rPr sz="1500" spc="-65" dirty="0">
                <a:solidFill>
                  <a:srgbClr val="000000"/>
                </a:solidFill>
              </a:rPr>
              <a:t> </a:t>
            </a:r>
            <a:r>
              <a:rPr sz="1500" spc="50" dirty="0">
                <a:solidFill>
                  <a:srgbClr val="000000"/>
                </a:solidFill>
              </a:rPr>
              <a:t>double-blind,</a:t>
            </a:r>
            <a:r>
              <a:rPr sz="1500" spc="-65" dirty="0">
                <a:solidFill>
                  <a:srgbClr val="000000"/>
                </a:solidFill>
              </a:rPr>
              <a:t> </a:t>
            </a:r>
            <a:r>
              <a:rPr sz="1500" spc="75" dirty="0">
                <a:solidFill>
                  <a:srgbClr val="000000"/>
                </a:solidFill>
              </a:rPr>
              <a:t>parallel-group</a:t>
            </a:r>
            <a:r>
              <a:rPr sz="1500" spc="-65" dirty="0">
                <a:solidFill>
                  <a:srgbClr val="000000"/>
                </a:solidFill>
              </a:rPr>
              <a:t> </a:t>
            </a:r>
            <a:r>
              <a:rPr sz="1500" spc="50" dirty="0">
                <a:solidFill>
                  <a:srgbClr val="000000"/>
                </a:solidFill>
              </a:rPr>
              <a:t>trial,</a:t>
            </a:r>
            <a:r>
              <a:rPr sz="1500" spc="-65" dirty="0">
                <a:solidFill>
                  <a:srgbClr val="000000"/>
                </a:solidFill>
              </a:rPr>
              <a:t> </a:t>
            </a:r>
            <a:r>
              <a:rPr sz="1500" spc="80" dirty="0">
                <a:solidFill>
                  <a:srgbClr val="000000"/>
                </a:solidFill>
              </a:rPr>
              <a:t>which</a:t>
            </a:r>
            <a:r>
              <a:rPr sz="1500" spc="-65" dirty="0">
                <a:solidFill>
                  <a:srgbClr val="000000"/>
                </a:solidFill>
              </a:rPr>
              <a:t> </a:t>
            </a:r>
            <a:r>
              <a:rPr sz="1500" spc="110" dirty="0">
                <a:solidFill>
                  <a:srgbClr val="000000"/>
                </a:solidFill>
              </a:rPr>
              <a:t>took</a:t>
            </a:r>
            <a:r>
              <a:rPr sz="1500" spc="-65" dirty="0">
                <a:solidFill>
                  <a:srgbClr val="000000"/>
                </a:solidFill>
              </a:rPr>
              <a:t> </a:t>
            </a:r>
            <a:r>
              <a:rPr sz="1500" spc="90" dirty="0">
                <a:solidFill>
                  <a:srgbClr val="000000"/>
                </a:solidFill>
              </a:rPr>
              <a:t>place</a:t>
            </a:r>
            <a:r>
              <a:rPr sz="1500" spc="-65" dirty="0">
                <a:solidFill>
                  <a:srgbClr val="000000"/>
                </a:solidFill>
              </a:rPr>
              <a:t> </a:t>
            </a:r>
            <a:r>
              <a:rPr sz="1500" spc="50" dirty="0">
                <a:solidFill>
                  <a:srgbClr val="000000"/>
                </a:solidFill>
              </a:rPr>
              <a:t>in </a:t>
            </a:r>
            <a:r>
              <a:rPr sz="1500" spc="-325" dirty="0">
                <a:solidFill>
                  <a:srgbClr val="000000"/>
                </a:solidFill>
              </a:rPr>
              <a:t> </a:t>
            </a:r>
            <a:r>
              <a:rPr sz="1500" spc="245" dirty="0">
                <a:solidFill>
                  <a:srgbClr val="000000"/>
                </a:solidFill>
              </a:rPr>
              <a:t>520 </a:t>
            </a:r>
            <a:r>
              <a:rPr sz="1500" spc="114" dirty="0">
                <a:solidFill>
                  <a:srgbClr val="000000"/>
                </a:solidFill>
              </a:rPr>
              <a:t>centres </a:t>
            </a:r>
            <a:r>
              <a:rPr sz="1500" spc="75" dirty="0">
                <a:solidFill>
                  <a:srgbClr val="000000"/>
                </a:solidFill>
              </a:rPr>
              <a:t>(hospitals </a:t>
            </a:r>
            <a:r>
              <a:rPr sz="1500" spc="80" dirty="0">
                <a:solidFill>
                  <a:srgbClr val="000000"/>
                </a:solidFill>
              </a:rPr>
              <a:t>and </a:t>
            </a:r>
            <a:r>
              <a:rPr sz="1500" spc="85" dirty="0">
                <a:solidFill>
                  <a:srgbClr val="000000"/>
                </a:solidFill>
              </a:rPr>
              <a:t>medical </a:t>
            </a:r>
            <a:r>
              <a:rPr sz="1500" spc="75" dirty="0">
                <a:solidFill>
                  <a:srgbClr val="000000"/>
                </a:solidFill>
              </a:rPr>
              <a:t>clinics) </a:t>
            </a:r>
            <a:r>
              <a:rPr sz="1500" spc="50" dirty="0">
                <a:solidFill>
                  <a:srgbClr val="000000"/>
                </a:solidFill>
              </a:rPr>
              <a:t>in </a:t>
            </a:r>
            <a:r>
              <a:rPr sz="1500" spc="250" dirty="0">
                <a:solidFill>
                  <a:srgbClr val="000000"/>
                </a:solidFill>
              </a:rPr>
              <a:t>20 </a:t>
            </a:r>
            <a:r>
              <a:rPr sz="1500" spc="95" dirty="0">
                <a:solidFill>
                  <a:srgbClr val="000000"/>
                </a:solidFill>
              </a:rPr>
              <a:t>countries </a:t>
            </a:r>
            <a:r>
              <a:rPr sz="1500" spc="50" dirty="0">
                <a:solidFill>
                  <a:srgbClr val="000000"/>
                </a:solidFill>
              </a:rPr>
              <a:t>in </a:t>
            </a:r>
            <a:r>
              <a:rPr sz="1500" spc="55" dirty="0">
                <a:solidFill>
                  <a:srgbClr val="000000"/>
                </a:solidFill>
              </a:rPr>
              <a:t> </a:t>
            </a:r>
            <a:r>
              <a:rPr sz="1500" spc="100" dirty="0">
                <a:solidFill>
                  <a:srgbClr val="000000"/>
                </a:solidFill>
              </a:rPr>
              <a:t>Asia,</a:t>
            </a:r>
            <a:r>
              <a:rPr sz="1500" spc="-105" dirty="0">
                <a:solidFill>
                  <a:srgbClr val="000000"/>
                </a:solidFill>
              </a:rPr>
              <a:t> </a:t>
            </a:r>
            <a:r>
              <a:rPr sz="1500" spc="85" dirty="0">
                <a:solidFill>
                  <a:srgbClr val="000000"/>
                </a:solidFill>
              </a:rPr>
              <a:t>Australia,</a:t>
            </a:r>
            <a:r>
              <a:rPr sz="1500" spc="-105" dirty="0">
                <a:solidFill>
                  <a:srgbClr val="000000"/>
                </a:solidFill>
              </a:rPr>
              <a:t> </a:t>
            </a:r>
            <a:r>
              <a:rPr sz="1500" spc="85" dirty="0">
                <a:solidFill>
                  <a:srgbClr val="000000"/>
                </a:solidFill>
              </a:rPr>
              <a:t>Europe,</a:t>
            </a:r>
            <a:r>
              <a:rPr sz="1500" spc="-105" dirty="0">
                <a:solidFill>
                  <a:srgbClr val="000000"/>
                </a:solidFill>
              </a:rPr>
              <a:t> </a:t>
            </a:r>
            <a:r>
              <a:rPr sz="1500" spc="95" dirty="0">
                <a:solidFill>
                  <a:srgbClr val="000000"/>
                </a:solidFill>
              </a:rPr>
              <a:t>North</a:t>
            </a:r>
            <a:r>
              <a:rPr sz="1500" spc="-105" dirty="0">
                <a:solidFill>
                  <a:srgbClr val="000000"/>
                </a:solidFill>
              </a:rPr>
              <a:t> </a:t>
            </a:r>
            <a:r>
              <a:rPr sz="1500" spc="100" dirty="0">
                <a:solidFill>
                  <a:srgbClr val="000000"/>
                </a:solidFill>
              </a:rPr>
              <a:t>America,</a:t>
            </a:r>
            <a:r>
              <a:rPr sz="1500" spc="-105" dirty="0">
                <a:solidFill>
                  <a:srgbClr val="000000"/>
                </a:solidFill>
              </a:rPr>
              <a:t> </a:t>
            </a:r>
            <a:r>
              <a:rPr sz="1500" spc="80" dirty="0">
                <a:solidFill>
                  <a:srgbClr val="000000"/>
                </a:solidFill>
              </a:rPr>
              <a:t>and</a:t>
            </a:r>
            <a:r>
              <a:rPr sz="1500" spc="-105" dirty="0">
                <a:solidFill>
                  <a:srgbClr val="000000"/>
                </a:solidFill>
              </a:rPr>
              <a:t> </a:t>
            </a:r>
            <a:r>
              <a:rPr sz="1500" spc="120" dirty="0">
                <a:solidFill>
                  <a:srgbClr val="000000"/>
                </a:solidFill>
              </a:rPr>
              <a:t>South</a:t>
            </a:r>
            <a:r>
              <a:rPr sz="1500" spc="-105" dirty="0">
                <a:solidFill>
                  <a:srgbClr val="000000"/>
                </a:solidFill>
              </a:rPr>
              <a:t> </a:t>
            </a:r>
            <a:r>
              <a:rPr sz="1500" spc="95" dirty="0">
                <a:solidFill>
                  <a:srgbClr val="000000"/>
                </a:solidFill>
              </a:rPr>
              <a:t>America.</a:t>
            </a:r>
            <a:endParaRPr sz="1500"/>
          </a:p>
        </p:txBody>
      </p:sp>
      <p:sp>
        <p:nvSpPr>
          <p:cNvPr id="4" name="object 4"/>
          <p:cNvSpPr txBox="1"/>
          <p:nvPr/>
        </p:nvSpPr>
        <p:spPr>
          <a:xfrm>
            <a:off x="11363362" y="2205301"/>
            <a:ext cx="577913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700"/>
              </a:lnSpc>
              <a:spcBef>
                <a:spcPts val="100"/>
              </a:spcBef>
            </a:pPr>
            <a:r>
              <a:rPr sz="1500" b="1" spc="100" dirty="0">
                <a:latin typeface="Calibri"/>
                <a:cs typeface="Calibri"/>
              </a:rPr>
              <a:t>Patients </a:t>
            </a:r>
            <a:r>
              <a:rPr sz="1500" b="1" spc="60" dirty="0">
                <a:latin typeface="Calibri"/>
                <a:cs typeface="Calibri"/>
              </a:rPr>
              <a:t>with </a:t>
            </a:r>
            <a:r>
              <a:rPr sz="1500" b="1" spc="100" dirty="0">
                <a:latin typeface="Calibri"/>
                <a:cs typeface="Calibri"/>
              </a:rPr>
              <a:t>New </a:t>
            </a:r>
            <a:r>
              <a:rPr sz="1500" b="1" spc="150" dirty="0">
                <a:latin typeface="Calibri"/>
                <a:cs typeface="Calibri"/>
              </a:rPr>
              <a:t>York </a:t>
            </a:r>
            <a:r>
              <a:rPr sz="1500" b="1" spc="100" dirty="0">
                <a:latin typeface="Calibri"/>
                <a:cs typeface="Calibri"/>
              </a:rPr>
              <a:t>Heart </a:t>
            </a:r>
            <a:r>
              <a:rPr sz="1500" b="1" spc="95" dirty="0">
                <a:latin typeface="Calibri"/>
                <a:cs typeface="Calibri"/>
              </a:rPr>
              <a:t>Association </a:t>
            </a:r>
            <a:r>
              <a:rPr sz="1500" b="1" spc="120" dirty="0">
                <a:latin typeface="Calibri"/>
                <a:cs typeface="Calibri"/>
              </a:rPr>
              <a:t>(NYHA) </a:t>
            </a:r>
            <a:r>
              <a:rPr sz="1500" b="1" spc="75" dirty="0">
                <a:latin typeface="Calibri"/>
                <a:cs typeface="Calibri"/>
              </a:rPr>
              <a:t>classification </a:t>
            </a:r>
            <a:r>
              <a:rPr sz="1500" b="1" spc="-325" dirty="0">
                <a:latin typeface="Calibri"/>
                <a:cs typeface="Calibri"/>
              </a:rPr>
              <a:t> </a:t>
            </a:r>
            <a:r>
              <a:rPr sz="1500" b="1" spc="80" dirty="0">
                <a:latin typeface="Calibri"/>
                <a:cs typeface="Calibri"/>
              </a:rPr>
              <a:t>II–IV </a:t>
            </a:r>
            <a:r>
              <a:rPr sz="1500" b="1" spc="60" dirty="0">
                <a:latin typeface="Calibri"/>
                <a:cs typeface="Calibri"/>
              </a:rPr>
              <a:t>with </a:t>
            </a:r>
            <a:r>
              <a:rPr sz="1500" b="1" spc="75" dirty="0">
                <a:latin typeface="Calibri"/>
                <a:cs typeface="Calibri"/>
              </a:rPr>
              <a:t>an </a:t>
            </a:r>
            <a:r>
              <a:rPr sz="1500" b="1" spc="65" dirty="0">
                <a:latin typeface="Calibri"/>
                <a:cs typeface="Calibri"/>
              </a:rPr>
              <a:t>ejection </a:t>
            </a:r>
            <a:r>
              <a:rPr sz="1500" b="1" spc="75" dirty="0">
                <a:latin typeface="Calibri"/>
                <a:cs typeface="Calibri"/>
              </a:rPr>
              <a:t>fraction </a:t>
            </a:r>
            <a:r>
              <a:rPr sz="1500" b="1" spc="90" dirty="0">
                <a:latin typeface="Calibri"/>
                <a:cs typeface="Calibri"/>
              </a:rPr>
              <a:t>of </a:t>
            </a:r>
            <a:r>
              <a:rPr sz="1500" b="1" spc="275" dirty="0">
                <a:latin typeface="Calibri"/>
                <a:cs typeface="Calibri"/>
              </a:rPr>
              <a:t>40% </a:t>
            </a:r>
            <a:r>
              <a:rPr sz="1500" b="1" spc="80" dirty="0">
                <a:latin typeface="Calibri"/>
                <a:cs typeface="Calibri"/>
              </a:rPr>
              <a:t>or </a:t>
            </a:r>
            <a:r>
              <a:rPr sz="1500" b="1" spc="110" dirty="0">
                <a:latin typeface="Calibri"/>
                <a:cs typeface="Calibri"/>
              </a:rPr>
              <a:t>less </a:t>
            </a:r>
            <a:r>
              <a:rPr sz="1500" b="1" spc="85" dirty="0">
                <a:latin typeface="Calibri"/>
                <a:cs typeface="Calibri"/>
              </a:rPr>
              <a:t>were </a:t>
            </a:r>
            <a:r>
              <a:rPr sz="1500" b="1" spc="70" dirty="0">
                <a:latin typeface="Calibri"/>
                <a:cs typeface="Calibri"/>
              </a:rPr>
              <a:t>randomly </a:t>
            </a:r>
            <a:r>
              <a:rPr sz="1500" b="1" spc="75" dirty="0">
                <a:latin typeface="Calibri"/>
                <a:cs typeface="Calibri"/>
              </a:rPr>
              <a:t> </a:t>
            </a:r>
            <a:r>
              <a:rPr sz="1500" b="1" spc="105" dirty="0">
                <a:latin typeface="Calibri"/>
                <a:cs typeface="Calibri"/>
              </a:rPr>
              <a:t>assigned </a:t>
            </a:r>
            <a:r>
              <a:rPr sz="1500" b="1" spc="-35" dirty="0">
                <a:latin typeface="Calibri"/>
                <a:cs typeface="Calibri"/>
              </a:rPr>
              <a:t>(1:1) </a:t>
            </a:r>
            <a:r>
              <a:rPr sz="1500" b="1" spc="90" dirty="0">
                <a:latin typeface="Calibri"/>
                <a:cs typeface="Calibri"/>
              </a:rPr>
              <a:t>to receive the </a:t>
            </a:r>
            <a:r>
              <a:rPr sz="1500" b="1" spc="55" dirty="0">
                <a:latin typeface="Calibri"/>
                <a:cs typeface="Calibri"/>
              </a:rPr>
              <a:t>addition </a:t>
            </a:r>
            <a:r>
              <a:rPr sz="1500" b="1" spc="90" dirty="0">
                <a:latin typeface="Calibri"/>
                <a:cs typeface="Calibri"/>
              </a:rPr>
              <a:t>of </a:t>
            </a:r>
            <a:r>
              <a:rPr sz="1500" b="1" spc="70" dirty="0">
                <a:latin typeface="Calibri"/>
                <a:cs typeface="Calibri"/>
              </a:rPr>
              <a:t>either </a:t>
            </a:r>
            <a:r>
              <a:rPr sz="1500" b="1" spc="55" dirty="0">
                <a:latin typeface="Calibri"/>
                <a:cs typeface="Calibri"/>
              </a:rPr>
              <a:t>oral </a:t>
            </a:r>
            <a:r>
              <a:rPr sz="1500" b="1" spc="70" dirty="0">
                <a:latin typeface="Calibri"/>
                <a:cs typeface="Calibri"/>
              </a:rPr>
              <a:t>empagliflozin </a:t>
            </a:r>
            <a:r>
              <a:rPr sz="1500" b="1" spc="-325" dirty="0">
                <a:latin typeface="Calibri"/>
                <a:cs typeface="Calibri"/>
              </a:rPr>
              <a:t> </a:t>
            </a:r>
            <a:r>
              <a:rPr sz="1500" b="1" spc="135" dirty="0">
                <a:latin typeface="Calibri"/>
                <a:cs typeface="Calibri"/>
              </a:rPr>
              <a:t>10</a:t>
            </a:r>
            <a:r>
              <a:rPr sz="1500" b="1" spc="-100" dirty="0">
                <a:latin typeface="Calibri"/>
                <a:cs typeface="Calibri"/>
              </a:rPr>
              <a:t> </a:t>
            </a:r>
            <a:r>
              <a:rPr sz="1500" b="1" spc="180" dirty="0">
                <a:latin typeface="Calibri"/>
                <a:cs typeface="Calibri"/>
              </a:rPr>
              <a:t>mg</a:t>
            </a:r>
            <a:r>
              <a:rPr sz="1500" b="1" spc="-100" dirty="0">
                <a:latin typeface="Calibri"/>
                <a:cs typeface="Calibri"/>
              </a:rPr>
              <a:t> </a:t>
            </a:r>
            <a:r>
              <a:rPr sz="1500" b="1" spc="85" dirty="0">
                <a:latin typeface="Calibri"/>
                <a:cs typeface="Calibri"/>
              </a:rPr>
              <a:t>per</a:t>
            </a:r>
            <a:r>
              <a:rPr sz="1500" b="1" spc="-100" dirty="0">
                <a:latin typeface="Calibri"/>
                <a:cs typeface="Calibri"/>
              </a:rPr>
              <a:t> </a:t>
            </a:r>
            <a:r>
              <a:rPr sz="1500" b="1" spc="90" dirty="0">
                <a:latin typeface="Calibri"/>
                <a:cs typeface="Calibri"/>
              </a:rPr>
              <a:t>day</a:t>
            </a:r>
            <a:r>
              <a:rPr sz="1500" b="1" spc="-100" dirty="0">
                <a:latin typeface="Calibri"/>
                <a:cs typeface="Calibri"/>
              </a:rPr>
              <a:t> </a:t>
            </a:r>
            <a:r>
              <a:rPr sz="1500" b="1" spc="80" dirty="0">
                <a:latin typeface="Calibri"/>
                <a:cs typeface="Calibri"/>
              </a:rPr>
              <a:t>or</a:t>
            </a:r>
            <a:r>
              <a:rPr sz="1500" b="1" spc="-100" dirty="0">
                <a:latin typeface="Calibri"/>
                <a:cs typeface="Calibri"/>
              </a:rPr>
              <a:t> </a:t>
            </a:r>
            <a:r>
              <a:rPr sz="1500" b="1" spc="75" dirty="0">
                <a:latin typeface="Calibri"/>
                <a:cs typeface="Calibri"/>
              </a:rPr>
              <a:t>placebo</a:t>
            </a:r>
            <a:r>
              <a:rPr sz="1500" b="1" spc="-100" dirty="0">
                <a:latin typeface="Calibri"/>
                <a:cs typeface="Calibri"/>
              </a:rPr>
              <a:t> </a:t>
            </a:r>
            <a:r>
              <a:rPr sz="1500" b="1" spc="90" dirty="0">
                <a:latin typeface="Calibri"/>
                <a:cs typeface="Calibri"/>
              </a:rPr>
              <a:t>to</a:t>
            </a:r>
            <a:r>
              <a:rPr sz="1500" b="1" spc="-100" dirty="0">
                <a:latin typeface="Calibri"/>
                <a:cs typeface="Calibri"/>
              </a:rPr>
              <a:t> </a:t>
            </a:r>
            <a:r>
              <a:rPr sz="1500" b="1" spc="95" dirty="0">
                <a:latin typeface="Calibri"/>
                <a:cs typeface="Calibri"/>
              </a:rPr>
              <a:t>background</a:t>
            </a:r>
            <a:r>
              <a:rPr sz="1500" b="1" spc="-100" dirty="0">
                <a:latin typeface="Calibri"/>
                <a:cs typeface="Calibri"/>
              </a:rPr>
              <a:t> </a:t>
            </a:r>
            <a:r>
              <a:rPr sz="1500" b="1" spc="65" dirty="0">
                <a:latin typeface="Calibri"/>
                <a:cs typeface="Calibri"/>
              </a:rPr>
              <a:t>therapy.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63055" y="4702175"/>
            <a:ext cx="5779770" cy="82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700"/>
              </a:lnSpc>
              <a:spcBef>
                <a:spcPts val="100"/>
              </a:spcBef>
            </a:pPr>
            <a:r>
              <a:rPr sz="1500" b="1" spc="150" dirty="0">
                <a:latin typeface="Calibri"/>
                <a:cs typeface="Calibri"/>
              </a:rPr>
              <a:t>The </a:t>
            </a:r>
            <a:r>
              <a:rPr sz="1500" b="1" spc="90" dirty="0">
                <a:latin typeface="Calibri"/>
                <a:cs typeface="Calibri"/>
              </a:rPr>
              <a:t>primary </a:t>
            </a:r>
            <a:r>
              <a:rPr sz="1500" b="1" spc="100" dirty="0">
                <a:latin typeface="Calibri"/>
                <a:cs typeface="Calibri"/>
              </a:rPr>
              <a:t>composite outcome </a:t>
            </a:r>
            <a:r>
              <a:rPr sz="1500" b="1" spc="120" dirty="0">
                <a:latin typeface="Calibri"/>
                <a:cs typeface="Calibri"/>
              </a:rPr>
              <a:t>was </a:t>
            </a:r>
            <a:r>
              <a:rPr sz="1500" b="1" spc="90" dirty="0">
                <a:latin typeface="Calibri"/>
                <a:cs typeface="Calibri"/>
              </a:rPr>
              <a:t>cardiovascular death </a:t>
            </a:r>
            <a:r>
              <a:rPr sz="1500" b="1" spc="80" dirty="0">
                <a:latin typeface="Calibri"/>
                <a:cs typeface="Calibri"/>
              </a:rPr>
              <a:t>and </a:t>
            </a:r>
            <a:r>
              <a:rPr sz="1500" b="1" spc="-325" dirty="0">
                <a:latin typeface="Calibri"/>
                <a:cs typeface="Calibri"/>
              </a:rPr>
              <a:t> </a:t>
            </a:r>
            <a:r>
              <a:rPr sz="1500" b="1" spc="95" dirty="0">
                <a:latin typeface="Calibri"/>
                <a:cs typeface="Calibri"/>
              </a:rPr>
              <a:t>heart </a:t>
            </a:r>
            <a:r>
              <a:rPr sz="1500" b="1" spc="65" dirty="0">
                <a:latin typeface="Calibri"/>
                <a:cs typeface="Calibri"/>
              </a:rPr>
              <a:t>failure hospitalisation; </a:t>
            </a:r>
            <a:r>
              <a:rPr sz="1500" b="1" spc="100" dirty="0">
                <a:latin typeface="Calibri"/>
                <a:cs typeface="Calibri"/>
              </a:rPr>
              <a:t>the </a:t>
            </a:r>
            <a:r>
              <a:rPr sz="1500" b="1" spc="105" dirty="0">
                <a:latin typeface="Calibri"/>
                <a:cs typeface="Calibri"/>
              </a:rPr>
              <a:t>secondary </a:t>
            </a:r>
            <a:r>
              <a:rPr sz="1500" b="1" spc="100" dirty="0">
                <a:latin typeface="Calibri"/>
                <a:cs typeface="Calibri"/>
              </a:rPr>
              <a:t>outcome </a:t>
            </a:r>
            <a:r>
              <a:rPr sz="1500" b="1" spc="120" dirty="0">
                <a:latin typeface="Calibri"/>
                <a:cs typeface="Calibri"/>
              </a:rPr>
              <a:t>was </a:t>
            </a:r>
            <a:r>
              <a:rPr sz="1500" b="1" spc="80" dirty="0">
                <a:latin typeface="Calibri"/>
                <a:cs typeface="Calibri"/>
              </a:rPr>
              <a:t>total </a:t>
            </a:r>
            <a:r>
              <a:rPr sz="1500" b="1" spc="85" dirty="0">
                <a:latin typeface="Calibri"/>
                <a:cs typeface="Calibri"/>
              </a:rPr>
              <a:t> </a:t>
            </a:r>
            <a:r>
              <a:rPr sz="1500" b="1" spc="95" dirty="0">
                <a:latin typeface="Calibri"/>
                <a:cs typeface="Calibri"/>
              </a:rPr>
              <a:t>heart</a:t>
            </a:r>
            <a:r>
              <a:rPr sz="1500" b="1" spc="-110" dirty="0">
                <a:latin typeface="Calibri"/>
                <a:cs typeface="Calibri"/>
              </a:rPr>
              <a:t> </a:t>
            </a:r>
            <a:r>
              <a:rPr sz="1500" b="1" spc="65" dirty="0">
                <a:latin typeface="Calibri"/>
                <a:cs typeface="Calibri"/>
              </a:rPr>
              <a:t>failure</a:t>
            </a:r>
            <a:r>
              <a:rPr sz="1500" b="1" spc="-105" dirty="0">
                <a:latin typeface="Calibri"/>
                <a:cs typeface="Calibri"/>
              </a:rPr>
              <a:t> </a:t>
            </a:r>
            <a:r>
              <a:rPr sz="1500" b="1" spc="75" dirty="0">
                <a:latin typeface="Calibri"/>
                <a:cs typeface="Calibri"/>
              </a:rPr>
              <a:t>hospital</a:t>
            </a:r>
            <a:r>
              <a:rPr sz="1500" b="1" spc="-105" dirty="0">
                <a:latin typeface="Calibri"/>
                <a:cs typeface="Calibri"/>
              </a:rPr>
              <a:t> </a:t>
            </a:r>
            <a:r>
              <a:rPr sz="1500" b="1" spc="95" dirty="0">
                <a:latin typeface="Calibri"/>
                <a:cs typeface="Calibri"/>
              </a:rPr>
              <a:t>admissions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63055" y="7222219"/>
            <a:ext cx="57734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sz="1500" b="1" spc="150" dirty="0">
                <a:latin typeface="Calibri"/>
                <a:cs typeface="Calibri"/>
              </a:rPr>
              <a:t>An</a:t>
            </a:r>
            <a:r>
              <a:rPr sz="1500" b="1" spc="500" dirty="0">
                <a:latin typeface="Calibri"/>
                <a:cs typeface="Calibri"/>
              </a:rPr>
              <a:t> </a:t>
            </a:r>
            <a:r>
              <a:rPr sz="1500" b="1" spc="90" dirty="0">
                <a:latin typeface="Calibri"/>
                <a:cs typeface="Calibri"/>
              </a:rPr>
              <a:t>extended</a:t>
            </a:r>
            <a:r>
              <a:rPr sz="1500" b="1" spc="505" dirty="0">
                <a:latin typeface="Calibri"/>
                <a:cs typeface="Calibri"/>
              </a:rPr>
              <a:t> </a:t>
            </a:r>
            <a:r>
              <a:rPr sz="1500" b="1" spc="90" dirty="0">
                <a:latin typeface="Calibri"/>
                <a:cs typeface="Calibri"/>
              </a:rPr>
              <a:t>composite</a:t>
            </a:r>
            <a:r>
              <a:rPr sz="1500" b="1" spc="500" dirty="0">
                <a:latin typeface="Calibri"/>
                <a:cs typeface="Calibri"/>
              </a:rPr>
              <a:t> </a:t>
            </a:r>
            <a:r>
              <a:rPr sz="1500" b="1" spc="95" dirty="0">
                <a:latin typeface="Calibri"/>
                <a:cs typeface="Calibri"/>
              </a:rPr>
              <a:t>outcome</a:t>
            </a:r>
            <a:r>
              <a:rPr sz="1500" b="1" spc="505" dirty="0">
                <a:latin typeface="Calibri"/>
                <a:cs typeface="Calibri"/>
              </a:rPr>
              <a:t> </a:t>
            </a:r>
            <a:r>
              <a:rPr sz="1500" b="1" spc="95" dirty="0">
                <a:latin typeface="Calibri"/>
                <a:cs typeface="Calibri"/>
              </a:rPr>
              <a:t>consisted</a:t>
            </a:r>
            <a:r>
              <a:rPr sz="1500" b="1" spc="500" dirty="0">
                <a:latin typeface="Calibri"/>
                <a:cs typeface="Calibri"/>
              </a:rPr>
              <a:t> </a:t>
            </a:r>
            <a:r>
              <a:rPr sz="1500" b="1" spc="90" dirty="0">
                <a:latin typeface="Calibri"/>
                <a:cs typeface="Calibri"/>
              </a:rPr>
              <a:t>of</a:t>
            </a:r>
            <a:r>
              <a:rPr sz="1500" b="1" spc="505" dirty="0">
                <a:latin typeface="Calibri"/>
                <a:cs typeface="Calibri"/>
              </a:rPr>
              <a:t> </a:t>
            </a:r>
            <a:r>
              <a:rPr sz="1500" b="1" spc="60" dirty="0">
                <a:latin typeface="Calibri"/>
                <a:cs typeface="Calibri"/>
              </a:rPr>
              <a:t>inpatient</a:t>
            </a:r>
            <a:r>
              <a:rPr sz="1500" b="1" spc="110" dirty="0">
                <a:latin typeface="Calibri"/>
                <a:cs typeface="Calibri"/>
              </a:rPr>
              <a:t> </a:t>
            </a:r>
            <a:r>
              <a:rPr sz="1500" b="1" spc="75" dirty="0">
                <a:latin typeface="Calibri"/>
                <a:cs typeface="Calibri"/>
              </a:rPr>
              <a:t>and </a:t>
            </a:r>
            <a:r>
              <a:rPr sz="1500" b="1" spc="-325" dirty="0">
                <a:latin typeface="Calibri"/>
                <a:cs typeface="Calibri"/>
              </a:rPr>
              <a:t> </a:t>
            </a:r>
            <a:r>
              <a:rPr sz="1500" b="1" spc="65" dirty="0">
                <a:latin typeface="Calibri"/>
                <a:cs typeface="Calibri"/>
              </a:rPr>
              <a:t>outpatient</a:t>
            </a:r>
            <a:r>
              <a:rPr sz="1500" b="1" spc="-100" dirty="0">
                <a:latin typeface="Calibri"/>
                <a:cs typeface="Calibri"/>
              </a:rPr>
              <a:t> </a:t>
            </a:r>
            <a:r>
              <a:rPr sz="1500" b="1" spc="180" dirty="0">
                <a:latin typeface="Calibri"/>
                <a:cs typeface="Calibri"/>
              </a:rPr>
              <a:t>HFrEF</a:t>
            </a:r>
            <a:r>
              <a:rPr sz="1500" b="1" spc="-100" dirty="0">
                <a:latin typeface="Calibri"/>
                <a:cs typeface="Calibri"/>
              </a:rPr>
              <a:t> </a:t>
            </a:r>
            <a:r>
              <a:rPr sz="1500" b="1" spc="105" dirty="0">
                <a:latin typeface="Calibri"/>
                <a:cs typeface="Calibri"/>
              </a:rPr>
              <a:t>events</a:t>
            </a:r>
            <a:r>
              <a:rPr sz="1500" b="1" spc="-100" dirty="0">
                <a:latin typeface="Calibri"/>
                <a:cs typeface="Calibri"/>
              </a:rPr>
              <a:t> </a:t>
            </a:r>
            <a:r>
              <a:rPr sz="1500" b="1" spc="110" dirty="0">
                <a:latin typeface="Calibri"/>
                <a:cs typeface="Calibri"/>
              </a:rPr>
              <a:t>was</a:t>
            </a:r>
            <a:r>
              <a:rPr sz="1500" b="1" spc="-100" dirty="0">
                <a:latin typeface="Calibri"/>
                <a:cs typeface="Calibri"/>
              </a:rPr>
              <a:t> </a:t>
            </a:r>
            <a:r>
              <a:rPr sz="1500" b="1" spc="75" dirty="0">
                <a:latin typeface="Calibri"/>
                <a:cs typeface="Calibri"/>
              </a:rPr>
              <a:t>also</a:t>
            </a:r>
            <a:r>
              <a:rPr sz="1500" b="1" spc="-100" dirty="0">
                <a:latin typeface="Calibri"/>
                <a:cs typeface="Calibri"/>
              </a:rPr>
              <a:t> </a:t>
            </a:r>
            <a:r>
              <a:rPr sz="1500" b="1" spc="60" dirty="0">
                <a:latin typeface="Calibri"/>
                <a:cs typeface="Calibri"/>
              </a:rPr>
              <a:t>evaluated.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63055" y="9182559"/>
            <a:ext cx="5780405" cy="107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1200" b="1" spc="90" dirty="0">
                <a:latin typeface="Calibri"/>
                <a:cs typeface="Calibri"/>
              </a:rPr>
              <a:t>Outcomes</a:t>
            </a:r>
            <a:r>
              <a:rPr sz="1200" b="1" spc="-70" dirty="0">
                <a:latin typeface="Calibri"/>
                <a:cs typeface="Calibri"/>
              </a:rPr>
              <a:t> </a:t>
            </a:r>
            <a:r>
              <a:rPr sz="1200" b="1" spc="75" dirty="0">
                <a:latin typeface="Calibri"/>
                <a:cs typeface="Calibri"/>
              </a:rPr>
              <a:t>were</a:t>
            </a:r>
            <a:r>
              <a:rPr sz="1200" b="1" spc="-70" dirty="0">
                <a:latin typeface="Calibri"/>
                <a:cs typeface="Calibri"/>
              </a:rPr>
              <a:t> </a:t>
            </a:r>
            <a:r>
              <a:rPr sz="1200" b="1" spc="70" dirty="0">
                <a:latin typeface="Calibri"/>
                <a:cs typeface="Calibri"/>
              </a:rPr>
              <a:t>analysed</a:t>
            </a:r>
            <a:r>
              <a:rPr sz="1200" b="1" spc="-70" dirty="0">
                <a:latin typeface="Calibri"/>
                <a:cs typeface="Calibri"/>
              </a:rPr>
              <a:t> </a:t>
            </a:r>
            <a:r>
              <a:rPr sz="1200" b="1" spc="80" dirty="0">
                <a:latin typeface="Calibri"/>
                <a:cs typeface="Calibri"/>
              </a:rPr>
              <a:t>according</a:t>
            </a:r>
            <a:r>
              <a:rPr sz="1200" b="1" spc="-70" dirty="0">
                <a:latin typeface="Calibri"/>
                <a:cs typeface="Calibri"/>
              </a:rPr>
              <a:t> </a:t>
            </a:r>
            <a:r>
              <a:rPr sz="1200" b="1" spc="80" dirty="0">
                <a:latin typeface="Calibri"/>
                <a:cs typeface="Calibri"/>
              </a:rPr>
              <a:t>to</a:t>
            </a:r>
            <a:r>
              <a:rPr sz="1200" b="1" spc="-70" dirty="0">
                <a:latin typeface="Calibri"/>
                <a:cs typeface="Calibri"/>
              </a:rPr>
              <a:t> </a:t>
            </a:r>
            <a:r>
              <a:rPr sz="1200" b="1" spc="85" dirty="0">
                <a:latin typeface="Calibri"/>
                <a:cs typeface="Calibri"/>
              </a:rPr>
              <a:t>background</a:t>
            </a:r>
            <a:r>
              <a:rPr sz="1200" b="1" spc="-70" dirty="0">
                <a:latin typeface="Calibri"/>
                <a:cs typeface="Calibri"/>
              </a:rPr>
              <a:t> </a:t>
            </a:r>
            <a:r>
              <a:rPr sz="1200" b="1" spc="90" dirty="0">
                <a:latin typeface="Calibri"/>
                <a:cs typeface="Calibri"/>
              </a:rPr>
              <a:t>use</a:t>
            </a:r>
            <a:r>
              <a:rPr sz="1200" b="1" spc="-70" dirty="0">
                <a:latin typeface="Calibri"/>
                <a:cs typeface="Calibri"/>
              </a:rPr>
              <a:t> </a:t>
            </a:r>
            <a:r>
              <a:rPr sz="1200" b="1" spc="75" dirty="0">
                <a:latin typeface="Calibri"/>
                <a:cs typeface="Calibri"/>
              </a:rPr>
              <a:t>of</a:t>
            </a:r>
            <a:r>
              <a:rPr sz="1200" b="1" spc="-70" dirty="0">
                <a:latin typeface="Calibri"/>
                <a:cs typeface="Calibri"/>
              </a:rPr>
              <a:t> </a:t>
            </a:r>
            <a:r>
              <a:rPr sz="1200" b="1" spc="70" dirty="0">
                <a:latin typeface="Calibri"/>
                <a:cs typeface="Calibri"/>
              </a:rPr>
              <a:t>angiotensin-converting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90" dirty="0">
                <a:latin typeface="Calibri"/>
                <a:cs typeface="Calibri"/>
              </a:rPr>
              <a:t>enzyme </a:t>
            </a:r>
            <a:r>
              <a:rPr sz="1200" b="1" spc="110" dirty="0">
                <a:latin typeface="Calibri"/>
                <a:cs typeface="Calibri"/>
              </a:rPr>
              <a:t>(ACE) </a:t>
            </a:r>
            <a:r>
              <a:rPr sz="1200" b="1" spc="45" dirty="0">
                <a:latin typeface="Calibri"/>
                <a:cs typeface="Calibri"/>
              </a:rPr>
              <a:t>inhibitors, </a:t>
            </a:r>
            <a:r>
              <a:rPr sz="1200" b="1" spc="65" dirty="0">
                <a:latin typeface="Calibri"/>
                <a:cs typeface="Calibri"/>
              </a:rPr>
              <a:t>angiotensin </a:t>
            </a:r>
            <a:r>
              <a:rPr sz="1200" b="1" spc="50" dirty="0">
                <a:latin typeface="Calibri"/>
                <a:cs typeface="Calibri"/>
              </a:rPr>
              <a:t>II </a:t>
            </a:r>
            <a:r>
              <a:rPr sz="1200" b="1" spc="80" dirty="0">
                <a:latin typeface="Calibri"/>
                <a:cs typeface="Calibri"/>
              </a:rPr>
              <a:t>receptor </a:t>
            </a:r>
            <a:r>
              <a:rPr sz="1200" b="1" spc="85" dirty="0">
                <a:latin typeface="Calibri"/>
                <a:cs typeface="Calibri"/>
              </a:rPr>
              <a:t>blockers </a:t>
            </a:r>
            <a:r>
              <a:rPr sz="1200" b="1" spc="110" dirty="0">
                <a:latin typeface="Calibri"/>
                <a:cs typeface="Calibri"/>
              </a:rPr>
              <a:t>(ARBs) </a:t>
            </a:r>
            <a:r>
              <a:rPr sz="1200" b="1" spc="70" dirty="0">
                <a:latin typeface="Calibri"/>
                <a:cs typeface="Calibri"/>
              </a:rPr>
              <a:t>or </a:t>
            </a:r>
            <a:r>
              <a:rPr sz="1200" b="1" spc="65" dirty="0">
                <a:latin typeface="Calibri"/>
                <a:cs typeface="Calibri"/>
              </a:rPr>
              <a:t>angiotensin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80" dirty="0">
                <a:latin typeface="Calibri"/>
                <a:cs typeface="Calibri"/>
              </a:rPr>
              <a:t>receptor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55" dirty="0">
                <a:latin typeface="Calibri"/>
                <a:cs typeface="Calibri"/>
              </a:rPr>
              <a:t>neprilysin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50" dirty="0">
                <a:latin typeface="Calibri"/>
                <a:cs typeface="Calibri"/>
              </a:rPr>
              <a:t>inhibitors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70" dirty="0">
                <a:latin typeface="Calibri"/>
                <a:cs typeface="Calibri"/>
              </a:rPr>
              <a:t>(ARNIs),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110" dirty="0">
                <a:latin typeface="Calibri"/>
                <a:cs typeface="Calibri"/>
              </a:rPr>
              <a:t>as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40" dirty="0">
                <a:latin typeface="Calibri"/>
                <a:cs typeface="Calibri"/>
              </a:rPr>
              <a:t>well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110" dirty="0">
                <a:latin typeface="Calibri"/>
                <a:cs typeface="Calibri"/>
              </a:rPr>
              <a:t>as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55" dirty="0">
                <a:latin typeface="Arial"/>
                <a:cs typeface="Arial"/>
              </a:rPr>
              <a:t>β</a:t>
            </a:r>
            <a:r>
              <a:rPr sz="1200" b="1" spc="-105" dirty="0">
                <a:latin typeface="Arial"/>
                <a:cs typeface="Arial"/>
              </a:rPr>
              <a:t> </a:t>
            </a:r>
            <a:r>
              <a:rPr sz="1200" b="1" spc="85" dirty="0">
                <a:latin typeface="Calibri"/>
                <a:cs typeface="Calibri"/>
              </a:rPr>
              <a:t>blockers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65" dirty="0">
                <a:latin typeface="Calibri"/>
                <a:cs typeface="Calibri"/>
              </a:rPr>
              <a:t>and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60" dirty="0">
                <a:latin typeface="Calibri"/>
                <a:cs typeface="Calibri"/>
              </a:rPr>
              <a:t>mineralocorticoid </a:t>
            </a:r>
            <a:r>
              <a:rPr sz="1200" b="1" spc="-254" dirty="0">
                <a:latin typeface="Calibri"/>
                <a:cs typeface="Calibri"/>
              </a:rPr>
              <a:t> </a:t>
            </a:r>
            <a:r>
              <a:rPr sz="1200" b="1" spc="80" dirty="0">
                <a:latin typeface="Calibri"/>
                <a:cs typeface="Calibri"/>
              </a:rPr>
              <a:t>receptor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spc="80" dirty="0">
                <a:latin typeface="Calibri"/>
                <a:cs typeface="Calibri"/>
              </a:rPr>
              <a:t>antagonists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spc="90" dirty="0">
                <a:latin typeface="Calibri"/>
                <a:cs typeface="Calibri"/>
              </a:rPr>
              <a:t>(MRAs)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spc="90" dirty="0">
                <a:latin typeface="Calibri"/>
                <a:cs typeface="Calibri"/>
              </a:rPr>
              <a:t>at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spc="90" dirty="0">
                <a:latin typeface="Calibri"/>
                <a:cs typeface="Calibri"/>
              </a:rPr>
              <a:t>less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spc="65" dirty="0">
                <a:latin typeface="Calibri"/>
                <a:cs typeface="Calibri"/>
              </a:rPr>
              <a:t>than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spc="220" dirty="0">
                <a:latin typeface="Calibri"/>
                <a:cs typeface="Calibri"/>
              </a:rPr>
              <a:t>50%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spc="70" dirty="0">
                <a:latin typeface="Calibri"/>
                <a:cs typeface="Calibri"/>
              </a:rPr>
              <a:t>or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spc="220" dirty="0">
                <a:latin typeface="Calibri"/>
                <a:cs typeface="Calibri"/>
              </a:rPr>
              <a:t>50%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spc="70" dirty="0">
                <a:latin typeface="Calibri"/>
                <a:cs typeface="Calibri"/>
              </a:rPr>
              <a:t>or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spc="80" dirty="0">
                <a:latin typeface="Calibri"/>
                <a:cs typeface="Calibri"/>
              </a:rPr>
              <a:t>more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spc="75" dirty="0">
                <a:latin typeface="Calibri"/>
                <a:cs typeface="Calibri"/>
              </a:rPr>
              <a:t>of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spc="95" dirty="0">
                <a:latin typeface="Calibri"/>
                <a:cs typeface="Calibri"/>
              </a:rPr>
              <a:t>target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spc="95" dirty="0">
                <a:latin typeface="Calibri"/>
                <a:cs typeface="Calibri"/>
              </a:rPr>
              <a:t>doses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65" dirty="0">
                <a:latin typeface="Calibri"/>
                <a:cs typeface="Calibri"/>
              </a:rPr>
              <a:t>and</a:t>
            </a:r>
            <a:r>
              <a:rPr sz="1200" b="1" spc="-90" dirty="0">
                <a:latin typeface="Calibri"/>
                <a:cs typeface="Calibri"/>
              </a:rPr>
              <a:t> </a:t>
            </a:r>
            <a:r>
              <a:rPr sz="1200" b="1" spc="40" dirty="0">
                <a:latin typeface="Calibri"/>
                <a:cs typeface="Calibri"/>
              </a:rPr>
              <a:t>in</a:t>
            </a:r>
            <a:r>
              <a:rPr sz="1200" b="1" spc="-85" dirty="0">
                <a:latin typeface="Calibri"/>
                <a:cs typeface="Calibri"/>
              </a:rPr>
              <a:t> </a:t>
            </a:r>
            <a:r>
              <a:rPr sz="1200" b="1" spc="65" dirty="0">
                <a:latin typeface="Calibri"/>
                <a:cs typeface="Calibri"/>
              </a:rPr>
              <a:t>various</a:t>
            </a:r>
            <a:r>
              <a:rPr sz="1200" b="1" spc="-85" dirty="0">
                <a:latin typeface="Calibri"/>
                <a:cs typeface="Calibri"/>
              </a:rPr>
              <a:t> </a:t>
            </a:r>
            <a:r>
              <a:rPr sz="1200" b="1" spc="65" dirty="0">
                <a:latin typeface="Calibri"/>
                <a:cs typeface="Calibri"/>
              </a:rPr>
              <a:t>combinations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656827" y="604544"/>
            <a:ext cx="1605915" cy="1314450"/>
          </a:xfrm>
          <a:custGeom>
            <a:avLst/>
            <a:gdLst/>
            <a:ahLst/>
            <a:cxnLst/>
            <a:rect l="l" t="t" r="r" b="b"/>
            <a:pathLst>
              <a:path w="1605915" h="1314450">
                <a:moveTo>
                  <a:pt x="1009027" y="500126"/>
                </a:moveTo>
                <a:lnTo>
                  <a:pt x="999007" y="451688"/>
                </a:lnTo>
                <a:lnTo>
                  <a:pt x="971829" y="412178"/>
                </a:lnTo>
                <a:lnTo>
                  <a:pt x="931900" y="385559"/>
                </a:lnTo>
                <a:lnTo>
                  <a:pt x="883564" y="375805"/>
                </a:lnTo>
                <a:lnTo>
                  <a:pt x="630047" y="375805"/>
                </a:lnTo>
                <a:lnTo>
                  <a:pt x="630047" y="124383"/>
                </a:lnTo>
                <a:lnTo>
                  <a:pt x="620191" y="76492"/>
                </a:lnTo>
                <a:lnTo>
                  <a:pt x="593305" y="36893"/>
                </a:lnTo>
                <a:lnTo>
                  <a:pt x="553427" y="9944"/>
                </a:lnTo>
                <a:lnTo>
                  <a:pt x="504545" y="0"/>
                </a:lnTo>
                <a:lnTo>
                  <a:pt x="455663" y="9944"/>
                </a:lnTo>
                <a:lnTo>
                  <a:pt x="415785" y="36893"/>
                </a:lnTo>
                <a:lnTo>
                  <a:pt x="388912" y="76492"/>
                </a:lnTo>
                <a:lnTo>
                  <a:pt x="379069" y="124383"/>
                </a:lnTo>
                <a:lnTo>
                  <a:pt x="379069" y="375805"/>
                </a:lnTo>
                <a:lnTo>
                  <a:pt x="125463" y="375805"/>
                </a:lnTo>
                <a:lnTo>
                  <a:pt x="77139" y="385559"/>
                </a:lnTo>
                <a:lnTo>
                  <a:pt x="37198" y="412178"/>
                </a:lnTo>
                <a:lnTo>
                  <a:pt x="10033" y="451688"/>
                </a:lnTo>
                <a:lnTo>
                  <a:pt x="0" y="500126"/>
                </a:lnTo>
                <a:lnTo>
                  <a:pt x="10033" y="548576"/>
                </a:lnTo>
                <a:lnTo>
                  <a:pt x="37198" y="588086"/>
                </a:lnTo>
                <a:lnTo>
                  <a:pt x="77139" y="614718"/>
                </a:lnTo>
                <a:lnTo>
                  <a:pt x="125463" y="624471"/>
                </a:lnTo>
                <a:lnTo>
                  <a:pt x="379069" y="624471"/>
                </a:lnTo>
                <a:lnTo>
                  <a:pt x="379069" y="875880"/>
                </a:lnTo>
                <a:lnTo>
                  <a:pt x="388912" y="923759"/>
                </a:lnTo>
                <a:lnTo>
                  <a:pt x="415772" y="963345"/>
                </a:lnTo>
                <a:lnTo>
                  <a:pt x="455650" y="990269"/>
                </a:lnTo>
                <a:lnTo>
                  <a:pt x="504545" y="1000213"/>
                </a:lnTo>
                <a:lnTo>
                  <a:pt x="553427" y="990269"/>
                </a:lnTo>
                <a:lnTo>
                  <a:pt x="593305" y="963345"/>
                </a:lnTo>
                <a:lnTo>
                  <a:pt x="620191" y="923759"/>
                </a:lnTo>
                <a:lnTo>
                  <a:pt x="630047" y="875880"/>
                </a:lnTo>
                <a:lnTo>
                  <a:pt x="630047" y="624471"/>
                </a:lnTo>
                <a:lnTo>
                  <a:pt x="883577" y="624471"/>
                </a:lnTo>
                <a:lnTo>
                  <a:pt x="931900" y="614718"/>
                </a:lnTo>
                <a:lnTo>
                  <a:pt x="971829" y="588098"/>
                </a:lnTo>
                <a:lnTo>
                  <a:pt x="999007" y="548589"/>
                </a:lnTo>
                <a:lnTo>
                  <a:pt x="1009027" y="500126"/>
                </a:lnTo>
                <a:close/>
              </a:path>
              <a:path w="1605915" h="1314450">
                <a:moveTo>
                  <a:pt x="1605788" y="933081"/>
                </a:moveTo>
                <a:lnTo>
                  <a:pt x="1598117" y="896175"/>
                </a:lnTo>
                <a:lnTo>
                  <a:pt x="1577365" y="866063"/>
                </a:lnTo>
                <a:lnTo>
                  <a:pt x="1546847" y="845781"/>
                </a:lnTo>
                <a:lnTo>
                  <a:pt x="1509915" y="838352"/>
                </a:lnTo>
                <a:lnTo>
                  <a:pt x="1316215" y="838352"/>
                </a:lnTo>
                <a:lnTo>
                  <a:pt x="1316215" y="646785"/>
                </a:lnTo>
                <a:lnTo>
                  <a:pt x="1308696" y="610298"/>
                </a:lnTo>
                <a:lnTo>
                  <a:pt x="1288148" y="580136"/>
                </a:lnTo>
                <a:lnTo>
                  <a:pt x="1257681" y="559600"/>
                </a:lnTo>
                <a:lnTo>
                  <a:pt x="1220343" y="552018"/>
                </a:lnTo>
                <a:lnTo>
                  <a:pt x="1182979" y="559600"/>
                </a:lnTo>
                <a:lnTo>
                  <a:pt x="1152512" y="580136"/>
                </a:lnTo>
                <a:lnTo>
                  <a:pt x="1131989" y="610298"/>
                </a:lnTo>
                <a:lnTo>
                  <a:pt x="1124458" y="646785"/>
                </a:lnTo>
                <a:lnTo>
                  <a:pt x="1124458" y="838352"/>
                </a:lnTo>
                <a:lnTo>
                  <a:pt x="930694" y="838352"/>
                </a:lnTo>
                <a:lnTo>
                  <a:pt x="893775" y="845781"/>
                </a:lnTo>
                <a:lnTo>
                  <a:pt x="863257" y="866063"/>
                </a:lnTo>
                <a:lnTo>
                  <a:pt x="842505" y="896175"/>
                </a:lnTo>
                <a:lnTo>
                  <a:pt x="834834" y="933081"/>
                </a:lnTo>
                <a:lnTo>
                  <a:pt x="842505" y="969987"/>
                </a:lnTo>
                <a:lnTo>
                  <a:pt x="863257" y="1000099"/>
                </a:lnTo>
                <a:lnTo>
                  <a:pt x="893775" y="1020381"/>
                </a:lnTo>
                <a:lnTo>
                  <a:pt x="930694" y="1027811"/>
                </a:lnTo>
                <a:lnTo>
                  <a:pt x="1124458" y="1027811"/>
                </a:lnTo>
                <a:lnTo>
                  <a:pt x="1124458" y="1219365"/>
                </a:lnTo>
                <a:lnTo>
                  <a:pt x="1131989" y="1255839"/>
                </a:lnTo>
                <a:lnTo>
                  <a:pt x="1152512" y="1286002"/>
                </a:lnTo>
                <a:lnTo>
                  <a:pt x="1182979" y="1306525"/>
                </a:lnTo>
                <a:lnTo>
                  <a:pt x="1220343" y="1314094"/>
                </a:lnTo>
                <a:lnTo>
                  <a:pt x="1257681" y="1306525"/>
                </a:lnTo>
                <a:lnTo>
                  <a:pt x="1288148" y="1286002"/>
                </a:lnTo>
                <a:lnTo>
                  <a:pt x="1308696" y="1255839"/>
                </a:lnTo>
                <a:lnTo>
                  <a:pt x="1316215" y="1219365"/>
                </a:lnTo>
                <a:lnTo>
                  <a:pt x="1316215" y="1027811"/>
                </a:lnTo>
                <a:lnTo>
                  <a:pt x="1509928" y="1027811"/>
                </a:lnTo>
                <a:lnTo>
                  <a:pt x="1546847" y="1020381"/>
                </a:lnTo>
                <a:lnTo>
                  <a:pt x="1577365" y="1000099"/>
                </a:lnTo>
                <a:lnTo>
                  <a:pt x="1598117" y="969987"/>
                </a:lnTo>
                <a:lnTo>
                  <a:pt x="1605788" y="933081"/>
                </a:lnTo>
                <a:close/>
              </a:path>
            </a:pathLst>
          </a:custGeom>
          <a:solidFill>
            <a:srgbClr val="D8E3F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65190"/>
            <a:ext cx="13506211" cy="842180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098815" y="0"/>
            <a:ext cx="7863088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100"/>
              </a:spcBef>
            </a:pPr>
            <a:r>
              <a:rPr lang="en-US" spc="1570" dirty="0"/>
              <a:t>FINDINGS</a:t>
            </a:r>
            <a:endParaRPr spc="1570" dirty="0"/>
          </a:p>
        </p:txBody>
      </p:sp>
      <p:sp>
        <p:nvSpPr>
          <p:cNvPr id="5" name="object 5"/>
          <p:cNvSpPr txBox="1"/>
          <p:nvPr/>
        </p:nvSpPr>
        <p:spPr>
          <a:xfrm>
            <a:off x="1936420" y="2896872"/>
            <a:ext cx="2818130" cy="161798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algn="just">
              <a:lnSpc>
                <a:spcPct val="102899"/>
              </a:lnSpc>
              <a:spcBef>
                <a:spcPts val="40"/>
              </a:spcBef>
            </a:pPr>
            <a:r>
              <a:rPr sz="1700" spc="-275" dirty="0">
                <a:latin typeface="Arial Black"/>
                <a:cs typeface="Arial Black"/>
              </a:rPr>
              <a:t>I</a:t>
            </a:r>
            <a:r>
              <a:rPr sz="1700" spc="-35" dirty="0">
                <a:latin typeface="Arial Black"/>
                <a:cs typeface="Arial Black"/>
              </a:rPr>
              <a:t>n</a:t>
            </a:r>
            <a:r>
              <a:rPr sz="1700" spc="-135" dirty="0">
                <a:latin typeface="Arial Black"/>
                <a:cs typeface="Arial Black"/>
              </a:rPr>
              <a:t> </a:t>
            </a:r>
            <a:r>
              <a:rPr sz="1700" spc="-185" dirty="0">
                <a:latin typeface="Arial Black"/>
                <a:cs typeface="Arial Black"/>
              </a:rPr>
              <a:t>t</a:t>
            </a:r>
            <a:r>
              <a:rPr sz="1700" spc="-95" dirty="0">
                <a:latin typeface="Arial Black"/>
                <a:cs typeface="Arial Black"/>
              </a:rPr>
              <a:t>h</a:t>
            </a:r>
            <a:r>
              <a:rPr sz="1700" spc="-180" dirty="0">
                <a:latin typeface="Arial Black"/>
                <a:cs typeface="Arial Black"/>
              </a:rPr>
              <a:t>i</a:t>
            </a:r>
            <a:r>
              <a:rPr sz="1700" spc="-135" dirty="0">
                <a:latin typeface="Arial Black"/>
                <a:cs typeface="Arial Black"/>
              </a:rPr>
              <a:t>s </a:t>
            </a:r>
            <a:r>
              <a:rPr sz="1700" spc="-45" dirty="0">
                <a:latin typeface="Arial Black"/>
                <a:cs typeface="Arial Black"/>
              </a:rPr>
              <a:t>p</a:t>
            </a:r>
            <a:r>
              <a:rPr sz="1700" spc="-110" dirty="0">
                <a:latin typeface="Arial Black"/>
                <a:cs typeface="Arial Black"/>
              </a:rPr>
              <a:t>o</a:t>
            </a:r>
            <a:r>
              <a:rPr sz="1700" spc="-195" dirty="0">
                <a:latin typeface="Arial Black"/>
                <a:cs typeface="Arial Black"/>
              </a:rPr>
              <a:t>s</a:t>
            </a:r>
            <a:r>
              <a:rPr sz="1700" spc="-185" dirty="0">
                <a:latin typeface="Arial Black"/>
                <a:cs typeface="Arial Black"/>
              </a:rPr>
              <a:t>t</a:t>
            </a:r>
            <a:r>
              <a:rPr sz="1700" spc="365" dirty="0">
                <a:latin typeface="Arial Black"/>
                <a:cs typeface="Arial Black"/>
              </a:rPr>
              <a:t>-</a:t>
            </a:r>
            <a:r>
              <a:rPr sz="1700" spc="-95" dirty="0">
                <a:latin typeface="Arial Black"/>
                <a:cs typeface="Arial Black"/>
              </a:rPr>
              <a:t>h</a:t>
            </a:r>
            <a:r>
              <a:rPr sz="1700" spc="-110" dirty="0">
                <a:latin typeface="Arial Black"/>
                <a:cs typeface="Arial Black"/>
              </a:rPr>
              <a:t>o</a:t>
            </a:r>
            <a:r>
              <a:rPr sz="1700" spc="-114" dirty="0">
                <a:latin typeface="Arial Black"/>
                <a:cs typeface="Arial Black"/>
              </a:rPr>
              <a:t>c</a:t>
            </a:r>
            <a:r>
              <a:rPr sz="1700" spc="-135" dirty="0">
                <a:latin typeface="Arial Black"/>
                <a:cs typeface="Arial Black"/>
              </a:rPr>
              <a:t> </a:t>
            </a:r>
            <a:r>
              <a:rPr sz="1700" spc="-45" dirty="0">
                <a:latin typeface="Arial Black"/>
                <a:cs typeface="Arial Black"/>
              </a:rPr>
              <a:t>a</a:t>
            </a:r>
            <a:r>
              <a:rPr sz="1700" spc="-95" dirty="0">
                <a:latin typeface="Arial Black"/>
                <a:cs typeface="Arial Black"/>
              </a:rPr>
              <a:t>n</a:t>
            </a:r>
            <a:r>
              <a:rPr sz="1700" spc="-45" dirty="0">
                <a:latin typeface="Arial Black"/>
                <a:cs typeface="Arial Black"/>
              </a:rPr>
              <a:t>a</a:t>
            </a:r>
            <a:r>
              <a:rPr sz="1700" spc="-180" dirty="0">
                <a:latin typeface="Arial Black"/>
                <a:cs typeface="Arial Black"/>
              </a:rPr>
              <a:t>l</a:t>
            </a:r>
            <a:r>
              <a:rPr sz="1700" spc="-110" dirty="0">
                <a:latin typeface="Arial Black"/>
                <a:cs typeface="Arial Black"/>
              </a:rPr>
              <a:t>y</a:t>
            </a:r>
            <a:r>
              <a:rPr sz="1700" spc="-195" dirty="0">
                <a:latin typeface="Arial Black"/>
                <a:cs typeface="Arial Black"/>
              </a:rPr>
              <a:t>s</a:t>
            </a:r>
            <a:r>
              <a:rPr sz="1700" spc="-180" dirty="0">
                <a:latin typeface="Arial Black"/>
                <a:cs typeface="Arial Black"/>
              </a:rPr>
              <a:t>i</a:t>
            </a:r>
            <a:r>
              <a:rPr sz="1700" spc="-135" dirty="0">
                <a:latin typeface="Arial Black"/>
                <a:cs typeface="Arial Black"/>
              </a:rPr>
              <a:t>s </a:t>
            </a:r>
            <a:r>
              <a:rPr sz="1700" spc="-110" dirty="0">
                <a:latin typeface="Arial Black"/>
                <a:cs typeface="Arial Black"/>
              </a:rPr>
              <a:t>o</a:t>
            </a:r>
            <a:r>
              <a:rPr sz="1700" spc="-90" dirty="0">
                <a:latin typeface="Arial Black"/>
                <a:cs typeface="Arial Black"/>
              </a:rPr>
              <a:t>f  </a:t>
            </a:r>
            <a:r>
              <a:rPr sz="1700" spc="-165" dirty="0">
                <a:latin typeface="Arial Black"/>
                <a:cs typeface="Arial Black"/>
              </a:rPr>
              <a:t>3730</a:t>
            </a:r>
            <a:r>
              <a:rPr sz="1700" spc="-160" dirty="0">
                <a:latin typeface="Arial Black"/>
                <a:cs typeface="Arial Black"/>
              </a:rPr>
              <a:t> </a:t>
            </a:r>
            <a:r>
              <a:rPr sz="1700" spc="-125" dirty="0">
                <a:latin typeface="Arial Black"/>
                <a:cs typeface="Arial Black"/>
              </a:rPr>
              <a:t>patients </a:t>
            </a:r>
            <a:r>
              <a:rPr sz="1700" spc="-20" dirty="0">
                <a:latin typeface="Arial Black"/>
                <a:cs typeface="Arial Black"/>
              </a:rPr>
              <a:t>(mean </a:t>
            </a:r>
            <a:r>
              <a:rPr sz="1700" spc="-60" dirty="0">
                <a:latin typeface="Arial Black"/>
                <a:cs typeface="Arial Black"/>
              </a:rPr>
              <a:t>age </a:t>
            </a:r>
            <a:r>
              <a:rPr sz="1700" spc="-55" dirty="0">
                <a:latin typeface="Arial Black"/>
                <a:cs typeface="Arial Black"/>
              </a:rPr>
              <a:t> </a:t>
            </a:r>
            <a:r>
              <a:rPr sz="1700" spc="-120" dirty="0">
                <a:latin typeface="Arial Black"/>
                <a:cs typeface="Arial Black"/>
              </a:rPr>
              <a:t>66·8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120" dirty="0">
                <a:latin typeface="Arial Black"/>
                <a:cs typeface="Arial Black"/>
              </a:rPr>
              <a:t>years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95" dirty="0">
                <a:latin typeface="Arial Black"/>
                <a:cs typeface="Arial Black"/>
              </a:rPr>
              <a:t>[SD</a:t>
            </a:r>
            <a:r>
              <a:rPr sz="1700" spc="-90" dirty="0">
                <a:latin typeface="Arial Black"/>
                <a:cs typeface="Arial Black"/>
              </a:rPr>
              <a:t> </a:t>
            </a:r>
            <a:r>
              <a:rPr sz="1700" spc="-270" dirty="0">
                <a:latin typeface="Arial Black"/>
                <a:cs typeface="Arial Black"/>
              </a:rPr>
              <a:t>11·0],</a:t>
            </a:r>
            <a:r>
              <a:rPr sz="1700" spc="30" dirty="0">
                <a:latin typeface="Arial Black"/>
                <a:cs typeface="Arial Black"/>
              </a:rPr>
              <a:t> </a:t>
            </a:r>
            <a:r>
              <a:rPr sz="1700" spc="-120" dirty="0">
                <a:latin typeface="Arial Black"/>
                <a:cs typeface="Arial Black"/>
              </a:rPr>
              <a:t>893 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125" dirty="0">
                <a:latin typeface="Arial Black"/>
                <a:cs typeface="Arial Black"/>
              </a:rPr>
              <a:t>[23·9%]</a:t>
            </a:r>
            <a:r>
              <a:rPr sz="1700" spc="-120" dirty="0">
                <a:latin typeface="Arial Black"/>
                <a:cs typeface="Arial Black"/>
              </a:rPr>
              <a:t> </a:t>
            </a:r>
            <a:r>
              <a:rPr sz="1700" spc="-110" dirty="0">
                <a:latin typeface="Arial Black"/>
                <a:cs typeface="Arial Black"/>
              </a:rPr>
              <a:t>women;</a:t>
            </a:r>
            <a:r>
              <a:rPr sz="1700" spc="-105" dirty="0">
                <a:latin typeface="Arial Black"/>
                <a:cs typeface="Arial Black"/>
              </a:rPr>
              <a:t> </a:t>
            </a:r>
            <a:r>
              <a:rPr sz="1700" spc="-235" dirty="0">
                <a:latin typeface="Arial Black"/>
                <a:cs typeface="Arial Black"/>
              </a:rPr>
              <a:t>1863 </a:t>
            </a:r>
            <a:r>
              <a:rPr sz="1700" spc="-555" dirty="0">
                <a:latin typeface="Arial Black"/>
                <a:cs typeface="Arial Black"/>
              </a:rPr>
              <a:t> </a:t>
            </a:r>
            <a:r>
              <a:rPr sz="1700" spc="-100" dirty="0">
                <a:latin typeface="Arial Black"/>
                <a:cs typeface="Arial Black"/>
              </a:rPr>
              <a:t>[49·9%]</a:t>
            </a:r>
            <a:r>
              <a:rPr sz="1700" spc="-95" dirty="0">
                <a:latin typeface="Arial Black"/>
                <a:cs typeface="Arial Black"/>
              </a:rPr>
              <a:t> </a:t>
            </a:r>
            <a:r>
              <a:rPr sz="1700" spc="-105" dirty="0">
                <a:latin typeface="Arial Black"/>
                <a:cs typeface="Arial Black"/>
              </a:rPr>
              <a:t>in</a:t>
            </a:r>
            <a:r>
              <a:rPr sz="1700" spc="360" dirty="0">
                <a:latin typeface="Arial Black"/>
                <a:cs typeface="Arial Black"/>
              </a:rPr>
              <a:t> </a:t>
            </a:r>
            <a:r>
              <a:rPr sz="1700" spc="-120" dirty="0">
                <a:latin typeface="Arial Black"/>
                <a:cs typeface="Arial Black"/>
              </a:rPr>
              <a:t>the </a:t>
            </a:r>
            <a:r>
              <a:rPr sz="1700" spc="-555" dirty="0">
                <a:latin typeface="Arial Black"/>
                <a:cs typeface="Arial Black"/>
              </a:rPr>
              <a:t> </a:t>
            </a:r>
            <a:r>
              <a:rPr sz="1700" spc="-114" dirty="0">
                <a:latin typeface="Arial Black"/>
                <a:cs typeface="Arial Black"/>
              </a:rPr>
              <a:t>empagliflozin</a:t>
            </a:r>
            <a:r>
              <a:rPr sz="1700" spc="95" dirty="0">
                <a:latin typeface="Arial Black"/>
                <a:cs typeface="Arial Black"/>
              </a:rPr>
              <a:t> </a:t>
            </a:r>
            <a:r>
              <a:rPr sz="1700" spc="-105" dirty="0">
                <a:latin typeface="Arial Black"/>
                <a:cs typeface="Arial Black"/>
              </a:rPr>
              <a:t>group,</a:t>
            </a:r>
            <a:r>
              <a:rPr sz="1700" spc="85" dirty="0">
                <a:latin typeface="Arial Black"/>
                <a:cs typeface="Arial Black"/>
              </a:rPr>
              <a:t> </a:t>
            </a:r>
            <a:r>
              <a:rPr sz="1700" spc="-250" dirty="0">
                <a:latin typeface="Arial Black"/>
                <a:cs typeface="Arial Black"/>
              </a:rPr>
              <a:t>1867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36420" y="4497072"/>
            <a:ext cx="2818765" cy="108458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algn="just">
              <a:lnSpc>
                <a:spcPct val="102899"/>
              </a:lnSpc>
              <a:spcBef>
                <a:spcPts val="40"/>
              </a:spcBef>
            </a:pPr>
            <a:r>
              <a:rPr sz="1700" spc="-170" dirty="0">
                <a:latin typeface="Arial Black"/>
                <a:cs typeface="Arial Black"/>
              </a:rPr>
              <a:t>[50·1%]</a:t>
            </a:r>
            <a:r>
              <a:rPr sz="1700" spc="-165" dirty="0">
                <a:latin typeface="Arial Black"/>
                <a:cs typeface="Arial Black"/>
              </a:rPr>
              <a:t> </a:t>
            </a:r>
            <a:r>
              <a:rPr sz="1700" spc="-105" dirty="0">
                <a:latin typeface="Arial Black"/>
                <a:cs typeface="Arial Black"/>
              </a:rPr>
              <a:t>in</a:t>
            </a:r>
            <a:r>
              <a:rPr sz="1700" spc="-100" dirty="0">
                <a:latin typeface="Arial Black"/>
                <a:cs typeface="Arial Black"/>
              </a:rPr>
              <a:t> </a:t>
            </a:r>
            <a:r>
              <a:rPr sz="1700" spc="-120" dirty="0">
                <a:latin typeface="Arial Black"/>
                <a:cs typeface="Arial Black"/>
              </a:rPr>
              <a:t>the</a:t>
            </a:r>
            <a:r>
              <a:rPr sz="1700" spc="-114" dirty="0">
                <a:latin typeface="Arial Black"/>
                <a:cs typeface="Arial Black"/>
              </a:rPr>
              <a:t> </a:t>
            </a:r>
            <a:r>
              <a:rPr sz="1700" spc="-100" dirty="0">
                <a:latin typeface="Arial Black"/>
                <a:cs typeface="Arial Black"/>
              </a:rPr>
              <a:t>placebo </a:t>
            </a:r>
            <a:r>
              <a:rPr sz="1700" spc="-95" dirty="0">
                <a:latin typeface="Arial Black"/>
                <a:cs typeface="Arial Black"/>
              </a:rPr>
              <a:t> </a:t>
            </a:r>
            <a:r>
              <a:rPr sz="1700" spc="-45" dirty="0">
                <a:latin typeface="Arial Black"/>
                <a:cs typeface="Arial Black"/>
              </a:rPr>
              <a:t>group) </a:t>
            </a:r>
            <a:r>
              <a:rPr sz="1700" spc="-135" dirty="0">
                <a:latin typeface="Arial Black"/>
                <a:cs typeface="Arial Black"/>
              </a:rPr>
              <a:t>assessed </a:t>
            </a:r>
            <a:r>
              <a:rPr sz="1700" spc="-140" dirty="0">
                <a:latin typeface="Arial Black"/>
                <a:cs typeface="Arial Black"/>
              </a:rPr>
              <a:t>between </a:t>
            </a:r>
            <a:r>
              <a:rPr sz="1700" spc="-135" dirty="0">
                <a:latin typeface="Arial Black"/>
                <a:cs typeface="Arial Black"/>
              </a:rPr>
              <a:t> </a:t>
            </a:r>
            <a:r>
              <a:rPr sz="1700" spc="-170" dirty="0">
                <a:latin typeface="Arial Black"/>
                <a:cs typeface="Arial Black"/>
              </a:rPr>
              <a:t>M</a:t>
            </a:r>
            <a:r>
              <a:rPr sz="1700" spc="-45" dirty="0">
                <a:latin typeface="Arial Black"/>
                <a:cs typeface="Arial Black"/>
              </a:rPr>
              <a:t>a</a:t>
            </a:r>
            <a:r>
              <a:rPr sz="1700" spc="-165" dirty="0">
                <a:latin typeface="Arial Black"/>
                <a:cs typeface="Arial Black"/>
              </a:rPr>
              <a:t>r</a:t>
            </a:r>
            <a:r>
              <a:rPr sz="1700" spc="-175" dirty="0">
                <a:latin typeface="Arial Black"/>
                <a:cs typeface="Arial Black"/>
              </a:rPr>
              <a:t>c</a:t>
            </a:r>
            <a:r>
              <a:rPr sz="1700" spc="-35" dirty="0">
                <a:latin typeface="Arial Black"/>
                <a:cs typeface="Arial Black"/>
              </a:rPr>
              <a:t>h</a:t>
            </a:r>
            <a:r>
              <a:rPr sz="1700" spc="-80" dirty="0">
                <a:latin typeface="Arial Black"/>
                <a:cs typeface="Arial Black"/>
              </a:rPr>
              <a:t> </a:t>
            </a:r>
            <a:r>
              <a:rPr sz="1700" spc="-105" dirty="0">
                <a:latin typeface="Arial Black"/>
                <a:cs typeface="Arial Black"/>
              </a:rPr>
              <a:t>6</a:t>
            </a:r>
            <a:r>
              <a:rPr sz="1700" spc="-185" dirty="0">
                <a:latin typeface="Arial Black"/>
                <a:cs typeface="Arial Black"/>
              </a:rPr>
              <a:t>,</a:t>
            </a:r>
            <a:r>
              <a:rPr sz="1700" spc="-80" dirty="0">
                <a:latin typeface="Arial Black"/>
                <a:cs typeface="Arial Black"/>
              </a:rPr>
              <a:t> </a:t>
            </a:r>
            <a:r>
              <a:rPr sz="1700" spc="-215" dirty="0">
                <a:latin typeface="Arial Black"/>
                <a:cs typeface="Arial Black"/>
              </a:rPr>
              <a:t>2</a:t>
            </a:r>
            <a:r>
              <a:rPr sz="1700" spc="-105" dirty="0">
                <a:latin typeface="Arial Black"/>
                <a:cs typeface="Arial Black"/>
              </a:rPr>
              <a:t>0</a:t>
            </a:r>
            <a:r>
              <a:rPr sz="1700" spc="-600" dirty="0">
                <a:latin typeface="Arial Black"/>
                <a:cs typeface="Arial Black"/>
              </a:rPr>
              <a:t>1</a:t>
            </a:r>
            <a:r>
              <a:rPr sz="1700" spc="-245" dirty="0">
                <a:latin typeface="Arial Black"/>
                <a:cs typeface="Arial Black"/>
              </a:rPr>
              <a:t>7</a:t>
            </a:r>
            <a:r>
              <a:rPr sz="1700" spc="-185" dirty="0">
                <a:latin typeface="Arial Black"/>
                <a:cs typeface="Arial Black"/>
              </a:rPr>
              <a:t>,</a:t>
            </a:r>
            <a:r>
              <a:rPr sz="1700" spc="-80" dirty="0">
                <a:latin typeface="Arial Black"/>
                <a:cs typeface="Arial Black"/>
              </a:rPr>
              <a:t> </a:t>
            </a:r>
            <a:r>
              <a:rPr sz="1700" spc="-45" dirty="0">
                <a:latin typeface="Arial Black"/>
                <a:cs typeface="Arial Black"/>
              </a:rPr>
              <a:t>a</a:t>
            </a:r>
            <a:r>
              <a:rPr sz="1700" spc="-95" dirty="0">
                <a:latin typeface="Arial Black"/>
                <a:cs typeface="Arial Black"/>
              </a:rPr>
              <a:t>n</a:t>
            </a:r>
            <a:r>
              <a:rPr sz="1700" spc="15" dirty="0">
                <a:latin typeface="Arial Black"/>
                <a:cs typeface="Arial Black"/>
              </a:rPr>
              <a:t>d</a:t>
            </a:r>
            <a:r>
              <a:rPr sz="1700" spc="-80" dirty="0">
                <a:latin typeface="Arial Black"/>
                <a:cs typeface="Arial Black"/>
              </a:rPr>
              <a:t> </a:t>
            </a:r>
            <a:r>
              <a:rPr sz="1700" spc="-170" dirty="0">
                <a:latin typeface="Arial Black"/>
                <a:cs typeface="Arial Black"/>
              </a:rPr>
              <a:t>M</a:t>
            </a:r>
            <a:r>
              <a:rPr sz="1700" spc="-45" dirty="0">
                <a:latin typeface="Arial Black"/>
                <a:cs typeface="Arial Black"/>
              </a:rPr>
              <a:t>a</a:t>
            </a:r>
            <a:r>
              <a:rPr sz="1700" spc="-50" dirty="0">
                <a:latin typeface="Arial Black"/>
                <a:cs typeface="Arial Black"/>
              </a:rPr>
              <a:t>y</a:t>
            </a:r>
            <a:r>
              <a:rPr sz="1700" spc="-80" dirty="0">
                <a:latin typeface="Arial Black"/>
                <a:cs typeface="Arial Black"/>
              </a:rPr>
              <a:t> </a:t>
            </a:r>
            <a:r>
              <a:rPr sz="1700" spc="-215" dirty="0">
                <a:latin typeface="Arial Black"/>
                <a:cs typeface="Arial Black"/>
              </a:rPr>
              <a:t>2</a:t>
            </a:r>
            <a:r>
              <a:rPr sz="1700" spc="-110" dirty="0">
                <a:latin typeface="Arial Black"/>
                <a:cs typeface="Arial Black"/>
              </a:rPr>
              <a:t>8</a:t>
            </a:r>
            <a:r>
              <a:rPr sz="1700" spc="-185" dirty="0">
                <a:latin typeface="Arial Black"/>
                <a:cs typeface="Arial Black"/>
              </a:rPr>
              <a:t>,</a:t>
            </a:r>
            <a:endParaRPr sz="17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700" spc="-145" dirty="0">
                <a:latin typeface="Arial Black"/>
                <a:cs typeface="Arial Black"/>
              </a:rPr>
              <a:t>2020</a:t>
            </a:r>
            <a:endParaRPr sz="17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749429" y="1916733"/>
            <a:ext cx="3629025" cy="4113529"/>
            <a:chOff x="12749429" y="1916733"/>
            <a:chExt cx="3629025" cy="4113529"/>
          </a:xfrm>
        </p:grpSpPr>
        <p:sp>
          <p:nvSpPr>
            <p:cNvPr id="8" name="object 8"/>
            <p:cNvSpPr/>
            <p:nvPr/>
          </p:nvSpPr>
          <p:spPr>
            <a:xfrm>
              <a:off x="12749429" y="2081738"/>
              <a:ext cx="3629025" cy="3948429"/>
            </a:xfrm>
            <a:custGeom>
              <a:avLst/>
              <a:gdLst/>
              <a:ahLst/>
              <a:cxnLst/>
              <a:rect l="l" t="t" r="r" b="b"/>
              <a:pathLst>
                <a:path w="3629025" h="3948429">
                  <a:moveTo>
                    <a:pt x="3524469" y="3948139"/>
                  </a:moveTo>
                  <a:lnTo>
                    <a:pt x="104439" y="3948139"/>
                  </a:lnTo>
                  <a:lnTo>
                    <a:pt x="97170" y="3947423"/>
                  </a:lnTo>
                  <a:lnTo>
                    <a:pt x="55780" y="3933370"/>
                  </a:lnTo>
                  <a:lnTo>
                    <a:pt x="22915" y="3904537"/>
                  </a:lnTo>
                  <a:lnTo>
                    <a:pt x="3579" y="3865315"/>
                  </a:lnTo>
                  <a:lnTo>
                    <a:pt x="0" y="3843635"/>
                  </a:lnTo>
                  <a:lnTo>
                    <a:pt x="0" y="104503"/>
                  </a:lnTo>
                  <a:lnTo>
                    <a:pt x="11317" y="62260"/>
                  </a:lnTo>
                  <a:lnTo>
                    <a:pt x="37929" y="27566"/>
                  </a:lnTo>
                  <a:lnTo>
                    <a:pt x="75783" y="5703"/>
                  </a:lnTo>
                  <a:lnTo>
                    <a:pt x="104439" y="0"/>
                  </a:lnTo>
                  <a:lnTo>
                    <a:pt x="111778" y="0"/>
                  </a:lnTo>
                  <a:lnTo>
                    <a:pt x="3524469" y="0"/>
                  </a:lnTo>
                  <a:lnTo>
                    <a:pt x="3566685" y="11324"/>
                  </a:lnTo>
                  <a:lnTo>
                    <a:pt x="3601358" y="37952"/>
                  </a:lnTo>
                  <a:lnTo>
                    <a:pt x="3623208" y="75830"/>
                  </a:lnTo>
                  <a:lnTo>
                    <a:pt x="3628908" y="104503"/>
                  </a:lnTo>
                  <a:lnTo>
                    <a:pt x="3628908" y="3843635"/>
                  </a:lnTo>
                  <a:lnTo>
                    <a:pt x="3617590" y="3885878"/>
                  </a:lnTo>
                  <a:lnTo>
                    <a:pt x="3590979" y="3920573"/>
                  </a:lnTo>
                  <a:lnTo>
                    <a:pt x="3553124" y="3942435"/>
                  </a:lnTo>
                  <a:lnTo>
                    <a:pt x="3531737" y="3947423"/>
                  </a:lnTo>
                  <a:lnTo>
                    <a:pt x="3524469" y="3948139"/>
                  </a:lnTo>
                  <a:close/>
                </a:path>
              </a:pathLst>
            </a:custGeom>
            <a:solidFill>
              <a:srgbClr val="FFE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997998" y="1916733"/>
              <a:ext cx="3173730" cy="3891915"/>
            </a:xfrm>
            <a:custGeom>
              <a:avLst/>
              <a:gdLst/>
              <a:ahLst/>
              <a:cxnLst/>
              <a:rect l="l" t="t" r="r" b="b"/>
              <a:pathLst>
                <a:path w="3173730" h="3891915">
                  <a:moveTo>
                    <a:pt x="3113426" y="3891378"/>
                  </a:moveTo>
                  <a:lnTo>
                    <a:pt x="59972" y="3891378"/>
                  </a:lnTo>
                  <a:lnTo>
                    <a:pt x="55797" y="3890966"/>
                  </a:lnTo>
                  <a:lnTo>
                    <a:pt x="15819" y="3869584"/>
                  </a:lnTo>
                  <a:lnTo>
                    <a:pt x="0" y="3831369"/>
                  </a:lnTo>
                  <a:lnTo>
                    <a:pt x="0" y="60008"/>
                  </a:lnTo>
                  <a:lnTo>
                    <a:pt x="15819" y="21793"/>
                  </a:lnTo>
                  <a:lnTo>
                    <a:pt x="55797" y="411"/>
                  </a:lnTo>
                  <a:lnTo>
                    <a:pt x="59972" y="0"/>
                  </a:lnTo>
                  <a:lnTo>
                    <a:pt x="64186" y="0"/>
                  </a:lnTo>
                  <a:lnTo>
                    <a:pt x="3113426" y="0"/>
                  </a:lnTo>
                  <a:lnTo>
                    <a:pt x="3151618" y="15829"/>
                  </a:lnTo>
                  <a:lnTo>
                    <a:pt x="3172987" y="55832"/>
                  </a:lnTo>
                  <a:lnTo>
                    <a:pt x="3173398" y="60008"/>
                  </a:lnTo>
                  <a:lnTo>
                    <a:pt x="3173398" y="3831369"/>
                  </a:lnTo>
                  <a:lnTo>
                    <a:pt x="3157579" y="3869584"/>
                  </a:lnTo>
                  <a:lnTo>
                    <a:pt x="3117601" y="3890966"/>
                  </a:lnTo>
                  <a:lnTo>
                    <a:pt x="3113426" y="38913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158191" y="2081745"/>
              <a:ext cx="2853055" cy="3597275"/>
            </a:xfrm>
            <a:custGeom>
              <a:avLst/>
              <a:gdLst/>
              <a:ahLst/>
              <a:cxnLst/>
              <a:rect l="l" t="t" r="r" b="b"/>
              <a:pathLst>
                <a:path w="2853055" h="3597275">
                  <a:moveTo>
                    <a:pt x="2853004" y="722401"/>
                  </a:moveTo>
                  <a:lnTo>
                    <a:pt x="2835935" y="677037"/>
                  </a:lnTo>
                  <a:lnTo>
                    <a:pt x="2796552" y="648817"/>
                  </a:lnTo>
                  <a:lnTo>
                    <a:pt x="2775216" y="644563"/>
                  </a:lnTo>
                  <a:lnTo>
                    <a:pt x="83261" y="644563"/>
                  </a:lnTo>
                  <a:lnTo>
                    <a:pt x="77787" y="644563"/>
                  </a:lnTo>
                  <a:lnTo>
                    <a:pt x="32461" y="661644"/>
                  </a:lnTo>
                  <a:lnTo>
                    <a:pt x="4241" y="701040"/>
                  </a:lnTo>
                  <a:lnTo>
                    <a:pt x="0" y="722401"/>
                  </a:lnTo>
                  <a:lnTo>
                    <a:pt x="0" y="3519157"/>
                  </a:lnTo>
                  <a:lnTo>
                    <a:pt x="17068" y="3564521"/>
                  </a:lnTo>
                  <a:lnTo>
                    <a:pt x="56438" y="3592741"/>
                  </a:lnTo>
                  <a:lnTo>
                    <a:pt x="77787" y="3596995"/>
                  </a:lnTo>
                  <a:lnTo>
                    <a:pt x="2775216" y="3596995"/>
                  </a:lnTo>
                  <a:lnTo>
                    <a:pt x="2820543" y="3579914"/>
                  </a:lnTo>
                  <a:lnTo>
                    <a:pt x="2848762" y="3540518"/>
                  </a:lnTo>
                  <a:lnTo>
                    <a:pt x="2853004" y="3519157"/>
                  </a:lnTo>
                  <a:lnTo>
                    <a:pt x="2853004" y="722401"/>
                  </a:lnTo>
                  <a:close/>
                </a:path>
                <a:path w="2853055" h="3597275">
                  <a:moveTo>
                    <a:pt x="2853004" y="77838"/>
                  </a:moveTo>
                  <a:lnTo>
                    <a:pt x="2835935" y="32473"/>
                  </a:lnTo>
                  <a:lnTo>
                    <a:pt x="2796552" y="4241"/>
                  </a:lnTo>
                  <a:lnTo>
                    <a:pt x="2775216" y="0"/>
                  </a:lnTo>
                  <a:lnTo>
                    <a:pt x="83261" y="0"/>
                  </a:lnTo>
                  <a:lnTo>
                    <a:pt x="77787" y="0"/>
                  </a:lnTo>
                  <a:lnTo>
                    <a:pt x="32461" y="17081"/>
                  </a:lnTo>
                  <a:lnTo>
                    <a:pt x="4241" y="56476"/>
                  </a:lnTo>
                  <a:lnTo>
                    <a:pt x="0" y="77838"/>
                  </a:lnTo>
                  <a:lnTo>
                    <a:pt x="0" y="383476"/>
                  </a:lnTo>
                  <a:lnTo>
                    <a:pt x="17068" y="428840"/>
                  </a:lnTo>
                  <a:lnTo>
                    <a:pt x="56438" y="457060"/>
                  </a:lnTo>
                  <a:lnTo>
                    <a:pt x="77787" y="461314"/>
                  </a:lnTo>
                  <a:lnTo>
                    <a:pt x="2775216" y="461314"/>
                  </a:lnTo>
                  <a:lnTo>
                    <a:pt x="2820543" y="444233"/>
                  </a:lnTo>
                  <a:lnTo>
                    <a:pt x="2848762" y="404837"/>
                  </a:lnTo>
                  <a:lnTo>
                    <a:pt x="2853004" y="383476"/>
                  </a:lnTo>
                  <a:lnTo>
                    <a:pt x="2853004" y="77838"/>
                  </a:lnTo>
                  <a:close/>
                </a:path>
              </a:pathLst>
            </a:custGeom>
            <a:solidFill>
              <a:srgbClr val="FFB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336575" y="2881981"/>
            <a:ext cx="2814955" cy="142367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01000"/>
              </a:lnSpc>
              <a:spcBef>
                <a:spcPts val="85"/>
              </a:spcBef>
            </a:pPr>
            <a:r>
              <a:rPr sz="1300" spc="-95" dirty="0">
                <a:latin typeface="Arial Black"/>
                <a:cs typeface="Arial Black"/>
              </a:rPr>
              <a:t>empagliflozin</a:t>
            </a:r>
            <a:r>
              <a:rPr sz="1300" spc="-90" dirty="0">
                <a:latin typeface="Arial Black"/>
                <a:cs typeface="Arial Black"/>
              </a:rPr>
              <a:t> </a:t>
            </a:r>
            <a:r>
              <a:rPr sz="1300" spc="-85" dirty="0">
                <a:latin typeface="Arial Black"/>
                <a:cs typeface="Arial Black"/>
              </a:rPr>
              <a:t>reduced</a:t>
            </a:r>
            <a:r>
              <a:rPr sz="1300" spc="-80" dirty="0">
                <a:latin typeface="Arial Black"/>
                <a:cs typeface="Arial Black"/>
              </a:rPr>
              <a:t> </a:t>
            </a:r>
            <a:r>
              <a:rPr sz="1300" spc="-95" dirty="0">
                <a:latin typeface="Arial Black"/>
                <a:cs typeface="Arial Black"/>
              </a:rPr>
              <a:t>the</a:t>
            </a:r>
            <a:r>
              <a:rPr sz="1300" spc="-90" dirty="0">
                <a:latin typeface="Arial Black"/>
                <a:cs typeface="Arial Black"/>
              </a:rPr>
              <a:t> </a:t>
            </a:r>
            <a:r>
              <a:rPr sz="1300" spc="-145" dirty="0">
                <a:latin typeface="Arial Black"/>
                <a:cs typeface="Arial Black"/>
              </a:rPr>
              <a:t>risk</a:t>
            </a:r>
            <a:r>
              <a:rPr sz="1300" spc="-140" dirty="0">
                <a:latin typeface="Arial Black"/>
                <a:cs typeface="Arial Black"/>
              </a:rPr>
              <a:t> </a:t>
            </a:r>
            <a:r>
              <a:rPr sz="1300" spc="-85" dirty="0">
                <a:latin typeface="Arial Black"/>
                <a:cs typeface="Arial Black"/>
              </a:rPr>
              <a:t>of </a:t>
            </a:r>
            <a:r>
              <a:rPr sz="1300" spc="-80" dirty="0">
                <a:latin typeface="Arial Black"/>
                <a:cs typeface="Arial Black"/>
              </a:rPr>
              <a:t> </a:t>
            </a:r>
            <a:r>
              <a:rPr sz="1300" spc="-95" dirty="0">
                <a:latin typeface="Arial Black"/>
                <a:cs typeface="Arial Black"/>
              </a:rPr>
              <a:t>the </a:t>
            </a:r>
            <a:r>
              <a:rPr sz="1300" spc="-75" dirty="0">
                <a:latin typeface="Arial Black"/>
                <a:cs typeface="Arial Black"/>
              </a:rPr>
              <a:t>primary </a:t>
            </a:r>
            <a:r>
              <a:rPr sz="1300" spc="-85" dirty="0">
                <a:latin typeface="Arial Black"/>
                <a:cs typeface="Arial Black"/>
              </a:rPr>
              <a:t>outcome </a:t>
            </a:r>
            <a:r>
              <a:rPr sz="1300" spc="-140" dirty="0">
                <a:latin typeface="Arial Black"/>
                <a:cs typeface="Arial Black"/>
              </a:rPr>
              <a:t>(361 </a:t>
            </a:r>
            <a:r>
              <a:rPr sz="1300" spc="-85" dirty="0">
                <a:latin typeface="Arial Black"/>
                <a:cs typeface="Arial Black"/>
              </a:rPr>
              <a:t>in </a:t>
            </a:r>
            <a:r>
              <a:rPr sz="1300" spc="-185" dirty="0">
                <a:latin typeface="Arial Black"/>
                <a:cs typeface="Arial Black"/>
              </a:rPr>
              <a:t>1863 </a:t>
            </a:r>
            <a:r>
              <a:rPr sz="1300" spc="-180" dirty="0">
                <a:latin typeface="Arial Black"/>
                <a:cs typeface="Arial Black"/>
              </a:rPr>
              <a:t> </a:t>
            </a:r>
            <a:r>
              <a:rPr sz="1300" spc="-100" dirty="0">
                <a:latin typeface="Arial Black"/>
                <a:cs typeface="Arial Black"/>
              </a:rPr>
              <a:t>participants</a:t>
            </a:r>
            <a:r>
              <a:rPr sz="1300" spc="-95" dirty="0">
                <a:latin typeface="Arial Black"/>
                <a:cs typeface="Arial Black"/>
              </a:rPr>
              <a:t> </a:t>
            </a:r>
            <a:r>
              <a:rPr sz="1300" spc="-85" dirty="0">
                <a:latin typeface="Arial Black"/>
                <a:cs typeface="Arial Black"/>
              </a:rPr>
              <a:t>in</a:t>
            </a:r>
            <a:r>
              <a:rPr sz="1300" spc="-80" dirty="0">
                <a:latin typeface="Arial Black"/>
                <a:cs typeface="Arial Black"/>
              </a:rPr>
              <a:t> </a:t>
            </a:r>
            <a:r>
              <a:rPr sz="1300" spc="-95" dirty="0">
                <a:latin typeface="Arial Black"/>
                <a:cs typeface="Arial Black"/>
              </a:rPr>
              <a:t>the</a:t>
            </a:r>
            <a:r>
              <a:rPr sz="1300" spc="-90" dirty="0">
                <a:latin typeface="Arial Black"/>
                <a:cs typeface="Arial Black"/>
              </a:rPr>
              <a:t> </a:t>
            </a:r>
            <a:r>
              <a:rPr sz="1300" spc="-95" dirty="0">
                <a:latin typeface="Arial Black"/>
                <a:cs typeface="Arial Black"/>
              </a:rPr>
              <a:t>empagliflozin </a:t>
            </a:r>
            <a:r>
              <a:rPr sz="1300" spc="-90" dirty="0">
                <a:latin typeface="Arial Black"/>
                <a:cs typeface="Arial Black"/>
              </a:rPr>
              <a:t> </a:t>
            </a:r>
            <a:r>
              <a:rPr sz="1300" spc="-65" dirty="0">
                <a:latin typeface="Arial Black"/>
                <a:cs typeface="Arial Black"/>
              </a:rPr>
              <a:t>group</a:t>
            </a:r>
            <a:r>
              <a:rPr sz="1300" spc="-60" dirty="0">
                <a:latin typeface="Arial Black"/>
                <a:cs typeface="Arial Black"/>
              </a:rPr>
              <a:t> </a:t>
            </a:r>
            <a:r>
              <a:rPr sz="1300" spc="-35" dirty="0">
                <a:latin typeface="Arial Black"/>
                <a:cs typeface="Arial Black"/>
              </a:rPr>
              <a:t>and</a:t>
            </a:r>
            <a:r>
              <a:rPr sz="1300" spc="-30" dirty="0">
                <a:latin typeface="Arial Black"/>
                <a:cs typeface="Arial Black"/>
              </a:rPr>
              <a:t> </a:t>
            </a:r>
            <a:r>
              <a:rPr sz="1300" spc="-95" dirty="0">
                <a:latin typeface="Arial Black"/>
                <a:cs typeface="Arial Black"/>
              </a:rPr>
              <a:t>462</a:t>
            </a:r>
            <a:r>
              <a:rPr sz="1300" spc="245" dirty="0">
                <a:latin typeface="Arial Black"/>
                <a:cs typeface="Arial Black"/>
              </a:rPr>
              <a:t> </a:t>
            </a:r>
            <a:r>
              <a:rPr sz="1300" spc="-85" dirty="0">
                <a:latin typeface="Arial Black"/>
                <a:cs typeface="Arial Black"/>
              </a:rPr>
              <a:t>of</a:t>
            </a:r>
            <a:r>
              <a:rPr sz="1300" spc="-80" dirty="0">
                <a:latin typeface="Arial Black"/>
                <a:cs typeface="Arial Black"/>
              </a:rPr>
              <a:t> </a:t>
            </a:r>
            <a:r>
              <a:rPr sz="1300" spc="-195" dirty="0">
                <a:latin typeface="Arial Black"/>
                <a:cs typeface="Arial Black"/>
              </a:rPr>
              <a:t>1867</a:t>
            </a:r>
            <a:r>
              <a:rPr sz="1300" spc="-190" dirty="0">
                <a:latin typeface="Arial Black"/>
                <a:cs typeface="Arial Black"/>
              </a:rPr>
              <a:t> </a:t>
            </a:r>
            <a:r>
              <a:rPr sz="1300" spc="-85" dirty="0">
                <a:latin typeface="Arial Black"/>
                <a:cs typeface="Arial Black"/>
              </a:rPr>
              <a:t>in</a:t>
            </a:r>
            <a:r>
              <a:rPr sz="1300" spc="-80" dirty="0">
                <a:latin typeface="Arial Black"/>
                <a:cs typeface="Arial Black"/>
              </a:rPr>
              <a:t> </a:t>
            </a:r>
            <a:r>
              <a:rPr sz="1300" spc="-95" dirty="0">
                <a:latin typeface="Arial Black"/>
                <a:cs typeface="Arial Black"/>
              </a:rPr>
              <a:t>the </a:t>
            </a:r>
            <a:r>
              <a:rPr sz="1300" spc="-90" dirty="0">
                <a:latin typeface="Arial Black"/>
                <a:cs typeface="Arial Black"/>
              </a:rPr>
              <a:t> </a:t>
            </a:r>
            <a:r>
              <a:rPr sz="1300" spc="-80" dirty="0">
                <a:latin typeface="Arial Black"/>
                <a:cs typeface="Arial Black"/>
              </a:rPr>
              <a:t>placebo</a:t>
            </a:r>
            <a:r>
              <a:rPr sz="1300" spc="-75" dirty="0">
                <a:latin typeface="Arial Black"/>
                <a:cs typeface="Arial Black"/>
              </a:rPr>
              <a:t> </a:t>
            </a:r>
            <a:r>
              <a:rPr sz="1300" spc="-70" dirty="0">
                <a:latin typeface="Arial Black"/>
                <a:cs typeface="Arial Black"/>
              </a:rPr>
              <a:t>group;</a:t>
            </a:r>
            <a:r>
              <a:rPr sz="1300" spc="-65" dirty="0">
                <a:latin typeface="Arial Black"/>
                <a:cs typeface="Arial Black"/>
              </a:rPr>
              <a:t> </a:t>
            </a:r>
            <a:r>
              <a:rPr sz="1300" spc="-204" dirty="0">
                <a:latin typeface="Arial Black"/>
                <a:cs typeface="Arial Black"/>
              </a:rPr>
              <a:t>HR</a:t>
            </a:r>
            <a:r>
              <a:rPr sz="1300" spc="-200" dirty="0">
                <a:latin typeface="Arial Black"/>
                <a:cs typeface="Arial Black"/>
              </a:rPr>
              <a:t> </a:t>
            </a:r>
            <a:r>
              <a:rPr sz="1300" spc="-120" dirty="0">
                <a:latin typeface="Arial Black"/>
                <a:cs typeface="Arial Black"/>
              </a:rPr>
              <a:t>0·75</a:t>
            </a:r>
            <a:r>
              <a:rPr sz="1300" spc="-114" dirty="0">
                <a:latin typeface="Arial Black"/>
                <a:cs typeface="Arial Black"/>
              </a:rPr>
              <a:t> </a:t>
            </a:r>
            <a:r>
              <a:rPr sz="1300" spc="-95" dirty="0">
                <a:latin typeface="Arial Black"/>
                <a:cs typeface="Arial Black"/>
              </a:rPr>
              <a:t>[95%</a:t>
            </a:r>
            <a:r>
              <a:rPr sz="1300" spc="-90" dirty="0">
                <a:latin typeface="Arial Black"/>
                <a:cs typeface="Arial Black"/>
              </a:rPr>
              <a:t> </a:t>
            </a:r>
            <a:r>
              <a:rPr sz="1300" spc="-110" dirty="0">
                <a:latin typeface="Arial Black"/>
                <a:cs typeface="Arial Black"/>
              </a:rPr>
              <a:t>CI </a:t>
            </a:r>
            <a:r>
              <a:rPr sz="1300" spc="-105" dirty="0">
                <a:latin typeface="Arial Black"/>
                <a:cs typeface="Arial Black"/>
              </a:rPr>
              <a:t> </a:t>
            </a:r>
            <a:r>
              <a:rPr sz="1300" spc="-40" dirty="0">
                <a:latin typeface="Arial Black"/>
                <a:cs typeface="Arial Black"/>
              </a:rPr>
              <a:t>0·65–0·86])</a:t>
            </a:r>
            <a:r>
              <a:rPr sz="1300" spc="-35" dirty="0">
                <a:latin typeface="Arial Black"/>
                <a:cs typeface="Arial Black"/>
              </a:rPr>
              <a:t> </a:t>
            </a:r>
            <a:r>
              <a:rPr sz="1300" spc="-100" dirty="0">
                <a:latin typeface="Arial Black"/>
                <a:cs typeface="Arial Black"/>
              </a:rPr>
              <a:t>regardless</a:t>
            </a:r>
            <a:r>
              <a:rPr sz="1300" spc="-95" dirty="0">
                <a:latin typeface="Arial Black"/>
                <a:cs typeface="Arial Black"/>
              </a:rPr>
              <a:t> </a:t>
            </a:r>
            <a:r>
              <a:rPr sz="1300" spc="-85" dirty="0">
                <a:latin typeface="Arial Black"/>
                <a:cs typeface="Arial Black"/>
              </a:rPr>
              <a:t>of </a:t>
            </a:r>
            <a:r>
              <a:rPr sz="1300" spc="-80" dirty="0">
                <a:latin typeface="Arial Black"/>
                <a:cs typeface="Arial Black"/>
              </a:rPr>
              <a:t> background</a:t>
            </a:r>
            <a:r>
              <a:rPr sz="1300" spc="-60" dirty="0">
                <a:latin typeface="Arial Black"/>
                <a:cs typeface="Arial Black"/>
              </a:rPr>
              <a:t> </a:t>
            </a:r>
            <a:r>
              <a:rPr sz="1300" spc="-85" dirty="0">
                <a:latin typeface="Arial Black"/>
                <a:cs typeface="Arial Black"/>
              </a:rPr>
              <a:t>therapy</a:t>
            </a:r>
            <a:r>
              <a:rPr sz="1300" spc="-55" dirty="0">
                <a:latin typeface="Arial Black"/>
                <a:cs typeface="Arial Black"/>
              </a:rPr>
              <a:t> </a:t>
            </a:r>
            <a:r>
              <a:rPr sz="1300" spc="-85" dirty="0">
                <a:latin typeface="Arial Black"/>
                <a:cs typeface="Arial Black"/>
              </a:rPr>
              <a:t>or</a:t>
            </a:r>
            <a:r>
              <a:rPr sz="1300" spc="-55" dirty="0">
                <a:latin typeface="Arial Black"/>
                <a:cs typeface="Arial Black"/>
              </a:rPr>
              <a:t> </a:t>
            </a:r>
            <a:r>
              <a:rPr sz="1300" spc="-130" dirty="0">
                <a:latin typeface="Arial Black"/>
                <a:cs typeface="Arial Black"/>
              </a:rPr>
              <a:t>its</a:t>
            </a:r>
            <a:r>
              <a:rPr sz="1300" spc="-10" dirty="0">
                <a:latin typeface="Arial Black"/>
                <a:cs typeface="Arial Black"/>
              </a:rPr>
              <a:t> </a:t>
            </a:r>
            <a:r>
              <a:rPr sz="1300" spc="-95" dirty="0">
                <a:latin typeface="Arial Black"/>
                <a:cs typeface="Arial Black"/>
              </a:rPr>
              <a:t>target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36575" y="4282156"/>
            <a:ext cx="2815590" cy="122364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01000"/>
              </a:lnSpc>
              <a:spcBef>
                <a:spcPts val="85"/>
              </a:spcBef>
            </a:pPr>
            <a:r>
              <a:rPr sz="1300" spc="-40" dirty="0">
                <a:latin typeface="Arial Black"/>
                <a:cs typeface="Arial Black"/>
              </a:rPr>
              <a:t>d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150" dirty="0">
                <a:latin typeface="Arial Black"/>
                <a:cs typeface="Arial Black"/>
              </a:rPr>
              <a:t>s</a:t>
            </a:r>
            <a:r>
              <a:rPr sz="1300" spc="-114" dirty="0">
                <a:latin typeface="Arial Black"/>
                <a:cs typeface="Arial Black"/>
              </a:rPr>
              <a:t>e</a:t>
            </a:r>
            <a:r>
              <a:rPr sz="1300" spc="-100" dirty="0">
                <a:latin typeface="Arial Black"/>
                <a:cs typeface="Arial Black"/>
              </a:rPr>
              <a:t>s</a:t>
            </a:r>
            <a:r>
              <a:rPr sz="1300" spc="10" dirty="0">
                <a:latin typeface="Arial Black"/>
                <a:cs typeface="Arial Black"/>
              </a:rPr>
              <a:t> </a:t>
            </a:r>
            <a:r>
              <a:rPr sz="1300" spc="-125" dirty="0">
                <a:latin typeface="Arial Black"/>
                <a:cs typeface="Arial Black"/>
              </a:rPr>
              <a:t>f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80" dirty="0">
                <a:latin typeface="Arial Black"/>
                <a:cs typeface="Arial Black"/>
              </a:rPr>
              <a:t>r</a:t>
            </a:r>
            <a:r>
              <a:rPr sz="1300" spc="10" dirty="0">
                <a:latin typeface="Arial Black"/>
                <a:cs typeface="Arial Black"/>
              </a:rPr>
              <a:t> </a:t>
            </a:r>
            <a:r>
              <a:rPr sz="1300" spc="-160" dirty="0">
                <a:latin typeface="Arial Black"/>
                <a:cs typeface="Arial Black"/>
              </a:rPr>
              <a:t>A</a:t>
            </a:r>
            <a:r>
              <a:rPr sz="1300" spc="-60" dirty="0">
                <a:latin typeface="Arial Black"/>
                <a:cs typeface="Arial Black"/>
              </a:rPr>
              <a:t>C</a:t>
            </a:r>
            <a:r>
              <a:rPr sz="1300" spc="-260" dirty="0">
                <a:latin typeface="Arial Black"/>
                <a:cs typeface="Arial Black"/>
              </a:rPr>
              <a:t>E</a:t>
            </a:r>
            <a:r>
              <a:rPr sz="1300" spc="10" dirty="0">
                <a:latin typeface="Arial Black"/>
                <a:cs typeface="Arial Black"/>
              </a:rPr>
              <a:t> </a:t>
            </a:r>
            <a:r>
              <a:rPr sz="1300" spc="-140" dirty="0">
                <a:latin typeface="Arial Black"/>
                <a:cs typeface="Arial Black"/>
              </a:rPr>
              <a:t>i</a:t>
            </a:r>
            <a:r>
              <a:rPr sz="1300" spc="-75" dirty="0">
                <a:latin typeface="Arial Black"/>
                <a:cs typeface="Arial Black"/>
              </a:rPr>
              <a:t>nh</a:t>
            </a:r>
            <a:r>
              <a:rPr sz="1300" spc="-140" dirty="0">
                <a:latin typeface="Arial Black"/>
                <a:cs typeface="Arial Black"/>
              </a:rPr>
              <a:t>i</a:t>
            </a:r>
            <a:r>
              <a:rPr sz="1300" spc="-40" dirty="0">
                <a:latin typeface="Arial Black"/>
                <a:cs typeface="Arial Black"/>
              </a:rPr>
              <a:t>b</a:t>
            </a:r>
            <a:r>
              <a:rPr sz="1300" spc="-140" dirty="0">
                <a:latin typeface="Arial Black"/>
                <a:cs typeface="Arial Black"/>
              </a:rPr>
              <a:t>i</a:t>
            </a:r>
            <a:r>
              <a:rPr sz="1300" spc="-145" dirty="0">
                <a:latin typeface="Arial Black"/>
                <a:cs typeface="Arial Black"/>
              </a:rPr>
              <a:t>t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130" dirty="0">
                <a:latin typeface="Arial Black"/>
                <a:cs typeface="Arial Black"/>
              </a:rPr>
              <a:t>r</a:t>
            </a:r>
            <a:r>
              <a:rPr sz="1300" spc="-100" dirty="0">
                <a:latin typeface="Arial Black"/>
                <a:cs typeface="Arial Black"/>
              </a:rPr>
              <a:t>s</a:t>
            </a:r>
            <a:r>
              <a:rPr sz="1300" spc="10" dirty="0">
                <a:latin typeface="Arial Black"/>
                <a:cs typeface="Arial Black"/>
              </a:rPr>
              <a:t> 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80" dirty="0">
                <a:latin typeface="Arial Black"/>
                <a:cs typeface="Arial Black"/>
              </a:rPr>
              <a:t>r</a:t>
            </a:r>
            <a:r>
              <a:rPr sz="1300" spc="10" dirty="0">
                <a:latin typeface="Arial Black"/>
                <a:cs typeface="Arial Black"/>
              </a:rPr>
              <a:t> </a:t>
            </a:r>
            <a:r>
              <a:rPr sz="1300" spc="-160" dirty="0">
                <a:latin typeface="Arial Black"/>
                <a:cs typeface="Arial Black"/>
              </a:rPr>
              <a:t>A</a:t>
            </a:r>
            <a:r>
              <a:rPr sz="1300" spc="-240" dirty="0">
                <a:latin typeface="Arial Black"/>
                <a:cs typeface="Arial Black"/>
              </a:rPr>
              <a:t>R</a:t>
            </a:r>
            <a:r>
              <a:rPr sz="1300" spc="-245" dirty="0">
                <a:latin typeface="Arial Black"/>
                <a:cs typeface="Arial Black"/>
              </a:rPr>
              <a:t>B</a:t>
            </a:r>
            <a:r>
              <a:rPr sz="1300" spc="-100" dirty="0">
                <a:latin typeface="Arial Black"/>
                <a:cs typeface="Arial Black"/>
              </a:rPr>
              <a:t>s</a:t>
            </a:r>
            <a:r>
              <a:rPr sz="1300" spc="10" dirty="0">
                <a:latin typeface="Arial Black"/>
                <a:cs typeface="Arial Black"/>
              </a:rPr>
              <a:t> </a:t>
            </a:r>
            <a:r>
              <a:rPr sz="1300" spc="-40" dirty="0">
                <a:latin typeface="Arial Black"/>
                <a:cs typeface="Arial Black"/>
              </a:rPr>
              <a:t>a</a:t>
            </a:r>
            <a:r>
              <a:rPr sz="1300" spc="-80" dirty="0">
                <a:latin typeface="Arial Black"/>
                <a:cs typeface="Arial Black"/>
              </a:rPr>
              <a:t>t  </a:t>
            </a:r>
            <a:r>
              <a:rPr sz="1300" spc="-40" dirty="0">
                <a:latin typeface="Arial Black"/>
                <a:cs typeface="Arial Black"/>
              </a:rPr>
              <a:t>d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150" dirty="0">
                <a:latin typeface="Arial Black"/>
                <a:cs typeface="Arial Black"/>
              </a:rPr>
              <a:t>s</a:t>
            </a:r>
            <a:r>
              <a:rPr sz="1300" spc="-114" dirty="0">
                <a:latin typeface="Arial Black"/>
                <a:cs typeface="Arial Black"/>
              </a:rPr>
              <a:t>e</a:t>
            </a:r>
            <a:r>
              <a:rPr sz="1300" spc="-100" dirty="0">
                <a:latin typeface="Arial Black"/>
                <a:cs typeface="Arial Black"/>
              </a:rPr>
              <a:t>s</a:t>
            </a:r>
            <a:r>
              <a:rPr sz="1300" spc="-145" dirty="0">
                <a:latin typeface="Arial Black"/>
                <a:cs typeface="Arial Black"/>
              </a:rPr>
              <a:t> 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75" dirty="0">
                <a:latin typeface="Arial Black"/>
                <a:cs typeface="Arial Black"/>
              </a:rPr>
              <a:t>f</a:t>
            </a:r>
            <a:r>
              <a:rPr sz="1300" spc="-145" dirty="0">
                <a:latin typeface="Arial Black"/>
                <a:cs typeface="Arial Black"/>
              </a:rPr>
              <a:t> </a:t>
            </a:r>
            <a:r>
              <a:rPr sz="1300" spc="-140" dirty="0">
                <a:latin typeface="Arial Black"/>
                <a:cs typeface="Arial Black"/>
              </a:rPr>
              <a:t>l</a:t>
            </a:r>
            <a:r>
              <a:rPr sz="1300" spc="-114" dirty="0">
                <a:latin typeface="Arial Black"/>
                <a:cs typeface="Arial Black"/>
              </a:rPr>
              <a:t>e</a:t>
            </a:r>
            <a:r>
              <a:rPr sz="1300" spc="-150" dirty="0">
                <a:latin typeface="Arial Black"/>
                <a:cs typeface="Arial Black"/>
              </a:rPr>
              <a:t>s</a:t>
            </a:r>
            <a:r>
              <a:rPr sz="1300" spc="-100" dirty="0">
                <a:latin typeface="Arial Black"/>
                <a:cs typeface="Arial Black"/>
              </a:rPr>
              <a:t>s</a:t>
            </a:r>
            <a:r>
              <a:rPr sz="1300" spc="-145" dirty="0">
                <a:latin typeface="Arial Black"/>
                <a:cs typeface="Arial Black"/>
              </a:rPr>
              <a:t> t</a:t>
            </a:r>
            <a:r>
              <a:rPr sz="1300" spc="-75" dirty="0">
                <a:latin typeface="Arial Black"/>
                <a:cs typeface="Arial Black"/>
              </a:rPr>
              <a:t>h</a:t>
            </a:r>
            <a:r>
              <a:rPr sz="1300" spc="-40" dirty="0">
                <a:latin typeface="Arial Black"/>
                <a:cs typeface="Arial Black"/>
              </a:rPr>
              <a:t>a</a:t>
            </a:r>
            <a:r>
              <a:rPr sz="1300" spc="-25" dirty="0">
                <a:latin typeface="Arial Black"/>
                <a:cs typeface="Arial Black"/>
              </a:rPr>
              <a:t>n</a:t>
            </a:r>
            <a:r>
              <a:rPr sz="1300" spc="-145" dirty="0">
                <a:latin typeface="Arial Black"/>
                <a:cs typeface="Arial Black"/>
              </a:rPr>
              <a:t> </a:t>
            </a:r>
            <a:r>
              <a:rPr sz="1300" spc="-90" dirty="0">
                <a:latin typeface="Arial Black"/>
                <a:cs typeface="Arial Black"/>
              </a:rPr>
              <a:t>5</a:t>
            </a:r>
            <a:r>
              <a:rPr sz="1300" spc="-85" dirty="0">
                <a:latin typeface="Arial Black"/>
                <a:cs typeface="Arial Black"/>
              </a:rPr>
              <a:t>0</a:t>
            </a:r>
            <a:r>
              <a:rPr sz="1300" spc="-270" dirty="0">
                <a:latin typeface="Arial Black"/>
                <a:cs typeface="Arial Black"/>
              </a:rPr>
              <a:t>%</a:t>
            </a:r>
            <a:r>
              <a:rPr sz="1300" spc="-145" dirty="0">
                <a:latin typeface="Arial Black"/>
                <a:cs typeface="Arial Black"/>
              </a:rPr>
              <a:t> 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75" dirty="0">
                <a:latin typeface="Arial Black"/>
                <a:cs typeface="Arial Black"/>
              </a:rPr>
              <a:t>f</a:t>
            </a:r>
            <a:r>
              <a:rPr sz="1300" spc="-145" dirty="0">
                <a:latin typeface="Arial Black"/>
                <a:cs typeface="Arial Black"/>
              </a:rPr>
              <a:t> t</a:t>
            </a:r>
            <a:r>
              <a:rPr sz="1300" spc="-75" dirty="0">
                <a:latin typeface="Arial Black"/>
                <a:cs typeface="Arial Black"/>
              </a:rPr>
              <a:t>h</a:t>
            </a:r>
            <a:r>
              <a:rPr sz="1300" spc="-65" dirty="0">
                <a:latin typeface="Arial Black"/>
                <a:cs typeface="Arial Black"/>
              </a:rPr>
              <a:t>e</a:t>
            </a:r>
            <a:r>
              <a:rPr sz="1300" spc="-145" dirty="0">
                <a:latin typeface="Arial Black"/>
                <a:cs typeface="Arial Black"/>
              </a:rPr>
              <a:t> t</a:t>
            </a:r>
            <a:r>
              <a:rPr sz="1300" spc="-40" dirty="0">
                <a:latin typeface="Arial Black"/>
                <a:cs typeface="Arial Black"/>
              </a:rPr>
              <a:t>a</a:t>
            </a:r>
            <a:r>
              <a:rPr sz="1300" spc="-130" dirty="0">
                <a:latin typeface="Arial Black"/>
                <a:cs typeface="Arial Black"/>
              </a:rPr>
              <a:t>r</a:t>
            </a:r>
            <a:r>
              <a:rPr sz="1300" spc="-40" dirty="0">
                <a:latin typeface="Arial Black"/>
                <a:cs typeface="Arial Black"/>
              </a:rPr>
              <a:t>g</a:t>
            </a:r>
            <a:r>
              <a:rPr sz="1300" spc="-114" dirty="0">
                <a:latin typeface="Arial Black"/>
                <a:cs typeface="Arial Black"/>
              </a:rPr>
              <a:t>e</a:t>
            </a:r>
            <a:r>
              <a:rPr sz="1300" spc="-80" dirty="0">
                <a:latin typeface="Arial Black"/>
                <a:cs typeface="Arial Black"/>
              </a:rPr>
              <a:t>t  </a:t>
            </a:r>
            <a:r>
              <a:rPr sz="1300" spc="-40" dirty="0">
                <a:latin typeface="Arial Black"/>
                <a:cs typeface="Arial Black"/>
              </a:rPr>
              <a:t>d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150" dirty="0">
                <a:latin typeface="Arial Black"/>
                <a:cs typeface="Arial Black"/>
              </a:rPr>
              <a:t>s</a:t>
            </a:r>
            <a:r>
              <a:rPr sz="1300" spc="-65" dirty="0">
                <a:latin typeface="Arial Black"/>
                <a:cs typeface="Arial Black"/>
              </a:rPr>
              <a:t>e</a:t>
            </a:r>
            <a:r>
              <a:rPr sz="1300" spc="-10" dirty="0">
                <a:latin typeface="Arial Black"/>
                <a:cs typeface="Arial Black"/>
              </a:rPr>
              <a:t> </a:t>
            </a:r>
            <a:r>
              <a:rPr sz="1300" spc="80" dirty="0">
                <a:latin typeface="Arial Black"/>
                <a:cs typeface="Arial Black"/>
              </a:rPr>
              <a:t>(</a:t>
            </a:r>
            <a:r>
              <a:rPr sz="1300" spc="-220" dirty="0">
                <a:latin typeface="Arial Black"/>
                <a:cs typeface="Arial Black"/>
              </a:rPr>
              <a:t>H</a:t>
            </a:r>
            <a:r>
              <a:rPr sz="1300" spc="-190" dirty="0">
                <a:latin typeface="Arial Black"/>
                <a:cs typeface="Arial Black"/>
              </a:rPr>
              <a:t>R</a:t>
            </a:r>
            <a:r>
              <a:rPr sz="1300" spc="-10" dirty="0">
                <a:latin typeface="Arial Black"/>
                <a:cs typeface="Arial Black"/>
              </a:rPr>
              <a:t> </a:t>
            </a:r>
            <a:r>
              <a:rPr sz="1300" spc="-85" dirty="0">
                <a:latin typeface="Arial Black"/>
                <a:cs typeface="Arial Black"/>
              </a:rPr>
              <a:t>0</a:t>
            </a:r>
            <a:r>
              <a:rPr sz="1300" spc="-170" dirty="0">
                <a:latin typeface="Arial Black"/>
                <a:cs typeface="Arial Black"/>
              </a:rPr>
              <a:t>·</a:t>
            </a:r>
            <a:r>
              <a:rPr sz="1300" spc="-90" dirty="0">
                <a:latin typeface="Arial Black"/>
                <a:cs typeface="Arial Black"/>
              </a:rPr>
              <a:t>8</a:t>
            </a:r>
            <a:r>
              <a:rPr sz="1300" spc="-40" dirty="0">
                <a:latin typeface="Arial Black"/>
                <a:cs typeface="Arial Black"/>
              </a:rPr>
              <a:t>5</a:t>
            </a:r>
            <a:r>
              <a:rPr sz="1300" spc="-10" dirty="0">
                <a:latin typeface="Arial Black"/>
                <a:cs typeface="Arial Black"/>
              </a:rPr>
              <a:t> </a:t>
            </a:r>
            <a:r>
              <a:rPr sz="1300" spc="70" dirty="0">
                <a:latin typeface="Arial Black"/>
                <a:cs typeface="Arial Black"/>
              </a:rPr>
              <a:t>[</a:t>
            </a:r>
            <a:r>
              <a:rPr sz="1300" spc="-85" dirty="0">
                <a:latin typeface="Arial Black"/>
                <a:cs typeface="Arial Black"/>
              </a:rPr>
              <a:t>0</a:t>
            </a:r>
            <a:r>
              <a:rPr sz="1300" spc="-170" dirty="0">
                <a:latin typeface="Arial Black"/>
                <a:cs typeface="Arial Black"/>
              </a:rPr>
              <a:t>·</a:t>
            </a:r>
            <a:r>
              <a:rPr sz="1300" spc="-85" dirty="0">
                <a:latin typeface="Arial Black"/>
                <a:cs typeface="Arial Black"/>
              </a:rPr>
              <a:t>6</a:t>
            </a:r>
            <a:r>
              <a:rPr sz="1300" spc="-95" dirty="0">
                <a:latin typeface="Arial Black"/>
                <a:cs typeface="Arial Black"/>
              </a:rPr>
              <a:t>9</a:t>
            </a:r>
            <a:r>
              <a:rPr sz="1300" spc="220" dirty="0">
                <a:latin typeface="Arial Black"/>
                <a:cs typeface="Arial Black"/>
              </a:rPr>
              <a:t>–</a:t>
            </a:r>
            <a:r>
              <a:rPr sz="1300" spc="-465" dirty="0">
                <a:latin typeface="Arial Black"/>
                <a:cs typeface="Arial Black"/>
              </a:rPr>
              <a:t>1</a:t>
            </a:r>
            <a:r>
              <a:rPr sz="1300" spc="-170" dirty="0">
                <a:latin typeface="Arial Black"/>
                <a:cs typeface="Arial Black"/>
              </a:rPr>
              <a:t>·</a:t>
            </a:r>
            <a:r>
              <a:rPr sz="1300" spc="-85" dirty="0">
                <a:latin typeface="Arial Black"/>
                <a:cs typeface="Arial Black"/>
              </a:rPr>
              <a:t>06</a:t>
            </a:r>
            <a:r>
              <a:rPr sz="1300" spc="70" dirty="0">
                <a:latin typeface="Arial Black"/>
                <a:cs typeface="Arial Black"/>
              </a:rPr>
              <a:t>]</a:t>
            </a:r>
            <a:r>
              <a:rPr sz="1300" spc="130" dirty="0">
                <a:latin typeface="Arial Black"/>
                <a:cs typeface="Arial Black"/>
              </a:rPr>
              <a:t>)</a:t>
            </a:r>
            <a:r>
              <a:rPr sz="1300" spc="-10" dirty="0">
                <a:latin typeface="Arial Black"/>
                <a:cs typeface="Arial Black"/>
              </a:rPr>
              <a:t> </a:t>
            </a:r>
            <a:r>
              <a:rPr sz="1300" spc="-40" dirty="0">
                <a:latin typeface="Arial Black"/>
                <a:cs typeface="Arial Black"/>
              </a:rPr>
              <a:t>a</a:t>
            </a:r>
            <a:r>
              <a:rPr sz="1300" spc="-75" dirty="0">
                <a:latin typeface="Arial Black"/>
                <a:cs typeface="Arial Black"/>
              </a:rPr>
              <a:t>n</a:t>
            </a:r>
            <a:r>
              <a:rPr sz="1300" spc="10" dirty="0">
                <a:latin typeface="Arial Black"/>
                <a:cs typeface="Arial Black"/>
              </a:rPr>
              <a:t>d</a:t>
            </a:r>
            <a:r>
              <a:rPr sz="1300" spc="-10" dirty="0">
                <a:latin typeface="Arial Black"/>
                <a:cs typeface="Arial Black"/>
              </a:rPr>
              <a:t> </a:t>
            </a:r>
            <a:r>
              <a:rPr sz="1300" spc="-125" dirty="0">
                <a:latin typeface="Arial Black"/>
                <a:cs typeface="Arial Black"/>
              </a:rPr>
              <a:t>f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65" dirty="0">
                <a:latin typeface="Arial Black"/>
                <a:cs typeface="Arial Black"/>
              </a:rPr>
              <a:t>r  </a:t>
            </a:r>
            <a:r>
              <a:rPr sz="1300" spc="-40" dirty="0">
                <a:latin typeface="Arial Black"/>
                <a:cs typeface="Arial Black"/>
              </a:rPr>
              <a:t>d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150" dirty="0">
                <a:latin typeface="Arial Black"/>
                <a:cs typeface="Arial Black"/>
              </a:rPr>
              <a:t>s</a:t>
            </a:r>
            <a:r>
              <a:rPr sz="1300" spc="-114" dirty="0">
                <a:latin typeface="Arial Black"/>
                <a:cs typeface="Arial Black"/>
              </a:rPr>
              <a:t>e</a:t>
            </a:r>
            <a:r>
              <a:rPr sz="1300" spc="-100" dirty="0">
                <a:latin typeface="Arial Black"/>
                <a:cs typeface="Arial Black"/>
              </a:rPr>
              <a:t>s</a:t>
            </a:r>
            <a:r>
              <a:rPr sz="1300" spc="-50" dirty="0">
                <a:latin typeface="Arial Black"/>
                <a:cs typeface="Arial Black"/>
              </a:rPr>
              <a:t> 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75" dirty="0">
                <a:latin typeface="Arial Black"/>
                <a:cs typeface="Arial Black"/>
              </a:rPr>
              <a:t>f</a:t>
            </a:r>
            <a:r>
              <a:rPr sz="1300" spc="-50" dirty="0">
                <a:latin typeface="Arial Black"/>
                <a:cs typeface="Arial Black"/>
              </a:rPr>
              <a:t> </a:t>
            </a:r>
            <a:r>
              <a:rPr sz="1300" spc="-90" dirty="0">
                <a:latin typeface="Arial Black"/>
                <a:cs typeface="Arial Black"/>
              </a:rPr>
              <a:t>5</a:t>
            </a:r>
            <a:r>
              <a:rPr sz="1300" spc="-85" dirty="0">
                <a:latin typeface="Arial Black"/>
                <a:cs typeface="Arial Black"/>
              </a:rPr>
              <a:t>0</a:t>
            </a:r>
            <a:r>
              <a:rPr sz="1300" spc="-270" dirty="0">
                <a:latin typeface="Arial Black"/>
                <a:cs typeface="Arial Black"/>
              </a:rPr>
              <a:t>%</a:t>
            </a:r>
            <a:r>
              <a:rPr sz="1300" spc="-50" dirty="0">
                <a:latin typeface="Arial Black"/>
                <a:cs typeface="Arial Black"/>
              </a:rPr>
              <a:t> 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80" dirty="0">
                <a:latin typeface="Arial Black"/>
                <a:cs typeface="Arial Black"/>
              </a:rPr>
              <a:t>r</a:t>
            </a:r>
            <a:r>
              <a:rPr sz="1300" spc="-50" dirty="0">
                <a:latin typeface="Arial Black"/>
                <a:cs typeface="Arial Black"/>
              </a:rPr>
              <a:t> </a:t>
            </a:r>
            <a:r>
              <a:rPr sz="1300" dirty="0">
                <a:latin typeface="Arial Black"/>
                <a:cs typeface="Arial Black"/>
              </a:rPr>
              <a:t>m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130" dirty="0">
                <a:latin typeface="Arial Black"/>
                <a:cs typeface="Arial Black"/>
              </a:rPr>
              <a:t>r</a:t>
            </a:r>
            <a:r>
              <a:rPr sz="1300" spc="-65" dirty="0">
                <a:latin typeface="Arial Black"/>
                <a:cs typeface="Arial Black"/>
              </a:rPr>
              <a:t>e</a:t>
            </a:r>
            <a:r>
              <a:rPr sz="1300" spc="-50" dirty="0">
                <a:latin typeface="Arial Black"/>
                <a:cs typeface="Arial Black"/>
              </a:rPr>
              <a:t> </a:t>
            </a:r>
            <a:r>
              <a:rPr sz="1300" spc="-90" dirty="0">
                <a:latin typeface="Arial Black"/>
                <a:cs typeface="Arial Black"/>
              </a:rPr>
              <a:t>o</a:t>
            </a:r>
            <a:r>
              <a:rPr sz="1300" spc="-75" dirty="0">
                <a:latin typeface="Arial Black"/>
                <a:cs typeface="Arial Black"/>
              </a:rPr>
              <a:t>f</a:t>
            </a:r>
            <a:r>
              <a:rPr sz="1300" spc="-50" dirty="0">
                <a:latin typeface="Arial Black"/>
                <a:cs typeface="Arial Black"/>
              </a:rPr>
              <a:t> </a:t>
            </a:r>
            <a:r>
              <a:rPr sz="1300" spc="-145" dirty="0">
                <a:latin typeface="Arial Black"/>
                <a:cs typeface="Arial Black"/>
              </a:rPr>
              <a:t>t</a:t>
            </a:r>
            <a:r>
              <a:rPr sz="1300" spc="-75" dirty="0">
                <a:latin typeface="Arial Black"/>
                <a:cs typeface="Arial Black"/>
              </a:rPr>
              <a:t>h</a:t>
            </a:r>
            <a:r>
              <a:rPr sz="1300" spc="-65" dirty="0">
                <a:latin typeface="Arial Black"/>
                <a:cs typeface="Arial Black"/>
              </a:rPr>
              <a:t>e</a:t>
            </a:r>
            <a:r>
              <a:rPr sz="1300" spc="-50" dirty="0">
                <a:latin typeface="Arial Black"/>
                <a:cs typeface="Arial Black"/>
              </a:rPr>
              <a:t> </a:t>
            </a:r>
            <a:r>
              <a:rPr sz="1300" spc="-145" dirty="0">
                <a:latin typeface="Arial Black"/>
                <a:cs typeface="Arial Black"/>
              </a:rPr>
              <a:t>t</a:t>
            </a:r>
            <a:r>
              <a:rPr sz="1300" spc="-40" dirty="0">
                <a:latin typeface="Arial Black"/>
                <a:cs typeface="Arial Black"/>
              </a:rPr>
              <a:t>a</a:t>
            </a:r>
            <a:r>
              <a:rPr sz="1300" spc="-130" dirty="0">
                <a:latin typeface="Arial Black"/>
                <a:cs typeface="Arial Black"/>
              </a:rPr>
              <a:t>r</a:t>
            </a:r>
            <a:r>
              <a:rPr sz="1300" spc="-40" dirty="0">
                <a:latin typeface="Arial Black"/>
                <a:cs typeface="Arial Black"/>
              </a:rPr>
              <a:t>g</a:t>
            </a:r>
            <a:r>
              <a:rPr sz="1300" spc="-114" dirty="0">
                <a:latin typeface="Arial Black"/>
                <a:cs typeface="Arial Black"/>
              </a:rPr>
              <a:t>e</a:t>
            </a:r>
            <a:r>
              <a:rPr sz="1300" spc="-80" dirty="0">
                <a:latin typeface="Arial Black"/>
                <a:cs typeface="Arial Black"/>
              </a:rPr>
              <a:t>t  </a:t>
            </a:r>
            <a:r>
              <a:rPr sz="1300" spc="-85" dirty="0">
                <a:latin typeface="Arial Black"/>
                <a:cs typeface="Arial Black"/>
              </a:rPr>
              <a:t>dose</a:t>
            </a:r>
            <a:r>
              <a:rPr sz="1300" spc="-80" dirty="0">
                <a:latin typeface="Arial Black"/>
                <a:cs typeface="Arial Black"/>
              </a:rPr>
              <a:t> </a:t>
            </a:r>
            <a:r>
              <a:rPr sz="1300" spc="-110" dirty="0">
                <a:latin typeface="Arial Black"/>
                <a:cs typeface="Arial Black"/>
              </a:rPr>
              <a:t>(HR</a:t>
            </a:r>
            <a:r>
              <a:rPr sz="1300" spc="-105" dirty="0">
                <a:latin typeface="Arial Black"/>
                <a:cs typeface="Arial Black"/>
              </a:rPr>
              <a:t> </a:t>
            </a:r>
            <a:r>
              <a:rPr sz="1300" spc="-120" dirty="0">
                <a:latin typeface="Arial Black"/>
                <a:cs typeface="Arial Black"/>
              </a:rPr>
              <a:t>0·67</a:t>
            </a:r>
            <a:r>
              <a:rPr sz="1300" spc="195" dirty="0">
                <a:latin typeface="Arial Black"/>
                <a:cs typeface="Arial Black"/>
              </a:rPr>
              <a:t> </a:t>
            </a:r>
            <a:r>
              <a:rPr sz="1300" spc="-50" dirty="0">
                <a:latin typeface="Arial Black"/>
                <a:cs typeface="Arial Black"/>
              </a:rPr>
              <a:t>[0·52–0·88]; </a:t>
            </a:r>
            <a:r>
              <a:rPr sz="1300" spc="-45" dirty="0">
                <a:latin typeface="Arial Black"/>
                <a:cs typeface="Arial Black"/>
              </a:rPr>
              <a:t> </a:t>
            </a:r>
            <a:r>
              <a:rPr sz="1300" spc="-105" dirty="0">
                <a:latin typeface="Arial Black"/>
                <a:cs typeface="Arial Black"/>
              </a:rPr>
              <a:t>pinteraction=0·18)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154166" y="2894142"/>
            <a:ext cx="2817495" cy="1625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spc="-125" dirty="0">
                <a:latin typeface="Arial Black"/>
                <a:cs typeface="Arial Black"/>
              </a:rPr>
              <a:t>A</a:t>
            </a:r>
            <a:r>
              <a:rPr sz="1500" spc="-30" dirty="0">
                <a:latin typeface="Arial Black"/>
                <a:cs typeface="Arial Black"/>
              </a:rPr>
              <a:t> </a:t>
            </a:r>
            <a:r>
              <a:rPr sz="1500" spc="-175" dirty="0">
                <a:latin typeface="Arial Black"/>
                <a:cs typeface="Arial Black"/>
              </a:rPr>
              <a:t>s</a:t>
            </a:r>
            <a:r>
              <a:rPr sz="1500" spc="-160" dirty="0">
                <a:latin typeface="Arial Black"/>
                <a:cs typeface="Arial Black"/>
              </a:rPr>
              <a:t>i</a:t>
            </a:r>
            <a:r>
              <a:rPr sz="1500" dirty="0">
                <a:latin typeface="Arial Black"/>
                <a:cs typeface="Arial Black"/>
              </a:rPr>
              <a:t>m</a:t>
            </a:r>
            <a:r>
              <a:rPr sz="1500" spc="-160" dirty="0">
                <a:latin typeface="Arial Black"/>
                <a:cs typeface="Arial Black"/>
              </a:rPr>
              <a:t>il</a:t>
            </a:r>
            <a:r>
              <a:rPr sz="1500" spc="-40" dirty="0">
                <a:latin typeface="Arial Black"/>
                <a:cs typeface="Arial Black"/>
              </a:rPr>
              <a:t>a</a:t>
            </a:r>
            <a:r>
              <a:rPr sz="1500" spc="-90" dirty="0">
                <a:latin typeface="Arial Black"/>
                <a:cs typeface="Arial Black"/>
              </a:rPr>
              <a:t>r</a:t>
            </a:r>
            <a:r>
              <a:rPr sz="1500" spc="-30" dirty="0">
                <a:latin typeface="Arial Black"/>
                <a:cs typeface="Arial Black"/>
              </a:rPr>
              <a:t> </a:t>
            </a:r>
            <a:r>
              <a:rPr sz="1500" spc="-145" dirty="0">
                <a:latin typeface="Arial Black"/>
                <a:cs typeface="Arial Black"/>
              </a:rPr>
              <a:t>r</a:t>
            </a:r>
            <a:r>
              <a:rPr sz="1500" spc="-130" dirty="0">
                <a:latin typeface="Arial Black"/>
                <a:cs typeface="Arial Black"/>
              </a:rPr>
              <a:t>e</a:t>
            </a:r>
            <a:r>
              <a:rPr sz="1500" spc="-175" dirty="0">
                <a:latin typeface="Arial Black"/>
                <a:cs typeface="Arial Black"/>
              </a:rPr>
              <a:t>s</a:t>
            </a:r>
            <a:r>
              <a:rPr sz="1500" spc="-85" dirty="0">
                <a:latin typeface="Arial Black"/>
                <a:cs typeface="Arial Black"/>
              </a:rPr>
              <a:t>u</a:t>
            </a:r>
            <a:r>
              <a:rPr sz="1500" spc="-160" dirty="0">
                <a:latin typeface="Arial Black"/>
                <a:cs typeface="Arial Black"/>
              </a:rPr>
              <a:t>l</a:t>
            </a:r>
            <a:r>
              <a:rPr sz="1500" spc="-110" dirty="0">
                <a:latin typeface="Arial Black"/>
                <a:cs typeface="Arial Black"/>
              </a:rPr>
              <a:t>t</a:t>
            </a:r>
            <a:r>
              <a:rPr sz="1500" spc="-30" dirty="0">
                <a:latin typeface="Arial Black"/>
                <a:cs typeface="Arial Black"/>
              </a:rPr>
              <a:t> </a:t>
            </a:r>
            <a:r>
              <a:rPr sz="1500" spc="-235" dirty="0">
                <a:latin typeface="Arial Black"/>
                <a:cs typeface="Arial Black"/>
              </a:rPr>
              <a:t>w</a:t>
            </a:r>
            <a:r>
              <a:rPr sz="1500" spc="-40" dirty="0">
                <a:latin typeface="Arial Black"/>
                <a:cs typeface="Arial Black"/>
              </a:rPr>
              <a:t>a</a:t>
            </a:r>
            <a:r>
              <a:rPr sz="1500" spc="-120" dirty="0">
                <a:latin typeface="Arial Black"/>
                <a:cs typeface="Arial Black"/>
              </a:rPr>
              <a:t>s</a:t>
            </a:r>
            <a:r>
              <a:rPr sz="1500" spc="-30" dirty="0">
                <a:latin typeface="Arial Black"/>
                <a:cs typeface="Arial Black"/>
              </a:rPr>
              <a:t> </a:t>
            </a:r>
            <a:r>
              <a:rPr sz="1500" spc="-175" dirty="0">
                <a:latin typeface="Arial Black"/>
                <a:cs typeface="Arial Black"/>
              </a:rPr>
              <a:t>s</a:t>
            </a:r>
            <a:r>
              <a:rPr sz="1500" spc="-130" dirty="0">
                <a:latin typeface="Arial Black"/>
                <a:cs typeface="Arial Black"/>
              </a:rPr>
              <a:t>ee</a:t>
            </a:r>
            <a:r>
              <a:rPr sz="1500" spc="-30" dirty="0">
                <a:latin typeface="Arial Black"/>
                <a:cs typeface="Arial Black"/>
              </a:rPr>
              <a:t>n </a:t>
            </a:r>
            <a:r>
              <a:rPr sz="1500" spc="-145" dirty="0">
                <a:latin typeface="Arial Black"/>
                <a:cs typeface="Arial Black"/>
              </a:rPr>
              <a:t>f</a:t>
            </a:r>
            <a:r>
              <a:rPr sz="1500" spc="-100" dirty="0">
                <a:latin typeface="Arial Black"/>
                <a:cs typeface="Arial Black"/>
              </a:rPr>
              <a:t>o</a:t>
            </a:r>
            <a:r>
              <a:rPr sz="1500" spc="-90" dirty="0">
                <a:latin typeface="Arial Black"/>
                <a:cs typeface="Arial Black"/>
              </a:rPr>
              <a:t>r</a:t>
            </a:r>
            <a:r>
              <a:rPr sz="1500" spc="-30" dirty="0">
                <a:latin typeface="Arial Black"/>
                <a:cs typeface="Arial Black"/>
              </a:rPr>
              <a:t> </a:t>
            </a:r>
            <a:r>
              <a:rPr sz="1500" spc="50" dirty="0">
                <a:latin typeface="Arial"/>
                <a:cs typeface="Arial"/>
              </a:rPr>
              <a:t>β  </a:t>
            </a:r>
            <a:r>
              <a:rPr sz="1500" spc="-40" dirty="0">
                <a:latin typeface="Arial Black"/>
                <a:cs typeface="Arial Black"/>
              </a:rPr>
              <a:t>b</a:t>
            </a:r>
            <a:r>
              <a:rPr sz="1500" spc="-160" dirty="0">
                <a:latin typeface="Arial Black"/>
                <a:cs typeface="Arial Black"/>
              </a:rPr>
              <a:t>l</a:t>
            </a:r>
            <a:r>
              <a:rPr sz="1500" spc="-100" dirty="0">
                <a:latin typeface="Arial Black"/>
                <a:cs typeface="Arial Black"/>
              </a:rPr>
              <a:t>o</a:t>
            </a:r>
            <a:r>
              <a:rPr sz="1500" spc="-160" dirty="0">
                <a:latin typeface="Arial Black"/>
                <a:cs typeface="Arial Black"/>
              </a:rPr>
              <a:t>c</a:t>
            </a:r>
            <a:r>
              <a:rPr sz="1500" spc="-225" dirty="0">
                <a:latin typeface="Arial Black"/>
                <a:cs typeface="Arial Black"/>
              </a:rPr>
              <a:t>k</a:t>
            </a:r>
            <a:r>
              <a:rPr sz="1500" spc="-130" dirty="0">
                <a:latin typeface="Arial Black"/>
                <a:cs typeface="Arial Black"/>
              </a:rPr>
              <a:t>e</a:t>
            </a:r>
            <a:r>
              <a:rPr sz="1500" spc="-145" dirty="0">
                <a:latin typeface="Arial Black"/>
                <a:cs typeface="Arial Black"/>
              </a:rPr>
              <a:t>r</a:t>
            </a:r>
            <a:r>
              <a:rPr sz="1500" spc="-120" dirty="0">
                <a:latin typeface="Arial Black"/>
                <a:cs typeface="Arial Black"/>
              </a:rPr>
              <a:t>s</a:t>
            </a:r>
            <a:r>
              <a:rPr sz="1500" spc="5" dirty="0">
                <a:latin typeface="Arial Black"/>
                <a:cs typeface="Arial Black"/>
              </a:rPr>
              <a:t> </a:t>
            </a:r>
            <a:r>
              <a:rPr sz="1500" spc="-40" dirty="0">
                <a:latin typeface="Arial Black"/>
                <a:cs typeface="Arial Black"/>
              </a:rPr>
              <a:t>a</a:t>
            </a:r>
            <a:r>
              <a:rPr sz="1500" spc="-110" dirty="0">
                <a:latin typeface="Arial Black"/>
                <a:cs typeface="Arial Black"/>
              </a:rPr>
              <a:t>t</a:t>
            </a:r>
            <a:r>
              <a:rPr sz="1500" spc="5" dirty="0">
                <a:latin typeface="Arial Black"/>
                <a:cs typeface="Arial Black"/>
              </a:rPr>
              <a:t> </a:t>
            </a:r>
            <a:r>
              <a:rPr sz="1500" spc="-40" dirty="0">
                <a:latin typeface="Arial Black"/>
                <a:cs typeface="Arial Black"/>
              </a:rPr>
              <a:t>d</a:t>
            </a:r>
            <a:r>
              <a:rPr sz="1500" spc="-100" dirty="0">
                <a:latin typeface="Arial Black"/>
                <a:cs typeface="Arial Black"/>
              </a:rPr>
              <a:t>o</a:t>
            </a:r>
            <a:r>
              <a:rPr sz="1500" spc="-175" dirty="0">
                <a:latin typeface="Arial Black"/>
                <a:cs typeface="Arial Black"/>
              </a:rPr>
              <a:t>s</a:t>
            </a:r>
            <a:r>
              <a:rPr sz="1500" spc="-130" dirty="0">
                <a:latin typeface="Arial Black"/>
                <a:cs typeface="Arial Black"/>
              </a:rPr>
              <a:t>e</a:t>
            </a:r>
            <a:r>
              <a:rPr sz="1500" spc="-120" dirty="0">
                <a:latin typeface="Arial Black"/>
                <a:cs typeface="Arial Black"/>
              </a:rPr>
              <a:t>s</a:t>
            </a:r>
            <a:r>
              <a:rPr sz="1500" spc="5" dirty="0">
                <a:latin typeface="Arial Black"/>
                <a:cs typeface="Arial Black"/>
              </a:rPr>
              <a:t> </a:t>
            </a:r>
            <a:r>
              <a:rPr sz="1500" spc="-100" dirty="0">
                <a:latin typeface="Arial Black"/>
                <a:cs typeface="Arial Black"/>
              </a:rPr>
              <a:t>o</a:t>
            </a:r>
            <a:r>
              <a:rPr sz="1500" spc="-90" dirty="0">
                <a:latin typeface="Arial Black"/>
                <a:cs typeface="Arial Black"/>
              </a:rPr>
              <a:t>f</a:t>
            </a:r>
            <a:r>
              <a:rPr sz="1500" spc="5" dirty="0">
                <a:latin typeface="Arial Black"/>
                <a:cs typeface="Arial Black"/>
              </a:rPr>
              <a:t> </a:t>
            </a:r>
            <a:r>
              <a:rPr sz="1500" spc="-160" dirty="0">
                <a:latin typeface="Arial Black"/>
                <a:cs typeface="Arial Black"/>
              </a:rPr>
              <a:t>l</a:t>
            </a:r>
            <a:r>
              <a:rPr sz="1500" spc="-130" dirty="0">
                <a:latin typeface="Arial Black"/>
                <a:cs typeface="Arial Black"/>
              </a:rPr>
              <a:t>e</a:t>
            </a:r>
            <a:r>
              <a:rPr sz="1500" spc="-175" dirty="0">
                <a:latin typeface="Arial Black"/>
                <a:cs typeface="Arial Black"/>
              </a:rPr>
              <a:t>s</a:t>
            </a:r>
            <a:r>
              <a:rPr sz="1500" spc="-120" dirty="0">
                <a:latin typeface="Arial Black"/>
                <a:cs typeface="Arial Black"/>
              </a:rPr>
              <a:t>s</a:t>
            </a:r>
            <a:r>
              <a:rPr sz="1500" spc="5" dirty="0">
                <a:latin typeface="Arial Black"/>
                <a:cs typeface="Arial Black"/>
              </a:rPr>
              <a:t> </a:t>
            </a:r>
            <a:r>
              <a:rPr sz="1500" spc="-165" dirty="0">
                <a:latin typeface="Arial Black"/>
                <a:cs typeface="Arial Black"/>
              </a:rPr>
              <a:t>t</a:t>
            </a:r>
            <a:r>
              <a:rPr sz="1500" spc="-85" dirty="0">
                <a:latin typeface="Arial Black"/>
                <a:cs typeface="Arial Black"/>
              </a:rPr>
              <a:t>h</a:t>
            </a:r>
            <a:r>
              <a:rPr sz="1500" spc="-40" dirty="0">
                <a:latin typeface="Arial Black"/>
                <a:cs typeface="Arial Black"/>
              </a:rPr>
              <a:t>a</a:t>
            </a:r>
            <a:r>
              <a:rPr sz="1500" spc="-20" dirty="0">
                <a:latin typeface="Arial Black"/>
                <a:cs typeface="Arial Black"/>
              </a:rPr>
              <a:t>n  </a:t>
            </a:r>
            <a:r>
              <a:rPr sz="1500" spc="-170" dirty="0">
                <a:latin typeface="Arial Black"/>
                <a:cs typeface="Arial Black"/>
              </a:rPr>
              <a:t>50%</a:t>
            </a:r>
            <a:r>
              <a:rPr sz="1500" spc="-165" dirty="0">
                <a:latin typeface="Arial Black"/>
                <a:cs typeface="Arial Black"/>
              </a:rPr>
              <a:t> </a:t>
            </a:r>
            <a:r>
              <a:rPr sz="1500" spc="-95" dirty="0">
                <a:latin typeface="Arial Black"/>
                <a:cs typeface="Arial Black"/>
              </a:rPr>
              <a:t>of</a:t>
            </a:r>
            <a:r>
              <a:rPr sz="1500" spc="-90" dirty="0">
                <a:latin typeface="Arial Black"/>
                <a:cs typeface="Arial Black"/>
              </a:rPr>
              <a:t> </a:t>
            </a:r>
            <a:r>
              <a:rPr sz="1500" spc="-110" dirty="0">
                <a:latin typeface="Arial Black"/>
                <a:cs typeface="Arial Black"/>
              </a:rPr>
              <a:t>the</a:t>
            </a:r>
            <a:r>
              <a:rPr sz="1500" spc="-105" dirty="0">
                <a:latin typeface="Arial Black"/>
                <a:cs typeface="Arial Black"/>
              </a:rPr>
              <a:t> target</a:t>
            </a:r>
            <a:r>
              <a:rPr sz="1500" spc="-100" dirty="0">
                <a:latin typeface="Arial Black"/>
                <a:cs typeface="Arial Black"/>
              </a:rPr>
              <a:t> dose</a:t>
            </a:r>
            <a:r>
              <a:rPr sz="1500" spc="-95" dirty="0">
                <a:latin typeface="Arial Black"/>
                <a:cs typeface="Arial Black"/>
              </a:rPr>
              <a:t> </a:t>
            </a:r>
            <a:r>
              <a:rPr sz="1500" spc="-125" dirty="0">
                <a:latin typeface="Arial Black"/>
                <a:cs typeface="Arial Black"/>
              </a:rPr>
              <a:t>(HR </a:t>
            </a:r>
            <a:r>
              <a:rPr sz="1500" spc="-120" dirty="0">
                <a:latin typeface="Arial Black"/>
                <a:cs typeface="Arial Black"/>
              </a:rPr>
              <a:t> </a:t>
            </a:r>
            <a:r>
              <a:rPr sz="1500" spc="-105" dirty="0">
                <a:latin typeface="Arial Black"/>
                <a:cs typeface="Arial Black"/>
              </a:rPr>
              <a:t>0·66</a:t>
            </a:r>
            <a:r>
              <a:rPr sz="1500" spc="-100" dirty="0">
                <a:latin typeface="Arial Black"/>
                <a:cs typeface="Arial Black"/>
              </a:rPr>
              <a:t> </a:t>
            </a:r>
            <a:r>
              <a:rPr sz="1500" spc="-30" dirty="0">
                <a:latin typeface="Arial Black"/>
                <a:cs typeface="Arial Black"/>
              </a:rPr>
              <a:t>[0·54–0·80])</a:t>
            </a:r>
            <a:r>
              <a:rPr sz="1500" spc="-25" dirty="0">
                <a:latin typeface="Arial Black"/>
                <a:cs typeface="Arial Black"/>
              </a:rPr>
              <a:t> </a:t>
            </a:r>
            <a:r>
              <a:rPr sz="1500" spc="-35" dirty="0">
                <a:latin typeface="Arial Black"/>
                <a:cs typeface="Arial Black"/>
              </a:rPr>
              <a:t>and</a:t>
            </a:r>
            <a:r>
              <a:rPr sz="1500" spc="-30" dirty="0">
                <a:latin typeface="Arial Black"/>
                <a:cs typeface="Arial Black"/>
              </a:rPr>
              <a:t> </a:t>
            </a:r>
            <a:r>
              <a:rPr sz="1500" spc="-110" dirty="0">
                <a:latin typeface="Arial Black"/>
                <a:cs typeface="Arial Black"/>
              </a:rPr>
              <a:t>for </a:t>
            </a:r>
            <a:r>
              <a:rPr sz="1500" spc="-105" dirty="0">
                <a:latin typeface="Arial Black"/>
                <a:cs typeface="Arial Black"/>
              </a:rPr>
              <a:t> </a:t>
            </a:r>
            <a:r>
              <a:rPr sz="1500" spc="-114" dirty="0">
                <a:latin typeface="Arial Black"/>
                <a:cs typeface="Arial Black"/>
              </a:rPr>
              <a:t>doses </a:t>
            </a:r>
            <a:r>
              <a:rPr sz="1500" spc="-95" dirty="0">
                <a:latin typeface="Arial Black"/>
                <a:cs typeface="Arial Black"/>
              </a:rPr>
              <a:t>of </a:t>
            </a:r>
            <a:r>
              <a:rPr sz="1500" spc="-170" dirty="0">
                <a:latin typeface="Arial Black"/>
                <a:cs typeface="Arial Black"/>
              </a:rPr>
              <a:t>50%</a:t>
            </a:r>
            <a:r>
              <a:rPr sz="1500" spc="-165" dirty="0">
                <a:latin typeface="Arial Black"/>
                <a:cs typeface="Arial Black"/>
              </a:rPr>
              <a:t> </a:t>
            </a:r>
            <a:r>
              <a:rPr sz="1500" spc="-95" dirty="0">
                <a:latin typeface="Arial Black"/>
                <a:cs typeface="Arial Black"/>
              </a:rPr>
              <a:t>or </a:t>
            </a:r>
            <a:r>
              <a:rPr sz="1500" spc="-80" dirty="0">
                <a:latin typeface="Arial Black"/>
                <a:cs typeface="Arial Black"/>
              </a:rPr>
              <a:t>more </a:t>
            </a:r>
            <a:r>
              <a:rPr sz="1500" spc="-95" dirty="0">
                <a:latin typeface="Arial Black"/>
                <a:cs typeface="Arial Black"/>
              </a:rPr>
              <a:t>of </a:t>
            </a:r>
            <a:r>
              <a:rPr sz="1500" spc="-110" dirty="0">
                <a:latin typeface="Arial Black"/>
                <a:cs typeface="Arial Black"/>
              </a:rPr>
              <a:t>the </a:t>
            </a:r>
            <a:r>
              <a:rPr sz="1500" spc="-105" dirty="0">
                <a:latin typeface="Arial Black"/>
                <a:cs typeface="Arial Black"/>
              </a:rPr>
              <a:t> target</a:t>
            </a:r>
            <a:r>
              <a:rPr sz="1500" spc="-100" dirty="0">
                <a:latin typeface="Arial Black"/>
                <a:cs typeface="Arial Black"/>
              </a:rPr>
              <a:t> dose</a:t>
            </a:r>
            <a:r>
              <a:rPr sz="1500" spc="-95" dirty="0">
                <a:latin typeface="Arial Black"/>
                <a:cs typeface="Arial Black"/>
              </a:rPr>
              <a:t> </a:t>
            </a:r>
            <a:r>
              <a:rPr sz="1500" spc="-125" dirty="0">
                <a:latin typeface="Arial Black"/>
                <a:cs typeface="Arial Black"/>
              </a:rPr>
              <a:t>(HR</a:t>
            </a:r>
            <a:r>
              <a:rPr sz="1500" spc="-120" dirty="0">
                <a:latin typeface="Arial Black"/>
                <a:cs typeface="Arial Black"/>
              </a:rPr>
              <a:t> </a:t>
            </a:r>
            <a:r>
              <a:rPr sz="1500" spc="-215" dirty="0">
                <a:latin typeface="Arial Black"/>
                <a:cs typeface="Arial Black"/>
              </a:rPr>
              <a:t>0·81</a:t>
            </a:r>
            <a:r>
              <a:rPr sz="1500" spc="-210" dirty="0">
                <a:latin typeface="Arial Black"/>
                <a:cs typeface="Arial Black"/>
              </a:rPr>
              <a:t> </a:t>
            </a:r>
            <a:r>
              <a:rPr sz="1500" spc="-15" dirty="0">
                <a:latin typeface="Arial Black"/>
                <a:cs typeface="Arial Black"/>
              </a:rPr>
              <a:t>[0·66– </a:t>
            </a:r>
            <a:r>
              <a:rPr sz="1500" spc="-10" dirty="0">
                <a:latin typeface="Arial Black"/>
                <a:cs typeface="Arial Black"/>
              </a:rPr>
              <a:t> </a:t>
            </a:r>
            <a:r>
              <a:rPr sz="1500" spc="-535" dirty="0">
                <a:latin typeface="Arial Black"/>
                <a:cs typeface="Arial Black"/>
              </a:rPr>
              <a:t>1</a:t>
            </a:r>
            <a:r>
              <a:rPr sz="1500" spc="-190" dirty="0">
                <a:latin typeface="Arial Black"/>
                <a:cs typeface="Arial Black"/>
              </a:rPr>
              <a:t>·</a:t>
            </a:r>
            <a:r>
              <a:rPr sz="1500" spc="-95" dirty="0">
                <a:latin typeface="Arial Black"/>
                <a:cs typeface="Arial Black"/>
              </a:rPr>
              <a:t>00</a:t>
            </a:r>
            <a:r>
              <a:rPr sz="1500" spc="85" dirty="0">
                <a:latin typeface="Arial Black"/>
                <a:cs typeface="Arial Black"/>
              </a:rPr>
              <a:t>]</a:t>
            </a:r>
            <a:r>
              <a:rPr sz="1500" spc="-45" dirty="0">
                <a:latin typeface="Arial Black"/>
                <a:cs typeface="Arial Black"/>
              </a:rPr>
              <a:t>;</a:t>
            </a:r>
            <a:r>
              <a:rPr sz="1500" spc="-220" dirty="0">
                <a:latin typeface="Arial Black"/>
                <a:cs typeface="Arial Black"/>
              </a:rPr>
              <a:t> </a:t>
            </a:r>
            <a:r>
              <a:rPr sz="1500" spc="-40" dirty="0">
                <a:latin typeface="Arial Black"/>
                <a:cs typeface="Arial Black"/>
              </a:rPr>
              <a:t>p</a:t>
            </a:r>
            <a:r>
              <a:rPr sz="1500" spc="-160" dirty="0">
                <a:latin typeface="Arial Black"/>
                <a:cs typeface="Arial Black"/>
              </a:rPr>
              <a:t>i</a:t>
            </a:r>
            <a:r>
              <a:rPr sz="1500" spc="-85" dirty="0">
                <a:latin typeface="Arial Black"/>
                <a:cs typeface="Arial Black"/>
              </a:rPr>
              <a:t>n</a:t>
            </a:r>
            <a:r>
              <a:rPr sz="1500" spc="-165" dirty="0">
                <a:latin typeface="Arial Black"/>
                <a:cs typeface="Arial Black"/>
              </a:rPr>
              <a:t>t</a:t>
            </a:r>
            <a:r>
              <a:rPr sz="1500" spc="-130" dirty="0">
                <a:latin typeface="Arial Black"/>
                <a:cs typeface="Arial Black"/>
              </a:rPr>
              <a:t>e</a:t>
            </a:r>
            <a:r>
              <a:rPr sz="1500" spc="-145" dirty="0">
                <a:latin typeface="Arial Black"/>
                <a:cs typeface="Arial Black"/>
              </a:rPr>
              <a:t>r</a:t>
            </a:r>
            <a:r>
              <a:rPr sz="1500" spc="-40" dirty="0">
                <a:latin typeface="Arial Black"/>
                <a:cs typeface="Arial Black"/>
              </a:rPr>
              <a:t>a</a:t>
            </a:r>
            <a:r>
              <a:rPr sz="1500" spc="-160" dirty="0">
                <a:latin typeface="Arial Black"/>
                <a:cs typeface="Arial Black"/>
              </a:rPr>
              <a:t>c</a:t>
            </a:r>
            <a:r>
              <a:rPr sz="1500" spc="-165" dirty="0">
                <a:latin typeface="Arial Black"/>
                <a:cs typeface="Arial Black"/>
              </a:rPr>
              <a:t>t</a:t>
            </a:r>
            <a:r>
              <a:rPr sz="1500" spc="-160" dirty="0">
                <a:latin typeface="Arial Black"/>
                <a:cs typeface="Arial Black"/>
              </a:rPr>
              <a:t>i</a:t>
            </a:r>
            <a:r>
              <a:rPr sz="1500" spc="-100" dirty="0">
                <a:latin typeface="Arial Black"/>
                <a:cs typeface="Arial Black"/>
              </a:rPr>
              <a:t>o</a:t>
            </a:r>
            <a:r>
              <a:rPr sz="1500" spc="-85" dirty="0">
                <a:latin typeface="Arial Black"/>
                <a:cs typeface="Arial Black"/>
              </a:rPr>
              <a:t>n</a:t>
            </a:r>
            <a:r>
              <a:rPr sz="1500" spc="114" dirty="0">
                <a:latin typeface="Arial Black"/>
                <a:cs typeface="Arial Black"/>
              </a:rPr>
              <a:t>=</a:t>
            </a:r>
            <a:r>
              <a:rPr sz="1500" spc="-95" dirty="0">
                <a:latin typeface="Arial Black"/>
                <a:cs typeface="Arial Black"/>
              </a:rPr>
              <a:t>0</a:t>
            </a:r>
            <a:r>
              <a:rPr sz="1500" spc="-190" dirty="0">
                <a:latin typeface="Arial Black"/>
                <a:cs typeface="Arial Black"/>
              </a:rPr>
              <a:t>·</a:t>
            </a:r>
            <a:r>
              <a:rPr sz="1500" spc="-535" dirty="0">
                <a:latin typeface="Arial Black"/>
                <a:cs typeface="Arial Black"/>
              </a:rPr>
              <a:t>1</a:t>
            </a:r>
            <a:r>
              <a:rPr sz="1500" spc="-100" dirty="0">
                <a:latin typeface="Arial Black"/>
                <a:cs typeface="Arial Black"/>
              </a:rPr>
              <a:t>5</a:t>
            </a:r>
            <a:r>
              <a:rPr sz="1500" spc="95" dirty="0">
                <a:latin typeface="Arial Black"/>
                <a:cs typeface="Arial Black"/>
              </a:rPr>
              <a:t>)</a:t>
            </a:r>
            <a:r>
              <a:rPr sz="1500" spc="-140" dirty="0">
                <a:latin typeface="Arial Black"/>
                <a:cs typeface="Arial Black"/>
              </a:rPr>
              <a:t>.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35985" y="7116677"/>
            <a:ext cx="2818130" cy="15074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algn="just">
              <a:lnSpc>
                <a:spcPct val="101600"/>
              </a:lnSpc>
              <a:spcBef>
                <a:spcPts val="70"/>
              </a:spcBef>
            </a:pPr>
            <a:r>
              <a:rPr sz="1600" spc="-130" dirty="0">
                <a:latin typeface="Arial Black"/>
                <a:cs typeface="Arial Black"/>
              </a:rPr>
              <a:t>Empagliflozin</a:t>
            </a:r>
            <a:r>
              <a:rPr sz="1600" spc="-125" dirty="0">
                <a:latin typeface="Arial Black"/>
                <a:cs typeface="Arial Black"/>
              </a:rPr>
              <a:t> </a:t>
            </a:r>
            <a:r>
              <a:rPr sz="1600" spc="-114" dirty="0">
                <a:latin typeface="Arial Black"/>
                <a:cs typeface="Arial Black"/>
              </a:rPr>
              <a:t>also</a:t>
            </a:r>
            <a:r>
              <a:rPr sz="1600" spc="-110" dirty="0">
                <a:latin typeface="Arial Black"/>
                <a:cs typeface="Arial Black"/>
              </a:rPr>
              <a:t> </a:t>
            </a:r>
            <a:r>
              <a:rPr sz="1600" spc="-105" dirty="0">
                <a:latin typeface="Arial Black"/>
                <a:cs typeface="Arial Black"/>
              </a:rPr>
              <a:t>reduced </a:t>
            </a:r>
            <a:r>
              <a:rPr sz="1600" spc="-100" dirty="0">
                <a:latin typeface="Arial Black"/>
                <a:cs typeface="Arial Black"/>
              </a:rPr>
              <a:t> </a:t>
            </a:r>
            <a:r>
              <a:rPr sz="1600" spc="-114" dirty="0">
                <a:latin typeface="Arial Black"/>
                <a:cs typeface="Arial Black"/>
              </a:rPr>
              <a:t>the</a:t>
            </a:r>
            <a:r>
              <a:rPr sz="1600" spc="-110" dirty="0">
                <a:latin typeface="Arial Black"/>
                <a:cs typeface="Arial Black"/>
              </a:rPr>
              <a:t> </a:t>
            </a:r>
            <a:r>
              <a:rPr sz="1600" spc="-175" dirty="0">
                <a:latin typeface="Arial Black"/>
                <a:cs typeface="Arial Black"/>
              </a:rPr>
              <a:t>risk</a:t>
            </a:r>
            <a:r>
              <a:rPr sz="1600" spc="-170" dirty="0">
                <a:latin typeface="Arial Black"/>
                <a:cs typeface="Arial Black"/>
              </a:rPr>
              <a:t> </a:t>
            </a:r>
            <a:r>
              <a:rPr sz="1600" spc="-100" dirty="0">
                <a:latin typeface="Arial Black"/>
                <a:cs typeface="Arial Black"/>
              </a:rPr>
              <a:t>of</a:t>
            </a:r>
            <a:r>
              <a:rPr sz="1600" spc="-95" dirty="0">
                <a:latin typeface="Arial Black"/>
                <a:cs typeface="Arial Black"/>
              </a:rPr>
              <a:t> </a:t>
            </a:r>
            <a:r>
              <a:rPr sz="1600" spc="-114" dirty="0">
                <a:latin typeface="Arial Black"/>
                <a:cs typeface="Arial Black"/>
              </a:rPr>
              <a:t>the</a:t>
            </a:r>
            <a:r>
              <a:rPr sz="1600" spc="-110" dirty="0">
                <a:latin typeface="Arial Black"/>
                <a:cs typeface="Arial Black"/>
              </a:rPr>
              <a:t> </a:t>
            </a:r>
            <a:r>
              <a:rPr sz="1600" spc="-90" dirty="0">
                <a:latin typeface="Arial Black"/>
                <a:cs typeface="Arial Black"/>
              </a:rPr>
              <a:t>primary </a:t>
            </a:r>
            <a:r>
              <a:rPr sz="1600" spc="-85" dirty="0">
                <a:latin typeface="Arial Black"/>
                <a:cs typeface="Arial Black"/>
              </a:rPr>
              <a:t> </a:t>
            </a:r>
            <a:r>
              <a:rPr sz="1600" spc="-105" dirty="0">
                <a:latin typeface="Arial Black"/>
                <a:cs typeface="Arial Black"/>
              </a:rPr>
              <a:t>outcome</a:t>
            </a:r>
            <a:r>
              <a:rPr sz="1600" spc="-100" dirty="0">
                <a:latin typeface="Arial Black"/>
                <a:cs typeface="Arial Black"/>
              </a:rPr>
              <a:t> </a:t>
            </a:r>
            <a:r>
              <a:rPr sz="1600" spc="-145" dirty="0">
                <a:latin typeface="Arial Black"/>
                <a:cs typeface="Arial Black"/>
              </a:rPr>
              <a:t>irrespective</a:t>
            </a:r>
            <a:r>
              <a:rPr sz="1600" spc="245" dirty="0">
                <a:latin typeface="Arial Black"/>
                <a:cs typeface="Arial Black"/>
              </a:rPr>
              <a:t> </a:t>
            </a:r>
            <a:r>
              <a:rPr sz="1600" spc="-100" dirty="0">
                <a:latin typeface="Arial Black"/>
                <a:cs typeface="Arial Black"/>
              </a:rPr>
              <a:t>of </a:t>
            </a:r>
            <a:r>
              <a:rPr sz="1600" spc="-520" dirty="0">
                <a:latin typeface="Arial Black"/>
                <a:cs typeface="Arial Black"/>
              </a:rPr>
              <a:t> </a:t>
            </a:r>
            <a:r>
              <a:rPr sz="1600" spc="-100" dirty="0">
                <a:latin typeface="Arial Black"/>
                <a:cs typeface="Arial Black"/>
              </a:rPr>
              <a:t>background</a:t>
            </a:r>
            <a:r>
              <a:rPr sz="1600" spc="-95" dirty="0">
                <a:latin typeface="Arial Black"/>
                <a:cs typeface="Arial Black"/>
              </a:rPr>
              <a:t> </a:t>
            </a:r>
            <a:r>
              <a:rPr sz="1600" spc="-120" dirty="0">
                <a:latin typeface="Arial Black"/>
                <a:cs typeface="Arial Black"/>
              </a:rPr>
              <a:t>use</a:t>
            </a:r>
            <a:r>
              <a:rPr sz="1600" spc="-114" dirty="0">
                <a:latin typeface="Arial Black"/>
                <a:cs typeface="Arial Black"/>
              </a:rPr>
              <a:t> </a:t>
            </a:r>
            <a:r>
              <a:rPr sz="1600" spc="-100" dirty="0">
                <a:latin typeface="Arial Black"/>
                <a:cs typeface="Arial Black"/>
              </a:rPr>
              <a:t>of</a:t>
            </a:r>
            <a:r>
              <a:rPr sz="1600" spc="-95" dirty="0">
                <a:latin typeface="Arial Black"/>
                <a:cs typeface="Arial Black"/>
              </a:rPr>
              <a:t> </a:t>
            </a:r>
            <a:r>
              <a:rPr sz="1600" spc="-135" dirty="0">
                <a:latin typeface="Arial Black"/>
                <a:cs typeface="Arial Black"/>
              </a:rPr>
              <a:t>triple </a:t>
            </a:r>
            <a:r>
              <a:rPr sz="1600" spc="-130" dirty="0">
                <a:latin typeface="Arial Black"/>
                <a:cs typeface="Arial Black"/>
              </a:rPr>
              <a:t> </a:t>
            </a:r>
            <a:r>
              <a:rPr sz="1600" spc="-100" dirty="0">
                <a:latin typeface="Arial Black"/>
                <a:cs typeface="Arial Black"/>
              </a:rPr>
              <a:t>therapy</a:t>
            </a:r>
            <a:r>
              <a:rPr sz="1600" spc="-95" dirty="0">
                <a:latin typeface="Arial Black"/>
                <a:cs typeface="Arial Black"/>
              </a:rPr>
              <a:t> </a:t>
            </a:r>
            <a:r>
              <a:rPr sz="1600" spc="-160" dirty="0">
                <a:latin typeface="Arial Black"/>
                <a:cs typeface="Arial Black"/>
              </a:rPr>
              <a:t>with</a:t>
            </a:r>
            <a:r>
              <a:rPr sz="1600" spc="-155" dirty="0">
                <a:latin typeface="Arial Black"/>
                <a:cs typeface="Arial Black"/>
              </a:rPr>
              <a:t> </a:t>
            </a:r>
            <a:r>
              <a:rPr sz="1600" spc="-40" dirty="0">
                <a:latin typeface="Arial Black"/>
                <a:cs typeface="Arial Black"/>
              </a:rPr>
              <a:t>an</a:t>
            </a:r>
            <a:r>
              <a:rPr sz="1600" spc="455" dirty="0">
                <a:latin typeface="Arial Black"/>
                <a:cs typeface="Arial Black"/>
              </a:rPr>
              <a:t> </a:t>
            </a:r>
            <a:r>
              <a:rPr sz="1600" spc="-195" dirty="0">
                <a:latin typeface="Arial Black"/>
                <a:cs typeface="Arial Black"/>
              </a:rPr>
              <a:t>ACE </a:t>
            </a:r>
            <a:r>
              <a:rPr sz="1600" spc="-190" dirty="0">
                <a:latin typeface="Arial Black"/>
                <a:cs typeface="Arial Black"/>
              </a:rPr>
              <a:t> </a:t>
            </a:r>
            <a:r>
              <a:rPr sz="1600" spc="-175" dirty="0">
                <a:latin typeface="Arial Black"/>
                <a:cs typeface="Arial Black"/>
              </a:rPr>
              <a:t>i</a:t>
            </a:r>
            <a:r>
              <a:rPr sz="1600" spc="-90" dirty="0">
                <a:latin typeface="Arial Black"/>
                <a:cs typeface="Arial Black"/>
              </a:rPr>
              <a:t>nh</a:t>
            </a:r>
            <a:r>
              <a:rPr sz="1600" spc="-175" dirty="0">
                <a:latin typeface="Arial Black"/>
                <a:cs typeface="Arial Black"/>
              </a:rPr>
              <a:t>i</a:t>
            </a:r>
            <a:r>
              <a:rPr sz="1600" spc="-45" dirty="0">
                <a:latin typeface="Arial Black"/>
                <a:cs typeface="Arial Black"/>
              </a:rPr>
              <a:t>b</a:t>
            </a:r>
            <a:r>
              <a:rPr sz="1600" spc="-175" dirty="0">
                <a:latin typeface="Arial Black"/>
                <a:cs typeface="Arial Black"/>
              </a:rPr>
              <a:t>it</a:t>
            </a:r>
            <a:r>
              <a:rPr sz="1600" spc="-110" dirty="0">
                <a:latin typeface="Arial Black"/>
                <a:cs typeface="Arial Black"/>
              </a:rPr>
              <a:t>o</a:t>
            </a:r>
            <a:r>
              <a:rPr sz="1600" spc="-160" dirty="0">
                <a:latin typeface="Arial Black"/>
                <a:cs typeface="Arial Black"/>
              </a:rPr>
              <a:t>r</a:t>
            </a:r>
            <a:r>
              <a:rPr sz="1600" spc="-175" dirty="0">
                <a:latin typeface="Arial Black"/>
                <a:cs typeface="Arial Black"/>
              </a:rPr>
              <a:t>,</a:t>
            </a:r>
            <a:r>
              <a:rPr sz="1600" spc="25" dirty="0">
                <a:latin typeface="Arial Black"/>
                <a:cs typeface="Arial Black"/>
              </a:rPr>
              <a:t> </a:t>
            </a:r>
            <a:r>
              <a:rPr sz="1600" spc="-190" dirty="0">
                <a:latin typeface="Arial Black"/>
                <a:cs typeface="Arial Black"/>
              </a:rPr>
              <a:t>A</a:t>
            </a:r>
            <a:r>
              <a:rPr sz="1600" spc="-295" dirty="0">
                <a:latin typeface="Arial Black"/>
                <a:cs typeface="Arial Black"/>
              </a:rPr>
              <a:t>R</a:t>
            </a:r>
            <a:r>
              <a:rPr sz="1600" spc="-300" dirty="0">
                <a:latin typeface="Arial Black"/>
                <a:cs typeface="Arial Black"/>
              </a:rPr>
              <a:t>B</a:t>
            </a:r>
            <a:r>
              <a:rPr sz="1600" spc="-175" dirty="0">
                <a:latin typeface="Arial Black"/>
                <a:cs typeface="Arial Black"/>
              </a:rPr>
              <a:t>,</a:t>
            </a:r>
            <a:r>
              <a:rPr sz="1600" spc="25" dirty="0">
                <a:latin typeface="Arial Black"/>
                <a:cs typeface="Arial Black"/>
              </a:rPr>
              <a:t> </a:t>
            </a:r>
            <a:r>
              <a:rPr sz="1600" spc="-110" dirty="0">
                <a:latin typeface="Arial Black"/>
                <a:cs typeface="Arial Black"/>
              </a:rPr>
              <a:t>o</a:t>
            </a:r>
            <a:r>
              <a:rPr sz="1600" spc="-100" dirty="0">
                <a:latin typeface="Arial Black"/>
                <a:cs typeface="Arial Black"/>
              </a:rPr>
              <a:t>r</a:t>
            </a:r>
            <a:r>
              <a:rPr sz="1600" spc="25" dirty="0">
                <a:latin typeface="Arial Black"/>
                <a:cs typeface="Arial Black"/>
              </a:rPr>
              <a:t> </a:t>
            </a:r>
            <a:r>
              <a:rPr sz="1600" spc="-190" dirty="0">
                <a:latin typeface="Arial Black"/>
                <a:cs typeface="Arial Black"/>
              </a:rPr>
              <a:t>A</a:t>
            </a:r>
            <a:r>
              <a:rPr sz="1600" spc="-295" dirty="0">
                <a:latin typeface="Arial Black"/>
                <a:cs typeface="Arial Black"/>
              </a:rPr>
              <a:t>R</a:t>
            </a:r>
            <a:r>
              <a:rPr sz="1600" spc="-240" dirty="0">
                <a:latin typeface="Arial Black"/>
                <a:cs typeface="Arial Black"/>
              </a:rPr>
              <a:t>N</a:t>
            </a:r>
            <a:r>
              <a:rPr sz="1600" spc="-204" dirty="0">
                <a:latin typeface="Arial Black"/>
                <a:cs typeface="Arial Black"/>
              </a:rPr>
              <a:t>I</a:t>
            </a:r>
            <a:r>
              <a:rPr sz="1600" spc="25" dirty="0">
                <a:latin typeface="Arial Black"/>
                <a:cs typeface="Arial Black"/>
              </a:rPr>
              <a:t> </a:t>
            </a:r>
            <a:r>
              <a:rPr sz="1600" spc="-45" dirty="0">
                <a:latin typeface="Arial Black"/>
                <a:cs typeface="Arial Black"/>
              </a:rPr>
              <a:t>p</a:t>
            </a:r>
            <a:r>
              <a:rPr sz="1600" spc="-175" dirty="0">
                <a:latin typeface="Arial Black"/>
                <a:cs typeface="Arial Black"/>
              </a:rPr>
              <a:t>l</a:t>
            </a:r>
            <a:r>
              <a:rPr sz="1600" spc="-90" dirty="0">
                <a:latin typeface="Arial Black"/>
                <a:cs typeface="Arial Black"/>
              </a:rPr>
              <a:t>u</a:t>
            </a:r>
            <a:r>
              <a:rPr sz="1600" spc="-125" dirty="0">
                <a:latin typeface="Arial Black"/>
                <a:cs typeface="Arial Black"/>
              </a:rPr>
              <a:t>s</a:t>
            </a:r>
            <a:r>
              <a:rPr sz="1600" spc="25" dirty="0">
                <a:latin typeface="Arial Black"/>
                <a:cs typeface="Arial Black"/>
              </a:rPr>
              <a:t> </a:t>
            </a:r>
            <a:r>
              <a:rPr sz="1600" spc="85" dirty="0">
                <a:latin typeface="Arial"/>
                <a:cs typeface="Arial"/>
              </a:rPr>
              <a:t>β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35985" y="8602577"/>
            <a:ext cx="2818765" cy="125984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algn="just">
              <a:lnSpc>
                <a:spcPct val="101600"/>
              </a:lnSpc>
              <a:spcBef>
                <a:spcPts val="70"/>
              </a:spcBef>
            </a:pPr>
            <a:r>
              <a:rPr sz="1600" spc="-140" dirty="0">
                <a:latin typeface="Arial Black"/>
                <a:cs typeface="Arial Black"/>
              </a:rPr>
              <a:t>blocker</a:t>
            </a:r>
            <a:r>
              <a:rPr sz="1600" spc="-135" dirty="0">
                <a:latin typeface="Arial Black"/>
                <a:cs typeface="Arial Black"/>
              </a:rPr>
              <a:t> </a:t>
            </a:r>
            <a:r>
              <a:rPr sz="1600" spc="-110" dirty="0">
                <a:latin typeface="Arial Black"/>
                <a:cs typeface="Arial Black"/>
              </a:rPr>
              <a:t>plus</a:t>
            </a:r>
            <a:r>
              <a:rPr sz="1600" spc="-105" dirty="0">
                <a:latin typeface="Arial Black"/>
                <a:cs typeface="Arial Black"/>
              </a:rPr>
              <a:t> </a:t>
            </a:r>
            <a:r>
              <a:rPr sz="1600" spc="-195" dirty="0">
                <a:latin typeface="Arial Black"/>
                <a:cs typeface="Arial Black"/>
              </a:rPr>
              <a:t>MRA</a:t>
            </a:r>
            <a:r>
              <a:rPr sz="1600" spc="-190" dirty="0">
                <a:latin typeface="Arial Black"/>
                <a:cs typeface="Arial Black"/>
              </a:rPr>
              <a:t> </a:t>
            </a:r>
            <a:r>
              <a:rPr sz="1600" spc="-70" dirty="0">
                <a:latin typeface="Arial Black"/>
                <a:cs typeface="Arial Black"/>
              </a:rPr>
              <a:t>(given </a:t>
            </a:r>
            <a:r>
              <a:rPr sz="1600" spc="-65" dirty="0">
                <a:latin typeface="Arial Black"/>
                <a:cs typeface="Arial Black"/>
              </a:rPr>
              <a:t> </a:t>
            </a:r>
            <a:r>
              <a:rPr sz="1600" spc="-100" dirty="0">
                <a:latin typeface="Arial Black"/>
                <a:cs typeface="Arial Black"/>
              </a:rPr>
              <a:t>combination </a:t>
            </a:r>
            <a:r>
              <a:rPr sz="1600" spc="-250" dirty="0">
                <a:latin typeface="Arial Black"/>
                <a:cs typeface="Arial Black"/>
              </a:rPr>
              <a:t>HR</a:t>
            </a:r>
            <a:r>
              <a:rPr sz="1600" spc="-245" dirty="0">
                <a:latin typeface="Arial Black"/>
                <a:cs typeface="Arial Black"/>
              </a:rPr>
              <a:t> </a:t>
            </a:r>
            <a:r>
              <a:rPr sz="1600" spc="-165" dirty="0">
                <a:latin typeface="Arial Black"/>
                <a:cs typeface="Arial Black"/>
              </a:rPr>
              <a:t>0·73</a:t>
            </a:r>
            <a:r>
              <a:rPr sz="1600" spc="-160" dirty="0">
                <a:latin typeface="Arial Black"/>
                <a:cs typeface="Arial Black"/>
              </a:rPr>
              <a:t> </a:t>
            </a:r>
            <a:r>
              <a:rPr sz="1600" spc="-95" dirty="0">
                <a:latin typeface="Arial Black"/>
                <a:cs typeface="Arial Black"/>
              </a:rPr>
              <a:t>[0·61– </a:t>
            </a:r>
            <a:r>
              <a:rPr sz="1600" spc="-90" dirty="0">
                <a:latin typeface="Arial Black"/>
                <a:cs typeface="Arial Black"/>
              </a:rPr>
              <a:t> </a:t>
            </a:r>
            <a:r>
              <a:rPr sz="1600" spc="-105" dirty="0">
                <a:latin typeface="Arial Black"/>
                <a:cs typeface="Arial Black"/>
              </a:rPr>
              <a:t>0</a:t>
            </a:r>
            <a:r>
              <a:rPr sz="1600" spc="-204" dirty="0">
                <a:latin typeface="Arial Black"/>
                <a:cs typeface="Arial Black"/>
              </a:rPr>
              <a:t>·</a:t>
            </a:r>
            <a:r>
              <a:rPr sz="1600" spc="-110" dirty="0">
                <a:latin typeface="Arial Black"/>
                <a:cs typeface="Arial Black"/>
              </a:rPr>
              <a:t>88</a:t>
            </a:r>
            <a:r>
              <a:rPr sz="1600" spc="90" dirty="0">
                <a:latin typeface="Arial Black"/>
                <a:cs typeface="Arial Black"/>
              </a:rPr>
              <a:t>]</a:t>
            </a:r>
            <a:r>
              <a:rPr sz="1600" spc="-50" dirty="0">
                <a:latin typeface="Arial Black"/>
                <a:cs typeface="Arial Black"/>
              </a:rPr>
              <a:t>;</a:t>
            </a:r>
            <a:r>
              <a:rPr sz="1600" spc="-204" dirty="0">
                <a:latin typeface="Arial Black"/>
                <a:cs typeface="Arial Black"/>
              </a:rPr>
              <a:t> </a:t>
            </a:r>
            <a:r>
              <a:rPr sz="1600" spc="-90" dirty="0">
                <a:latin typeface="Arial Black"/>
                <a:cs typeface="Arial Black"/>
              </a:rPr>
              <a:t>n</a:t>
            </a:r>
            <a:r>
              <a:rPr sz="1600" spc="-110" dirty="0">
                <a:latin typeface="Arial Black"/>
                <a:cs typeface="Arial Black"/>
              </a:rPr>
              <a:t>o</a:t>
            </a:r>
            <a:r>
              <a:rPr sz="1600" spc="-114" dirty="0">
                <a:latin typeface="Arial Black"/>
                <a:cs typeface="Arial Black"/>
              </a:rPr>
              <a:t>t</a:t>
            </a:r>
            <a:r>
              <a:rPr sz="1600" spc="-204" dirty="0">
                <a:latin typeface="Arial Black"/>
                <a:cs typeface="Arial Black"/>
              </a:rPr>
              <a:t> </a:t>
            </a:r>
            <a:r>
              <a:rPr sz="1600" spc="-45" dirty="0">
                <a:latin typeface="Arial Black"/>
                <a:cs typeface="Arial Black"/>
              </a:rPr>
              <a:t>g</a:t>
            </a:r>
            <a:r>
              <a:rPr sz="1600" spc="-175" dirty="0">
                <a:latin typeface="Arial Black"/>
                <a:cs typeface="Arial Black"/>
              </a:rPr>
              <a:t>i</a:t>
            </a:r>
            <a:r>
              <a:rPr sz="1600" spc="-120" dirty="0">
                <a:latin typeface="Arial Black"/>
                <a:cs typeface="Arial Black"/>
              </a:rPr>
              <a:t>v</a:t>
            </a:r>
            <a:r>
              <a:rPr sz="1600" spc="-140" dirty="0">
                <a:latin typeface="Arial Black"/>
                <a:cs typeface="Arial Black"/>
              </a:rPr>
              <a:t>e</a:t>
            </a:r>
            <a:r>
              <a:rPr sz="1600" spc="-30" dirty="0">
                <a:latin typeface="Arial Black"/>
                <a:cs typeface="Arial Black"/>
              </a:rPr>
              <a:t>n</a:t>
            </a:r>
            <a:r>
              <a:rPr sz="1600" spc="-204" dirty="0">
                <a:latin typeface="Arial Black"/>
                <a:cs typeface="Arial Black"/>
              </a:rPr>
              <a:t> </a:t>
            </a:r>
            <a:r>
              <a:rPr sz="1600" spc="-170" dirty="0">
                <a:latin typeface="Arial Black"/>
                <a:cs typeface="Arial Black"/>
              </a:rPr>
              <a:t>c</a:t>
            </a:r>
            <a:r>
              <a:rPr sz="1600" spc="-110" dirty="0">
                <a:latin typeface="Arial Black"/>
                <a:cs typeface="Arial Black"/>
              </a:rPr>
              <a:t>o</a:t>
            </a:r>
            <a:r>
              <a:rPr sz="1600" dirty="0">
                <a:latin typeface="Arial Black"/>
                <a:cs typeface="Arial Black"/>
              </a:rPr>
              <a:t>m</a:t>
            </a:r>
            <a:r>
              <a:rPr sz="1600" spc="-45" dirty="0">
                <a:latin typeface="Arial Black"/>
                <a:cs typeface="Arial Black"/>
              </a:rPr>
              <a:t>b</a:t>
            </a:r>
            <a:r>
              <a:rPr sz="1600" spc="-175" dirty="0">
                <a:latin typeface="Arial Black"/>
                <a:cs typeface="Arial Black"/>
              </a:rPr>
              <a:t>i</a:t>
            </a:r>
            <a:r>
              <a:rPr sz="1600" spc="-90" dirty="0">
                <a:latin typeface="Arial Black"/>
                <a:cs typeface="Arial Black"/>
              </a:rPr>
              <a:t>n</a:t>
            </a:r>
            <a:r>
              <a:rPr sz="1600" spc="-45" dirty="0">
                <a:latin typeface="Arial Black"/>
                <a:cs typeface="Arial Black"/>
              </a:rPr>
              <a:t>a</a:t>
            </a:r>
            <a:r>
              <a:rPr sz="1600" spc="-175" dirty="0">
                <a:latin typeface="Arial Black"/>
                <a:cs typeface="Arial Black"/>
              </a:rPr>
              <a:t>ti</a:t>
            </a:r>
            <a:r>
              <a:rPr sz="1600" spc="-110" dirty="0">
                <a:latin typeface="Arial Black"/>
                <a:cs typeface="Arial Black"/>
              </a:rPr>
              <a:t>o</a:t>
            </a:r>
            <a:r>
              <a:rPr sz="1600" spc="-20" dirty="0">
                <a:latin typeface="Arial Black"/>
                <a:cs typeface="Arial Black"/>
              </a:rPr>
              <a:t>n  </a:t>
            </a:r>
            <a:r>
              <a:rPr sz="1600" spc="-250" dirty="0">
                <a:latin typeface="Arial Black"/>
                <a:cs typeface="Arial Black"/>
              </a:rPr>
              <a:t>HR</a:t>
            </a:r>
            <a:r>
              <a:rPr sz="1600" spc="-50" dirty="0">
                <a:latin typeface="Arial Black"/>
                <a:cs typeface="Arial Black"/>
              </a:rPr>
              <a:t> </a:t>
            </a:r>
            <a:r>
              <a:rPr sz="1600" spc="-145" dirty="0">
                <a:latin typeface="Arial Black"/>
                <a:cs typeface="Arial Black"/>
              </a:rPr>
              <a:t>0·76</a:t>
            </a:r>
            <a:r>
              <a:rPr sz="1600" spc="-40" dirty="0">
                <a:latin typeface="Arial Black"/>
                <a:cs typeface="Arial Black"/>
              </a:rPr>
              <a:t> </a:t>
            </a:r>
            <a:r>
              <a:rPr sz="1600" spc="-60" dirty="0">
                <a:latin typeface="Arial Black"/>
                <a:cs typeface="Arial Black"/>
              </a:rPr>
              <a:t>[0·62–0·94];</a:t>
            </a:r>
            <a:endParaRPr sz="1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600" spc="-114" dirty="0">
                <a:latin typeface="Arial Black"/>
                <a:cs typeface="Arial Black"/>
              </a:rPr>
              <a:t>pinteraction=0·77)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340643" y="7179351"/>
            <a:ext cx="2817495" cy="24980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algn="just">
              <a:lnSpc>
                <a:spcPct val="101600"/>
              </a:lnSpc>
              <a:spcBef>
                <a:spcPts val="70"/>
              </a:spcBef>
              <a:tabLst>
                <a:tab pos="1772920" algn="l"/>
                <a:tab pos="2406650" algn="l"/>
              </a:tabLst>
            </a:pPr>
            <a:r>
              <a:rPr sz="1600" spc="-130" dirty="0">
                <a:latin typeface="Arial Black"/>
                <a:cs typeface="Arial Black"/>
              </a:rPr>
              <a:t>Similar</a:t>
            </a:r>
            <a:r>
              <a:rPr sz="1600" spc="-125" dirty="0">
                <a:latin typeface="Arial Black"/>
                <a:cs typeface="Arial Black"/>
              </a:rPr>
              <a:t> </a:t>
            </a:r>
            <a:r>
              <a:rPr sz="1600" spc="-120" dirty="0">
                <a:latin typeface="Arial Black"/>
                <a:cs typeface="Arial Black"/>
              </a:rPr>
              <a:t>patterns</a:t>
            </a:r>
            <a:r>
              <a:rPr sz="1600" spc="-114" dirty="0">
                <a:latin typeface="Arial Black"/>
                <a:cs typeface="Arial Black"/>
              </a:rPr>
              <a:t> </a:t>
            </a:r>
            <a:r>
              <a:rPr sz="1600" spc="-100" dirty="0">
                <a:latin typeface="Arial Black"/>
                <a:cs typeface="Arial Black"/>
              </a:rPr>
              <a:t>of</a:t>
            </a:r>
            <a:r>
              <a:rPr sz="1600" spc="-95" dirty="0">
                <a:latin typeface="Arial Black"/>
                <a:cs typeface="Arial Black"/>
              </a:rPr>
              <a:t> </a:t>
            </a:r>
            <a:r>
              <a:rPr sz="1600" spc="-125" dirty="0">
                <a:latin typeface="Arial Black"/>
                <a:cs typeface="Arial Black"/>
              </a:rPr>
              <a:t>benefit </a:t>
            </a:r>
            <a:r>
              <a:rPr sz="1600" spc="-120" dirty="0">
                <a:latin typeface="Arial Black"/>
                <a:cs typeface="Arial Black"/>
              </a:rPr>
              <a:t> </a:t>
            </a:r>
            <a:r>
              <a:rPr sz="1600" spc="-160" dirty="0">
                <a:latin typeface="Arial Black"/>
                <a:cs typeface="Arial Black"/>
              </a:rPr>
              <a:t>were</a:t>
            </a:r>
            <a:r>
              <a:rPr sz="1600" spc="-155" dirty="0">
                <a:latin typeface="Arial Black"/>
                <a:cs typeface="Arial Black"/>
              </a:rPr>
              <a:t> </a:t>
            </a:r>
            <a:r>
              <a:rPr sz="1600" spc="-110" dirty="0">
                <a:latin typeface="Arial Black"/>
                <a:cs typeface="Arial Black"/>
              </a:rPr>
              <a:t>observed</a:t>
            </a:r>
            <a:r>
              <a:rPr sz="1600" spc="-105" dirty="0">
                <a:latin typeface="Arial Black"/>
                <a:cs typeface="Arial Black"/>
              </a:rPr>
              <a:t> </a:t>
            </a:r>
            <a:r>
              <a:rPr sz="1600" spc="-120" dirty="0">
                <a:latin typeface="Arial Black"/>
                <a:cs typeface="Arial Black"/>
              </a:rPr>
              <a:t>for</a:t>
            </a:r>
            <a:r>
              <a:rPr sz="1600" spc="-114" dirty="0">
                <a:latin typeface="Arial Black"/>
                <a:cs typeface="Arial Black"/>
              </a:rPr>
              <a:t> the </a:t>
            </a:r>
            <a:r>
              <a:rPr sz="1600" spc="-110" dirty="0">
                <a:latin typeface="Arial Black"/>
                <a:cs typeface="Arial Black"/>
              </a:rPr>
              <a:t> secondary</a:t>
            </a:r>
            <a:r>
              <a:rPr sz="1600" spc="-105" dirty="0">
                <a:latin typeface="Arial Black"/>
                <a:cs typeface="Arial Black"/>
              </a:rPr>
              <a:t> </a:t>
            </a:r>
            <a:r>
              <a:rPr sz="1600" spc="-40" dirty="0">
                <a:latin typeface="Arial Black"/>
                <a:cs typeface="Arial Black"/>
              </a:rPr>
              <a:t>and</a:t>
            </a:r>
            <a:r>
              <a:rPr sz="1600" spc="-35" dirty="0">
                <a:latin typeface="Arial Black"/>
                <a:cs typeface="Arial Black"/>
              </a:rPr>
              <a:t> </a:t>
            </a:r>
            <a:r>
              <a:rPr sz="1600" spc="-130" dirty="0">
                <a:latin typeface="Arial Black"/>
                <a:cs typeface="Arial Black"/>
              </a:rPr>
              <a:t>extended </a:t>
            </a:r>
            <a:r>
              <a:rPr sz="1600" spc="-125" dirty="0">
                <a:latin typeface="Arial Black"/>
                <a:cs typeface="Arial Black"/>
              </a:rPr>
              <a:t> </a:t>
            </a:r>
            <a:r>
              <a:rPr sz="1600" spc="-170" dirty="0">
                <a:latin typeface="Arial Black"/>
                <a:cs typeface="Arial Black"/>
              </a:rPr>
              <a:t>c</a:t>
            </a:r>
            <a:r>
              <a:rPr sz="1600" spc="-110" dirty="0">
                <a:latin typeface="Arial Black"/>
                <a:cs typeface="Arial Black"/>
              </a:rPr>
              <a:t>o</a:t>
            </a:r>
            <a:r>
              <a:rPr sz="1600" dirty="0">
                <a:latin typeface="Arial Black"/>
                <a:cs typeface="Arial Black"/>
              </a:rPr>
              <a:t>m</a:t>
            </a:r>
            <a:r>
              <a:rPr sz="1600" spc="-45" dirty="0">
                <a:latin typeface="Arial Black"/>
                <a:cs typeface="Arial Black"/>
              </a:rPr>
              <a:t>p</a:t>
            </a:r>
            <a:r>
              <a:rPr sz="1600" spc="-110" dirty="0">
                <a:latin typeface="Arial Black"/>
                <a:cs typeface="Arial Black"/>
              </a:rPr>
              <a:t>o</a:t>
            </a:r>
            <a:r>
              <a:rPr sz="1600" spc="-185" dirty="0">
                <a:latin typeface="Arial Black"/>
                <a:cs typeface="Arial Black"/>
              </a:rPr>
              <a:t>s</a:t>
            </a:r>
            <a:r>
              <a:rPr sz="1600" spc="-175" dirty="0">
                <a:latin typeface="Arial Black"/>
                <a:cs typeface="Arial Black"/>
              </a:rPr>
              <a:t>it</a:t>
            </a:r>
            <a:r>
              <a:rPr sz="1600" spc="-80" dirty="0">
                <a:latin typeface="Arial Black"/>
                <a:cs typeface="Arial Black"/>
              </a:rPr>
              <a:t>e</a:t>
            </a:r>
            <a:r>
              <a:rPr sz="1600" dirty="0">
                <a:latin typeface="Arial Black"/>
                <a:cs typeface="Arial Black"/>
              </a:rPr>
              <a:t>	</a:t>
            </a:r>
            <a:r>
              <a:rPr sz="1600" spc="-110" dirty="0">
                <a:latin typeface="Arial Black"/>
                <a:cs typeface="Arial Black"/>
              </a:rPr>
              <a:t>o</a:t>
            </a:r>
            <a:r>
              <a:rPr sz="1600" spc="-90" dirty="0">
                <a:latin typeface="Arial Black"/>
                <a:cs typeface="Arial Black"/>
              </a:rPr>
              <a:t>u</a:t>
            </a:r>
            <a:r>
              <a:rPr sz="1600" spc="-175" dirty="0">
                <a:latin typeface="Arial Black"/>
                <a:cs typeface="Arial Black"/>
              </a:rPr>
              <a:t>t</a:t>
            </a:r>
            <a:r>
              <a:rPr sz="1600" spc="-170" dirty="0">
                <a:latin typeface="Arial Black"/>
                <a:cs typeface="Arial Black"/>
              </a:rPr>
              <a:t>c</a:t>
            </a:r>
            <a:r>
              <a:rPr sz="1600" spc="-110" dirty="0">
                <a:latin typeface="Arial Black"/>
                <a:cs typeface="Arial Black"/>
              </a:rPr>
              <a:t>o</a:t>
            </a:r>
            <a:r>
              <a:rPr sz="1600" dirty="0">
                <a:latin typeface="Arial Black"/>
                <a:cs typeface="Arial Black"/>
              </a:rPr>
              <a:t>m</a:t>
            </a:r>
            <a:r>
              <a:rPr sz="1600" spc="-140" dirty="0">
                <a:latin typeface="Arial Black"/>
                <a:cs typeface="Arial Black"/>
              </a:rPr>
              <a:t>e</a:t>
            </a:r>
            <a:r>
              <a:rPr sz="1600" spc="-185" dirty="0">
                <a:latin typeface="Arial Black"/>
                <a:cs typeface="Arial Black"/>
              </a:rPr>
              <a:t>s</a:t>
            </a:r>
            <a:r>
              <a:rPr sz="1600" spc="-150" dirty="0">
                <a:latin typeface="Arial Black"/>
                <a:cs typeface="Arial Black"/>
              </a:rPr>
              <a:t>.  </a:t>
            </a:r>
            <a:r>
              <a:rPr sz="1600" spc="-130" dirty="0">
                <a:latin typeface="Arial Black"/>
                <a:cs typeface="Arial Black"/>
              </a:rPr>
              <a:t>Empagliflozin</a:t>
            </a:r>
            <a:r>
              <a:rPr sz="1600" spc="-125" dirty="0">
                <a:latin typeface="Arial Black"/>
                <a:cs typeface="Arial Black"/>
              </a:rPr>
              <a:t> </a:t>
            </a:r>
            <a:r>
              <a:rPr sz="1600" spc="-140" dirty="0">
                <a:latin typeface="Arial Black"/>
                <a:cs typeface="Arial Black"/>
              </a:rPr>
              <a:t>was</a:t>
            </a:r>
            <a:r>
              <a:rPr sz="1600" spc="-135" dirty="0">
                <a:latin typeface="Arial Black"/>
                <a:cs typeface="Arial Black"/>
              </a:rPr>
              <a:t> </a:t>
            </a:r>
            <a:r>
              <a:rPr sz="1600" spc="-170" dirty="0">
                <a:latin typeface="Arial Black"/>
                <a:cs typeface="Arial Black"/>
              </a:rPr>
              <a:t>well </a:t>
            </a:r>
            <a:r>
              <a:rPr sz="1600" spc="-520" dirty="0">
                <a:latin typeface="Arial Black"/>
                <a:cs typeface="Arial Black"/>
              </a:rPr>
              <a:t> </a:t>
            </a:r>
            <a:r>
              <a:rPr sz="1600" spc="-125" dirty="0">
                <a:latin typeface="Arial Black"/>
                <a:cs typeface="Arial Black"/>
              </a:rPr>
              <a:t>tolerated</a:t>
            </a:r>
            <a:r>
              <a:rPr sz="1600" spc="-120" dirty="0">
                <a:latin typeface="Arial Black"/>
                <a:cs typeface="Arial Black"/>
              </a:rPr>
              <a:t> </a:t>
            </a:r>
            <a:r>
              <a:rPr sz="1600" spc="-40" dirty="0">
                <a:latin typeface="Arial Black"/>
                <a:cs typeface="Arial Black"/>
              </a:rPr>
              <a:t>and</a:t>
            </a:r>
            <a:r>
              <a:rPr sz="1600" spc="-35" dirty="0">
                <a:latin typeface="Arial Black"/>
                <a:cs typeface="Arial Black"/>
              </a:rPr>
              <a:t> </a:t>
            </a:r>
            <a:r>
              <a:rPr sz="1600" spc="-130" dirty="0">
                <a:latin typeface="Arial Black"/>
                <a:cs typeface="Arial Black"/>
              </a:rPr>
              <a:t>rates</a:t>
            </a:r>
            <a:r>
              <a:rPr sz="1600" spc="-125" dirty="0">
                <a:latin typeface="Arial Black"/>
                <a:cs typeface="Arial Black"/>
              </a:rPr>
              <a:t> </a:t>
            </a:r>
            <a:r>
              <a:rPr sz="1600" spc="-100" dirty="0">
                <a:latin typeface="Arial Black"/>
                <a:cs typeface="Arial Black"/>
              </a:rPr>
              <a:t>of </a:t>
            </a:r>
            <a:r>
              <a:rPr sz="1600" spc="-95" dirty="0">
                <a:latin typeface="Arial Black"/>
                <a:cs typeface="Arial Black"/>
              </a:rPr>
              <a:t> </a:t>
            </a:r>
            <a:r>
              <a:rPr sz="1600" spc="-125" dirty="0">
                <a:latin typeface="Arial Black"/>
                <a:cs typeface="Arial Black"/>
              </a:rPr>
              <a:t>hypotension,</a:t>
            </a:r>
            <a:r>
              <a:rPr sz="1600" spc="-120" dirty="0">
                <a:latin typeface="Arial Black"/>
                <a:cs typeface="Arial Black"/>
              </a:rPr>
              <a:t> </a:t>
            </a:r>
            <a:r>
              <a:rPr sz="1600" spc="-105" dirty="0">
                <a:latin typeface="Arial Black"/>
                <a:cs typeface="Arial Black"/>
              </a:rPr>
              <a:t>symptomatic </a:t>
            </a:r>
            <a:r>
              <a:rPr sz="1600" spc="-520" dirty="0">
                <a:latin typeface="Arial Black"/>
                <a:cs typeface="Arial Black"/>
              </a:rPr>
              <a:t> </a:t>
            </a:r>
            <a:r>
              <a:rPr sz="1600" spc="-90" dirty="0">
                <a:latin typeface="Arial Black"/>
                <a:cs typeface="Arial Black"/>
              </a:rPr>
              <a:t>h</a:t>
            </a:r>
            <a:r>
              <a:rPr sz="1600" spc="-110" dirty="0">
                <a:latin typeface="Arial Black"/>
                <a:cs typeface="Arial Black"/>
              </a:rPr>
              <a:t>y</a:t>
            </a:r>
            <a:r>
              <a:rPr sz="1600" spc="-45" dirty="0">
                <a:latin typeface="Arial Black"/>
                <a:cs typeface="Arial Black"/>
              </a:rPr>
              <a:t>p</a:t>
            </a:r>
            <a:r>
              <a:rPr sz="1600" spc="-110" dirty="0">
                <a:latin typeface="Arial Black"/>
                <a:cs typeface="Arial Black"/>
              </a:rPr>
              <a:t>o</a:t>
            </a:r>
            <a:r>
              <a:rPr sz="1600" spc="-175" dirty="0">
                <a:latin typeface="Arial Black"/>
                <a:cs typeface="Arial Black"/>
              </a:rPr>
              <a:t>t</a:t>
            </a:r>
            <a:r>
              <a:rPr sz="1600" spc="-140" dirty="0">
                <a:latin typeface="Arial Black"/>
                <a:cs typeface="Arial Black"/>
              </a:rPr>
              <a:t>e</a:t>
            </a:r>
            <a:r>
              <a:rPr sz="1600" spc="-90" dirty="0">
                <a:latin typeface="Arial Black"/>
                <a:cs typeface="Arial Black"/>
              </a:rPr>
              <a:t>n</a:t>
            </a:r>
            <a:r>
              <a:rPr sz="1600" spc="-185" dirty="0">
                <a:latin typeface="Arial Black"/>
                <a:cs typeface="Arial Black"/>
              </a:rPr>
              <a:t>s</a:t>
            </a:r>
            <a:r>
              <a:rPr sz="1600" spc="-175" dirty="0">
                <a:latin typeface="Arial Black"/>
                <a:cs typeface="Arial Black"/>
              </a:rPr>
              <a:t>i</a:t>
            </a:r>
            <a:r>
              <a:rPr sz="1600" spc="-110" dirty="0">
                <a:latin typeface="Arial Black"/>
                <a:cs typeface="Arial Black"/>
              </a:rPr>
              <a:t>o</a:t>
            </a:r>
            <a:r>
              <a:rPr sz="1600" spc="-90" dirty="0">
                <a:latin typeface="Arial Black"/>
                <a:cs typeface="Arial Black"/>
              </a:rPr>
              <a:t>n</a:t>
            </a:r>
            <a:r>
              <a:rPr sz="1600" spc="-175" dirty="0">
                <a:latin typeface="Arial Black"/>
                <a:cs typeface="Arial Black"/>
              </a:rPr>
              <a:t>,</a:t>
            </a:r>
            <a:r>
              <a:rPr sz="1600" dirty="0">
                <a:latin typeface="Arial Black"/>
                <a:cs typeface="Arial Black"/>
              </a:rPr>
              <a:t>		</a:t>
            </a:r>
            <a:r>
              <a:rPr sz="1600" spc="-45" dirty="0">
                <a:latin typeface="Arial Black"/>
                <a:cs typeface="Arial Black"/>
              </a:rPr>
              <a:t>a</a:t>
            </a:r>
            <a:r>
              <a:rPr sz="1600" spc="-90" dirty="0">
                <a:latin typeface="Arial Black"/>
                <a:cs typeface="Arial Black"/>
              </a:rPr>
              <a:t>n</a:t>
            </a:r>
            <a:r>
              <a:rPr sz="1600" spc="10" dirty="0">
                <a:latin typeface="Arial Black"/>
                <a:cs typeface="Arial Black"/>
              </a:rPr>
              <a:t>d  </a:t>
            </a:r>
            <a:r>
              <a:rPr sz="1600" spc="-105" dirty="0">
                <a:latin typeface="Arial Black"/>
                <a:cs typeface="Arial Black"/>
              </a:rPr>
              <a:t>hyperkalaemia </a:t>
            </a:r>
            <a:r>
              <a:rPr sz="1600" spc="-160" dirty="0">
                <a:latin typeface="Arial Black"/>
                <a:cs typeface="Arial Black"/>
              </a:rPr>
              <a:t>were </a:t>
            </a:r>
            <a:r>
              <a:rPr sz="1600" spc="-120" dirty="0">
                <a:latin typeface="Arial Black"/>
                <a:cs typeface="Arial Black"/>
              </a:rPr>
              <a:t>similar </a:t>
            </a:r>
            <a:r>
              <a:rPr sz="1600" spc="-114" dirty="0">
                <a:latin typeface="Arial Black"/>
                <a:cs typeface="Arial Black"/>
              </a:rPr>
              <a:t> </a:t>
            </a:r>
            <a:r>
              <a:rPr sz="1600" spc="-45" dirty="0">
                <a:latin typeface="Arial Black"/>
                <a:cs typeface="Arial Black"/>
              </a:rPr>
              <a:t>a</a:t>
            </a:r>
            <a:r>
              <a:rPr sz="1600" spc="-170" dirty="0">
                <a:latin typeface="Arial Black"/>
                <a:cs typeface="Arial Black"/>
              </a:rPr>
              <a:t>c</a:t>
            </a:r>
            <a:r>
              <a:rPr sz="1600" spc="-160" dirty="0">
                <a:latin typeface="Arial Black"/>
                <a:cs typeface="Arial Black"/>
              </a:rPr>
              <a:t>r</a:t>
            </a:r>
            <a:r>
              <a:rPr sz="1600" spc="-110" dirty="0">
                <a:latin typeface="Arial Black"/>
                <a:cs typeface="Arial Black"/>
              </a:rPr>
              <a:t>o</a:t>
            </a:r>
            <a:r>
              <a:rPr sz="1600" spc="-185" dirty="0">
                <a:latin typeface="Arial Black"/>
                <a:cs typeface="Arial Black"/>
              </a:rPr>
              <a:t>s</a:t>
            </a:r>
            <a:r>
              <a:rPr sz="1600" spc="-125" dirty="0">
                <a:latin typeface="Arial Black"/>
                <a:cs typeface="Arial Black"/>
              </a:rPr>
              <a:t>s</a:t>
            </a:r>
            <a:r>
              <a:rPr sz="1600" spc="-229" dirty="0">
                <a:latin typeface="Arial Black"/>
                <a:cs typeface="Arial Black"/>
              </a:rPr>
              <a:t> </a:t>
            </a:r>
            <a:r>
              <a:rPr sz="1600" spc="-45" dirty="0">
                <a:latin typeface="Arial Black"/>
                <a:cs typeface="Arial Black"/>
              </a:rPr>
              <a:t>a</a:t>
            </a:r>
            <a:r>
              <a:rPr sz="1600" spc="-175" dirty="0">
                <a:latin typeface="Arial Black"/>
                <a:cs typeface="Arial Black"/>
              </a:rPr>
              <a:t>l</a:t>
            </a:r>
            <a:r>
              <a:rPr sz="1600" spc="-114" dirty="0">
                <a:latin typeface="Arial Black"/>
                <a:cs typeface="Arial Black"/>
              </a:rPr>
              <a:t>l</a:t>
            </a:r>
            <a:r>
              <a:rPr sz="1600" spc="-229" dirty="0">
                <a:latin typeface="Arial Black"/>
                <a:cs typeface="Arial Black"/>
              </a:rPr>
              <a:t> </a:t>
            </a:r>
            <a:r>
              <a:rPr sz="1600" spc="-185" dirty="0">
                <a:latin typeface="Arial Black"/>
                <a:cs typeface="Arial Black"/>
              </a:rPr>
              <a:t>s</a:t>
            </a:r>
            <a:r>
              <a:rPr sz="1600" spc="-90" dirty="0">
                <a:latin typeface="Arial Black"/>
                <a:cs typeface="Arial Black"/>
              </a:rPr>
              <a:t>u</a:t>
            </a:r>
            <a:r>
              <a:rPr sz="1600" spc="-45" dirty="0">
                <a:latin typeface="Arial Black"/>
                <a:cs typeface="Arial Black"/>
              </a:rPr>
              <a:t>bg</a:t>
            </a:r>
            <a:r>
              <a:rPr sz="1600" spc="-160" dirty="0">
                <a:latin typeface="Arial Black"/>
                <a:cs typeface="Arial Black"/>
              </a:rPr>
              <a:t>r</a:t>
            </a:r>
            <a:r>
              <a:rPr sz="1600" spc="-110" dirty="0">
                <a:latin typeface="Arial Black"/>
                <a:cs typeface="Arial Black"/>
              </a:rPr>
              <a:t>o</a:t>
            </a:r>
            <a:r>
              <a:rPr sz="1600" spc="-90" dirty="0">
                <a:latin typeface="Arial Black"/>
                <a:cs typeface="Arial Black"/>
              </a:rPr>
              <a:t>u</a:t>
            </a:r>
            <a:r>
              <a:rPr sz="1600" spc="-45" dirty="0">
                <a:latin typeface="Arial Black"/>
                <a:cs typeface="Arial Black"/>
              </a:rPr>
              <a:t>p</a:t>
            </a:r>
            <a:r>
              <a:rPr sz="1600" spc="-185" dirty="0">
                <a:latin typeface="Arial Black"/>
                <a:cs typeface="Arial Black"/>
              </a:rPr>
              <a:t>s</a:t>
            </a:r>
            <a:r>
              <a:rPr sz="1600" spc="-150" dirty="0">
                <a:latin typeface="Arial Black"/>
                <a:cs typeface="Arial Black"/>
              </a:rPr>
              <a:t>.</a:t>
            </a:r>
            <a:endParaRPr sz="16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25356" y="5829300"/>
            <a:ext cx="3563020" cy="4458291"/>
          </a:xfrm>
          <a:custGeom>
            <a:avLst/>
            <a:gdLst/>
            <a:ahLst/>
            <a:cxnLst/>
            <a:rect l="l" t="t" r="r" b="b"/>
            <a:pathLst>
              <a:path w="7084059" h="4410709">
                <a:moveTo>
                  <a:pt x="0" y="4410118"/>
                </a:moveTo>
                <a:lnTo>
                  <a:pt x="39042" y="4393936"/>
                </a:lnTo>
                <a:lnTo>
                  <a:pt x="85121" y="4374499"/>
                </a:lnTo>
                <a:lnTo>
                  <a:pt x="131061" y="4354749"/>
                </a:lnTo>
                <a:lnTo>
                  <a:pt x="176849" y="4334655"/>
                </a:lnTo>
                <a:lnTo>
                  <a:pt x="222473" y="4314190"/>
                </a:lnTo>
                <a:lnTo>
                  <a:pt x="267918" y="4293324"/>
                </a:lnTo>
                <a:lnTo>
                  <a:pt x="313173" y="4272029"/>
                </a:lnTo>
                <a:lnTo>
                  <a:pt x="358225" y="4250276"/>
                </a:lnTo>
                <a:lnTo>
                  <a:pt x="403060" y="4228037"/>
                </a:lnTo>
                <a:lnTo>
                  <a:pt x="447665" y="4205283"/>
                </a:lnTo>
                <a:lnTo>
                  <a:pt x="492718" y="4181832"/>
                </a:lnTo>
                <a:lnTo>
                  <a:pt x="537297" y="4157719"/>
                </a:lnTo>
                <a:lnTo>
                  <a:pt x="581408" y="4132957"/>
                </a:lnTo>
                <a:lnTo>
                  <a:pt x="625059" y="4107559"/>
                </a:lnTo>
                <a:lnTo>
                  <a:pt x="668256" y="4081539"/>
                </a:lnTo>
                <a:lnTo>
                  <a:pt x="711008" y="4054909"/>
                </a:lnTo>
                <a:lnTo>
                  <a:pt x="753320" y="4027683"/>
                </a:lnTo>
                <a:lnTo>
                  <a:pt x="795201" y="3999873"/>
                </a:lnTo>
                <a:lnTo>
                  <a:pt x="836658" y="3971493"/>
                </a:lnTo>
                <a:lnTo>
                  <a:pt x="877697" y="3942556"/>
                </a:lnTo>
                <a:lnTo>
                  <a:pt x="918326" y="3913075"/>
                </a:lnTo>
                <a:lnTo>
                  <a:pt x="958552" y="3883063"/>
                </a:lnTo>
                <a:lnTo>
                  <a:pt x="998381" y="3852534"/>
                </a:lnTo>
                <a:lnTo>
                  <a:pt x="1037823" y="3821499"/>
                </a:lnTo>
                <a:lnTo>
                  <a:pt x="1076882" y="3789973"/>
                </a:lnTo>
                <a:lnTo>
                  <a:pt x="1115567" y="3757968"/>
                </a:lnTo>
                <a:lnTo>
                  <a:pt x="1153885" y="3725498"/>
                </a:lnTo>
                <a:lnTo>
                  <a:pt x="1191843" y="3692575"/>
                </a:lnTo>
                <a:lnTo>
                  <a:pt x="1229448" y="3659213"/>
                </a:lnTo>
                <a:lnTo>
                  <a:pt x="1266707" y="3625425"/>
                </a:lnTo>
                <a:lnTo>
                  <a:pt x="1303628" y="3591224"/>
                </a:lnTo>
                <a:lnTo>
                  <a:pt x="1340217" y="3556623"/>
                </a:lnTo>
                <a:lnTo>
                  <a:pt x="1376482" y="3521635"/>
                </a:lnTo>
                <a:lnTo>
                  <a:pt x="1412429" y="3486273"/>
                </a:lnTo>
                <a:lnTo>
                  <a:pt x="1448067" y="3450550"/>
                </a:lnTo>
                <a:lnTo>
                  <a:pt x="1483402" y="3414480"/>
                </a:lnTo>
                <a:lnTo>
                  <a:pt x="1518441" y="3378075"/>
                </a:lnTo>
                <a:lnTo>
                  <a:pt x="1553192" y="3341349"/>
                </a:lnTo>
                <a:lnTo>
                  <a:pt x="1587662" y="3304314"/>
                </a:lnTo>
                <a:lnTo>
                  <a:pt x="1621857" y="3266984"/>
                </a:lnTo>
                <a:lnTo>
                  <a:pt x="1655785" y="3229372"/>
                </a:lnTo>
                <a:lnTo>
                  <a:pt x="1689454" y="3191491"/>
                </a:lnTo>
                <a:lnTo>
                  <a:pt x="1722869" y="3153354"/>
                </a:lnTo>
                <a:lnTo>
                  <a:pt x="1756040" y="3114975"/>
                </a:lnTo>
                <a:lnTo>
                  <a:pt x="1788971" y="3076365"/>
                </a:lnTo>
                <a:lnTo>
                  <a:pt x="1821672" y="3037539"/>
                </a:lnTo>
                <a:lnTo>
                  <a:pt x="1854149" y="2998509"/>
                </a:lnTo>
                <a:lnTo>
                  <a:pt x="1918458" y="2919891"/>
                </a:lnTo>
                <a:lnTo>
                  <a:pt x="1981958" y="2840615"/>
                </a:lnTo>
                <a:lnTo>
                  <a:pt x="2044705" y="2760788"/>
                </a:lnTo>
                <a:lnTo>
                  <a:pt x="2137538" y="2640239"/>
                </a:lnTo>
                <a:lnTo>
                  <a:pt x="2259215" y="2478553"/>
                </a:lnTo>
                <a:lnTo>
                  <a:pt x="2526444" y="2114850"/>
                </a:lnTo>
                <a:lnTo>
                  <a:pt x="2552498" y="2077623"/>
                </a:lnTo>
                <a:lnTo>
                  <a:pt x="2578283" y="2039878"/>
                </a:lnTo>
                <a:lnTo>
                  <a:pt x="2603821" y="2001649"/>
                </a:lnTo>
                <a:lnTo>
                  <a:pt x="2629134" y="1962966"/>
                </a:lnTo>
                <a:lnTo>
                  <a:pt x="2654244" y="1923862"/>
                </a:lnTo>
                <a:lnTo>
                  <a:pt x="2679173" y="1884369"/>
                </a:lnTo>
                <a:lnTo>
                  <a:pt x="2728578" y="1804344"/>
                </a:lnTo>
                <a:lnTo>
                  <a:pt x="2777526" y="1723148"/>
                </a:lnTo>
                <a:lnTo>
                  <a:pt x="3021596" y="1308564"/>
                </a:lnTo>
                <a:lnTo>
                  <a:pt x="3096758" y="1184520"/>
                </a:lnTo>
                <a:lnTo>
                  <a:pt x="3147916" y="1102709"/>
                </a:lnTo>
                <a:lnTo>
                  <a:pt x="3173877" y="1062166"/>
                </a:lnTo>
                <a:lnTo>
                  <a:pt x="3200122" y="1021907"/>
                </a:lnTo>
                <a:lnTo>
                  <a:pt x="3226672" y="981964"/>
                </a:lnTo>
                <a:lnTo>
                  <a:pt x="3253551" y="942369"/>
                </a:lnTo>
                <a:lnTo>
                  <a:pt x="3280780" y="903154"/>
                </a:lnTo>
                <a:lnTo>
                  <a:pt x="3308381" y="864351"/>
                </a:lnTo>
                <a:lnTo>
                  <a:pt x="3336377" y="825993"/>
                </a:lnTo>
                <a:lnTo>
                  <a:pt x="3364790" y="788112"/>
                </a:lnTo>
                <a:lnTo>
                  <a:pt x="3393641" y="750738"/>
                </a:lnTo>
                <a:lnTo>
                  <a:pt x="3422953" y="713905"/>
                </a:lnTo>
                <a:lnTo>
                  <a:pt x="3452748" y="677645"/>
                </a:lnTo>
                <a:lnTo>
                  <a:pt x="3483049" y="641989"/>
                </a:lnTo>
                <a:lnTo>
                  <a:pt x="3513876" y="606970"/>
                </a:lnTo>
                <a:lnTo>
                  <a:pt x="3545253" y="572620"/>
                </a:lnTo>
                <a:lnTo>
                  <a:pt x="3577201" y="538971"/>
                </a:lnTo>
                <a:lnTo>
                  <a:pt x="3609743" y="506054"/>
                </a:lnTo>
                <a:lnTo>
                  <a:pt x="3642901" y="473902"/>
                </a:lnTo>
                <a:lnTo>
                  <a:pt x="3676696" y="442547"/>
                </a:lnTo>
                <a:lnTo>
                  <a:pt x="3711152" y="412021"/>
                </a:lnTo>
                <a:lnTo>
                  <a:pt x="3746290" y="382356"/>
                </a:lnTo>
                <a:lnTo>
                  <a:pt x="3782132" y="353584"/>
                </a:lnTo>
                <a:lnTo>
                  <a:pt x="3818700" y="325738"/>
                </a:lnTo>
                <a:lnTo>
                  <a:pt x="3856017" y="298848"/>
                </a:lnTo>
                <a:lnTo>
                  <a:pt x="3894104" y="272948"/>
                </a:lnTo>
                <a:lnTo>
                  <a:pt x="3932984" y="248069"/>
                </a:lnTo>
                <a:lnTo>
                  <a:pt x="3972679" y="224243"/>
                </a:lnTo>
                <a:lnTo>
                  <a:pt x="4013211" y="201503"/>
                </a:lnTo>
                <a:lnTo>
                  <a:pt x="4054602" y="179880"/>
                </a:lnTo>
                <a:lnTo>
                  <a:pt x="4096874" y="159407"/>
                </a:lnTo>
                <a:lnTo>
                  <a:pt x="4140050" y="140116"/>
                </a:lnTo>
                <a:lnTo>
                  <a:pt x="4184151" y="122038"/>
                </a:lnTo>
                <a:lnTo>
                  <a:pt x="4229200" y="105205"/>
                </a:lnTo>
                <a:lnTo>
                  <a:pt x="4275218" y="89651"/>
                </a:lnTo>
                <a:lnTo>
                  <a:pt x="4322228" y="75406"/>
                </a:lnTo>
                <a:lnTo>
                  <a:pt x="4370252" y="62503"/>
                </a:lnTo>
                <a:lnTo>
                  <a:pt x="4420245" y="51596"/>
                </a:lnTo>
                <a:lnTo>
                  <a:pt x="4470344" y="41810"/>
                </a:lnTo>
                <a:lnTo>
                  <a:pt x="4520541" y="33120"/>
                </a:lnTo>
                <a:lnTo>
                  <a:pt x="4570826" y="25501"/>
                </a:lnTo>
                <a:lnTo>
                  <a:pt x="4621192" y="18926"/>
                </a:lnTo>
                <a:lnTo>
                  <a:pt x="4671629" y="13371"/>
                </a:lnTo>
                <a:lnTo>
                  <a:pt x="4722129" y="8810"/>
                </a:lnTo>
                <a:lnTo>
                  <a:pt x="4772683" y="5218"/>
                </a:lnTo>
                <a:lnTo>
                  <a:pt x="4823284" y="2569"/>
                </a:lnTo>
                <a:lnTo>
                  <a:pt x="4873921" y="838"/>
                </a:lnTo>
                <a:lnTo>
                  <a:pt x="4924587" y="0"/>
                </a:lnTo>
                <a:lnTo>
                  <a:pt x="4975274" y="28"/>
                </a:lnTo>
                <a:lnTo>
                  <a:pt x="5025971" y="898"/>
                </a:lnTo>
                <a:lnTo>
                  <a:pt x="5076672" y="2584"/>
                </a:lnTo>
                <a:lnTo>
                  <a:pt x="5127366" y="5061"/>
                </a:lnTo>
                <a:lnTo>
                  <a:pt x="5178047" y="8304"/>
                </a:lnTo>
                <a:lnTo>
                  <a:pt x="5228704" y="12286"/>
                </a:lnTo>
                <a:lnTo>
                  <a:pt x="5279330" y="16983"/>
                </a:lnTo>
                <a:lnTo>
                  <a:pt x="5329916" y="22369"/>
                </a:lnTo>
                <a:lnTo>
                  <a:pt x="5380453" y="28418"/>
                </a:lnTo>
                <a:lnTo>
                  <a:pt x="5430933" y="35106"/>
                </a:lnTo>
                <a:lnTo>
                  <a:pt x="5481347" y="42407"/>
                </a:lnTo>
                <a:lnTo>
                  <a:pt x="5531686" y="50295"/>
                </a:lnTo>
                <a:lnTo>
                  <a:pt x="5581942" y="58745"/>
                </a:lnTo>
                <a:lnTo>
                  <a:pt x="5632107" y="67731"/>
                </a:lnTo>
                <a:lnTo>
                  <a:pt x="5682171" y="77229"/>
                </a:lnTo>
                <a:lnTo>
                  <a:pt x="5732126" y="87212"/>
                </a:lnTo>
                <a:lnTo>
                  <a:pt x="5781964" y="97656"/>
                </a:lnTo>
                <a:lnTo>
                  <a:pt x="5831675" y="108534"/>
                </a:lnTo>
                <a:lnTo>
                  <a:pt x="5881252" y="119822"/>
                </a:lnTo>
                <a:lnTo>
                  <a:pt x="5930686" y="131494"/>
                </a:lnTo>
                <a:lnTo>
                  <a:pt x="5979968" y="143524"/>
                </a:lnTo>
                <a:lnTo>
                  <a:pt x="6029089" y="155888"/>
                </a:lnTo>
                <a:lnTo>
                  <a:pt x="6078041" y="168560"/>
                </a:lnTo>
                <a:lnTo>
                  <a:pt x="6125912" y="174646"/>
                </a:lnTo>
                <a:lnTo>
                  <a:pt x="6173866" y="181022"/>
                </a:lnTo>
                <a:lnTo>
                  <a:pt x="6221895" y="187695"/>
                </a:lnTo>
                <a:lnTo>
                  <a:pt x="6269987" y="194670"/>
                </a:lnTo>
                <a:lnTo>
                  <a:pt x="6318133" y="201955"/>
                </a:lnTo>
                <a:lnTo>
                  <a:pt x="6366320" y="209555"/>
                </a:lnTo>
                <a:lnTo>
                  <a:pt x="6414540" y="217478"/>
                </a:lnTo>
                <a:lnTo>
                  <a:pt x="6462781" y="225728"/>
                </a:lnTo>
                <a:lnTo>
                  <a:pt x="6511033" y="234313"/>
                </a:lnTo>
                <a:lnTo>
                  <a:pt x="6559286" y="243239"/>
                </a:lnTo>
                <a:lnTo>
                  <a:pt x="6607529" y="252513"/>
                </a:lnTo>
                <a:lnTo>
                  <a:pt x="6655751" y="262140"/>
                </a:lnTo>
                <a:lnTo>
                  <a:pt x="6703942" y="272127"/>
                </a:lnTo>
                <a:lnTo>
                  <a:pt x="6752091" y="282480"/>
                </a:lnTo>
                <a:lnTo>
                  <a:pt x="6800188" y="293207"/>
                </a:lnTo>
                <a:lnTo>
                  <a:pt x="6848223" y="304312"/>
                </a:lnTo>
                <a:lnTo>
                  <a:pt x="6896185" y="315803"/>
                </a:lnTo>
                <a:lnTo>
                  <a:pt x="6944063" y="327685"/>
                </a:lnTo>
                <a:lnTo>
                  <a:pt x="6991847" y="339966"/>
                </a:lnTo>
                <a:lnTo>
                  <a:pt x="7039526" y="352651"/>
                </a:lnTo>
                <a:lnTo>
                  <a:pt x="7083682" y="364808"/>
                </a:lnTo>
                <a:lnTo>
                  <a:pt x="7083682" y="4410118"/>
                </a:lnTo>
                <a:lnTo>
                  <a:pt x="0" y="4410118"/>
                </a:lnTo>
                <a:close/>
              </a:path>
            </a:pathLst>
          </a:custGeom>
          <a:solidFill>
            <a:srgbClr val="002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846" y="61352"/>
            <a:ext cx="1785620" cy="1385570"/>
          </a:xfrm>
          <a:custGeom>
            <a:avLst/>
            <a:gdLst/>
            <a:ahLst/>
            <a:cxnLst/>
            <a:rect l="l" t="t" r="r" b="b"/>
            <a:pathLst>
              <a:path w="1785620" h="1385570">
                <a:moveTo>
                  <a:pt x="1009027" y="500138"/>
                </a:moveTo>
                <a:lnTo>
                  <a:pt x="998994" y="451700"/>
                </a:lnTo>
                <a:lnTo>
                  <a:pt x="971829" y="412178"/>
                </a:lnTo>
                <a:lnTo>
                  <a:pt x="931887" y="385559"/>
                </a:lnTo>
                <a:lnTo>
                  <a:pt x="883551" y="375805"/>
                </a:lnTo>
                <a:lnTo>
                  <a:pt x="630034" y="375805"/>
                </a:lnTo>
                <a:lnTo>
                  <a:pt x="630034" y="124383"/>
                </a:lnTo>
                <a:lnTo>
                  <a:pt x="620191" y="76492"/>
                </a:lnTo>
                <a:lnTo>
                  <a:pt x="593305" y="36893"/>
                </a:lnTo>
                <a:lnTo>
                  <a:pt x="553415" y="9956"/>
                </a:lnTo>
                <a:lnTo>
                  <a:pt x="504545" y="0"/>
                </a:lnTo>
                <a:lnTo>
                  <a:pt x="455663" y="9956"/>
                </a:lnTo>
                <a:lnTo>
                  <a:pt x="415772" y="36893"/>
                </a:lnTo>
                <a:lnTo>
                  <a:pt x="388912" y="76492"/>
                </a:lnTo>
                <a:lnTo>
                  <a:pt x="379069" y="124383"/>
                </a:lnTo>
                <a:lnTo>
                  <a:pt x="379069" y="375805"/>
                </a:lnTo>
                <a:lnTo>
                  <a:pt x="125463" y="375805"/>
                </a:lnTo>
                <a:lnTo>
                  <a:pt x="77139" y="385559"/>
                </a:lnTo>
                <a:lnTo>
                  <a:pt x="37198" y="412178"/>
                </a:lnTo>
                <a:lnTo>
                  <a:pt x="10033" y="451700"/>
                </a:lnTo>
                <a:lnTo>
                  <a:pt x="0" y="500138"/>
                </a:lnTo>
                <a:lnTo>
                  <a:pt x="10033" y="548576"/>
                </a:lnTo>
                <a:lnTo>
                  <a:pt x="37198" y="588098"/>
                </a:lnTo>
                <a:lnTo>
                  <a:pt x="77127" y="614718"/>
                </a:lnTo>
                <a:lnTo>
                  <a:pt x="125463" y="624471"/>
                </a:lnTo>
                <a:lnTo>
                  <a:pt x="379069" y="624471"/>
                </a:lnTo>
                <a:lnTo>
                  <a:pt x="379069" y="875880"/>
                </a:lnTo>
                <a:lnTo>
                  <a:pt x="388912" y="923772"/>
                </a:lnTo>
                <a:lnTo>
                  <a:pt x="415772" y="963345"/>
                </a:lnTo>
                <a:lnTo>
                  <a:pt x="455650" y="990282"/>
                </a:lnTo>
                <a:lnTo>
                  <a:pt x="504545" y="1000226"/>
                </a:lnTo>
                <a:lnTo>
                  <a:pt x="553415" y="990282"/>
                </a:lnTo>
                <a:lnTo>
                  <a:pt x="593305" y="963345"/>
                </a:lnTo>
                <a:lnTo>
                  <a:pt x="620191" y="923772"/>
                </a:lnTo>
                <a:lnTo>
                  <a:pt x="630034" y="875880"/>
                </a:lnTo>
                <a:lnTo>
                  <a:pt x="630034" y="624471"/>
                </a:lnTo>
                <a:lnTo>
                  <a:pt x="883564" y="624471"/>
                </a:lnTo>
                <a:lnTo>
                  <a:pt x="931900" y="614718"/>
                </a:lnTo>
                <a:lnTo>
                  <a:pt x="971829" y="588098"/>
                </a:lnTo>
                <a:lnTo>
                  <a:pt x="998994" y="548589"/>
                </a:lnTo>
                <a:lnTo>
                  <a:pt x="1009027" y="500138"/>
                </a:lnTo>
                <a:close/>
              </a:path>
              <a:path w="1785620" h="1385570">
                <a:moveTo>
                  <a:pt x="1785124" y="1004201"/>
                </a:moveTo>
                <a:lnTo>
                  <a:pt x="1777466" y="967295"/>
                </a:lnTo>
                <a:lnTo>
                  <a:pt x="1756702" y="937196"/>
                </a:lnTo>
                <a:lnTo>
                  <a:pt x="1726184" y="916914"/>
                </a:lnTo>
                <a:lnTo>
                  <a:pt x="1689265" y="909472"/>
                </a:lnTo>
                <a:lnTo>
                  <a:pt x="1495564" y="909472"/>
                </a:lnTo>
                <a:lnTo>
                  <a:pt x="1495564" y="717918"/>
                </a:lnTo>
                <a:lnTo>
                  <a:pt x="1488033" y="681431"/>
                </a:lnTo>
                <a:lnTo>
                  <a:pt x="1467497" y="651256"/>
                </a:lnTo>
                <a:lnTo>
                  <a:pt x="1437017" y="630732"/>
                </a:lnTo>
                <a:lnTo>
                  <a:pt x="1399679" y="623150"/>
                </a:lnTo>
                <a:lnTo>
                  <a:pt x="1362316" y="630732"/>
                </a:lnTo>
                <a:lnTo>
                  <a:pt x="1331849" y="651256"/>
                </a:lnTo>
                <a:lnTo>
                  <a:pt x="1311325" y="681431"/>
                </a:lnTo>
                <a:lnTo>
                  <a:pt x="1303807" y="717918"/>
                </a:lnTo>
                <a:lnTo>
                  <a:pt x="1303807" y="909472"/>
                </a:lnTo>
                <a:lnTo>
                  <a:pt x="1110043" y="909472"/>
                </a:lnTo>
                <a:lnTo>
                  <a:pt x="1073111" y="916914"/>
                </a:lnTo>
                <a:lnTo>
                  <a:pt x="1042606" y="937196"/>
                </a:lnTo>
                <a:lnTo>
                  <a:pt x="1021842" y="967295"/>
                </a:lnTo>
                <a:lnTo>
                  <a:pt x="1014183" y="1004201"/>
                </a:lnTo>
                <a:lnTo>
                  <a:pt x="1021842" y="1041107"/>
                </a:lnTo>
                <a:lnTo>
                  <a:pt x="1042593" y="1071219"/>
                </a:lnTo>
                <a:lnTo>
                  <a:pt x="1073111" y="1091501"/>
                </a:lnTo>
                <a:lnTo>
                  <a:pt x="1110043" y="1098931"/>
                </a:lnTo>
                <a:lnTo>
                  <a:pt x="1303807" y="1098931"/>
                </a:lnTo>
                <a:lnTo>
                  <a:pt x="1303807" y="1290485"/>
                </a:lnTo>
                <a:lnTo>
                  <a:pt x="1311325" y="1326972"/>
                </a:lnTo>
                <a:lnTo>
                  <a:pt x="1331849" y="1357122"/>
                </a:lnTo>
                <a:lnTo>
                  <a:pt x="1362316" y="1377645"/>
                </a:lnTo>
                <a:lnTo>
                  <a:pt x="1399679" y="1385227"/>
                </a:lnTo>
                <a:lnTo>
                  <a:pt x="1437017" y="1377645"/>
                </a:lnTo>
                <a:lnTo>
                  <a:pt x="1467497" y="1357122"/>
                </a:lnTo>
                <a:lnTo>
                  <a:pt x="1488033" y="1326972"/>
                </a:lnTo>
                <a:lnTo>
                  <a:pt x="1495564" y="1290485"/>
                </a:lnTo>
                <a:lnTo>
                  <a:pt x="1495564" y="1098931"/>
                </a:lnTo>
                <a:lnTo>
                  <a:pt x="1689265" y="1098931"/>
                </a:lnTo>
                <a:lnTo>
                  <a:pt x="1726196" y="1091501"/>
                </a:lnTo>
                <a:lnTo>
                  <a:pt x="1756702" y="1071232"/>
                </a:lnTo>
                <a:lnTo>
                  <a:pt x="1777466" y="1041120"/>
                </a:lnTo>
                <a:lnTo>
                  <a:pt x="1785124" y="1004201"/>
                </a:lnTo>
                <a:close/>
              </a:path>
            </a:pathLst>
          </a:custGeom>
          <a:solidFill>
            <a:srgbClr val="D8E3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5820" y="8738818"/>
            <a:ext cx="1164590" cy="1035050"/>
          </a:xfrm>
          <a:custGeom>
            <a:avLst/>
            <a:gdLst/>
            <a:ahLst/>
            <a:cxnLst/>
            <a:rect l="l" t="t" r="r" b="b"/>
            <a:pathLst>
              <a:path w="1164590" h="1035050">
                <a:moveTo>
                  <a:pt x="542480" y="768146"/>
                </a:moveTo>
                <a:lnTo>
                  <a:pt x="537095" y="742302"/>
                </a:lnTo>
                <a:lnTo>
                  <a:pt x="522478" y="721233"/>
                </a:lnTo>
                <a:lnTo>
                  <a:pt x="501015" y="707034"/>
                </a:lnTo>
                <a:lnTo>
                  <a:pt x="475030" y="701840"/>
                </a:lnTo>
                <a:lnTo>
                  <a:pt x="338721" y="701840"/>
                </a:lnTo>
                <a:lnTo>
                  <a:pt x="338721" y="567740"/>
                </a:lnTo>
                <a:lnTo>
                  <a:pt x="333425" y="542201"/>
                </a:lnTo>
                <a:lnTo>
                  <a:pt x="318973" y="521081"/>
                </a:lnTo>
                <a:lnTo>
                  <a:pt x="297535" y="506704"/>
                </a:lnTo>
                <a:lnTo>
                  <a:pt x="271259" y="501408"/>
                </a:lnTo>
                <a:lnTo>
                  <a:pt x="244970" y="506704"/>
                </a:lnTo>
                <a:lnTo>
                  <a:pt x="223532" y="521081"/>
                </a:lnTo>
                <a:lnTo>
                  <a:pt x="209092" y="542201"/>
                </a:lnTo>
                <a:lnTo>
                  <a:pt x="203796" y="567740"/>
                </a:lnTo>
                <a:lnTo>
                  <a:pt x="203796" y="701840"/>
                </a:lnTo>
                <a:lnTo>
                  <a:pt x="67449" y="701840"/>
                </a:lnTo>
                <a:lnTo>
                  <a:pt x="41465" y="707034"/>
                </a:lnTo>
                <a:lnTo>
                  <a:pt x="20002" y="721233"/>
                </a:lnTo>
                <a:lnTo>
                  <a:pt x="5397" y="742302"/>
                </a:lnTo>
                <a:lnTo>
                  <a:pt x="0" y="768146"/>
                </a:lnTo>
                <a:lnTo>
                  <a:pt x="5397" y="793978"/>
                </a:lnTo>
                <a:lnTo>
                  <a:pt x="20002" y="815047"/>
                </a:lnTo>
                <a:lnTo>
                  <a:pt x="41465" y="829246"/>
                </a:lnTo>
                <a:lnTo>
                  <a:pt x="67449" y="834453"/>
                </a:lnTo>
                <a:lnTo>
                  <a:pt x="203796" y="834453"/>
                </a:lnTo>
                <a:lnTo>
                  <a:pt x="203796" y="968540"/>
                </a:lnTo>
                <a:lnTo>
                  <a:pt x="209092" y="994079"/>
                </a:lnTo>
                <a:lnTo>
                  <a:pt x="223532" y="1015187"/>
                </a:lnTo>
                <a:lnTo>
                  <a:pt x="244970" y="1029550"/>
                </a:lnTo>
                <a:lnTo>
                  <a:pt x="271259" y="1034859"/>
                </a:lnTo>
                <a:lnTo>
                  <a:pt x="297535" y="1029550"/>
                </a:lnTo>
                <a:lnTo>
                  <a:pt x="318973" y="1015187"/>
                </a:lnTo>
                <a:lnTo>
                  <a:pt x="333425" y="994079"/>
                </a:lnTo>
                <a:lnTo>
                  <a:pt x="338721" y="968540"/>
                </a:lnTo>
                <a:lnTo>
                  <a:pt x="338721" y="834453"/>
                </a:lnTo>
                <a:lnTo>
                  <a:pt x="475030" y="834453"/>
                </a:lnTo>
                <a:lnTo>
                  <a:pt x="501015" y="829246"/>
                </a:lnTo>
                <a:lnTo>
                  <a:pt x="522490" y="815060"/>
                </a:lnTo>
                <a:lnTo>
                  <a:pt x="537095" y="793978"/>
                </a:lnTo>
                <a:lnTo>
                  <a:pt x="542480" y="768146"/>
                </a:lnTo>
                <a:close/>
              </a:path>
              <a:path w="1164590" h="1035050">
                <a:moveTo>
                  <a:pt x="1164450" y="376288"/>
                </a:moveTo>
                <a:lnTo>
                  <a:pt x="1156881" y="339839"/>
                </a:lnTo>
                <a:lnTo>
                  <a:pt x="1136383" y="310121"/>
                </a:lnTo>
                <a:lnTo>
                  <a:pt x="1106233" y="290093"/>
                </a:lnTo>
                <a:lnTo>
                  <a:pt x="1069759" y="282752"/>
                </a:lnTo>
                <a:lnTo>
                  <a:pt x="878433" y="282752"/>
                </a:lnTo>
                <a:lnTo>
                  <a:pt x="878433" y="93586"/>
                </a:lnTo>
                <a:lnTo>
                  <a:pt x="870991" y="57543"/>
                </a:lnTo>
                <a:lnTo>
                  <a:pt x="850709" y="27762"/>
                </a:lnTo>
                <a:lnTo>
                  <a:pt x="820597" y="7480"/>
                </a:lnTo>
                <a:lnTo>
                  <a:pt x="783717" y="0"/>
                </a:lnTo>
                <a:lnTo>
                  <a:pt x="746823" y="7480"/>
                </a:lnTo>
                <a:lnTo>
                  <a:pt x="716724" y="27762"/>
                </a:lnTo>
                <a:lnTo>
                  <a:pt x="696442" y="57543"/>
                </a:lnTo>
                <a:lnTo>
                  <a:pt x="689013" y="93586"/>
                </a:lnTo>
                <a:lnTo>
                  <a:pt x="689013" y="282752"/>
                </a:lnTo>
                <a:lnTo>
                  <a:pt x="497624" y="282752"/>
                </a:lnTo>
                <a:lnTo>
                  <a:pt x="461149" y="290093"/>
                </a:lnTo>
                <a:lnTo>
                  <a:pt x="430999" y="310121"/>
                </a:lnTo>
                <a:lnTo>
                  <a:pt x="410502" y="339839"/>
                </a:lnTo>
                <a:lnTo>
                  <a:pt x="402932" y="376288"/>
                </a:lnTo>
                <a:lnTo>
                  <a:pt x="410502" y="412737"/>
                </a:lnTo>
                <a:lnTo>
                  <a:pt x="430999" y="442468"/>
                </a:lnTo>
                <a:lnTo>
                  <a:pt x="461137" y="462495"/>
                </a:lnTo>
                <a:lnTo>
                  <a:pt x="497624" y="469836"/>
                </a:lnTo>
                <a:lnTo>
                  <a:pt x="689013" y="469836"/>
                </a:lnTo>
                <a:lnTo>
                  <a:pt x="689013" y="659003"/>
                </a:lnTo>
                <a:lnTo>
                  <a:pt x="696442" y="695020"/>
                </a:lnTo>
                <a:lnTo>
                  <a:pt x="716724" y="724801"/>
                </a:lnTo>
                <a:lnTo>
                  <a:pt x="746810" y="745070"/>
                </a:lnTo>
                <a:lnTo>
                  <a:pt x="783717" y="752551"/>
                </a:lnTo>
                <a:lnTo>
                  <a:pt x="820597" y="745070"/>
                </a:lnTo>
                <a:lnTo>
                  <a:pt x="850709" y="724801"/>
                </a:lnTo>
                <a:lnTo>
                  <a:pt x="870991" y="695020"/>
                </a:lnTo>
                <a:lnTo>
                  <a:pt x="878433" y="659003"/>
                </a:lnTo>
                <a:lnTo>
                  <a:pt x="878433" y="469836"/>
                </a:lnTo>
                <a:lnTo>
                  <a:pt x="1069771" y="469836"/>
                </a:lnTo>
                <a:lnTo>
                  <a:pt x="1106246" y="462495"/>
                </a:lnTo>
                <a:lnTo>
                  <a:pt x="1136383" y="442480"/>
                </a:lnTo>
                <a:lnTo>
                  <a:pt x="1156881" y="412750"/>
                </a:lnTo>
                <a:lnTo>
                  <a:pt x="1164450" y="376288"/>
                </a:lnTo>
                <a:close/>
              </a:path>
            </a:pathLst>
          </a:custGeom>
          <a:solidFill>
            <a:srgbClr val="D8E3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94728" y="1854200"/>
            <a:ext cx="5168272" cy="7919667"/>
          </a:xfrm>
          <a:custGeom>
            <a:avLst/>
            <a:gdLst/>
            <a:ahLst/>
            <a:cxnLst/>
            <a:rect l="l" t="t" r="r" b="b"/>
            <a:pathLst>
              <a:path w="9690100" h="6550025">
                <a:moveTo>
                  <a:pt x="158585" y="6549599"/>
                </a:moveTo>
                <a:lnTo>
                  <a:pt x="0" y="6549599"/>
                </a:lnTo>
                <a:lnTo>
                  <a:pt x="0" y="0"/>
                </a:lnTo>
                <a:lnTo>
                  <a:pt x="9689819" y="0"/>
                </a:lnTo>
                <a:lnTo>
                  <a:pt x="9689819" y="5681748"/>
                </a:lnTo>
                <a:lnTo>
                  <a:pt x="4847074" y="5681748"/>
                </a:lnTo>
                <a:lnTo>
                  <a:pt x="158585" y="6549599"/>
                </a:lnTo>
                <a:close/>
              </a:path>
              <a:path w="9690100" h="6550025">
                <a:moveTo>
                  <a:pt x="9689819" y="6549599"/>
                </a:moveTo>
                <a:lnTo>
                  <a:pt x="9535563" y="6549599"/>
                </a:lnTo>
                <a:lnTo>
                  <a:pt x="4847074" y="5681748"/>
                </a:lnTo>
                <a:lnTo>
                  <a:pt x="9689819" y="5681748"/>
                </a:lnTo>
                <a:lnTo>
                  <a:pt x="9689819" y="6549599"/>
                </a:lnTo>
                <a:close/>
              </a:path>
            </a:pathLst>
          </a:custGeom>
          <a:solidFill>
            <a:srgbClr val="0020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742392" y="3086100"/>
            <a:ext cx="4897008" cy="31445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4599"/>
              </a:lnSpc>
              <a:spcBef>
                <a:spcPts val="100"/>
              </a:spcBef>
            </a:pPr>
            <a:r>
              <a:rPr sz="3000" spc="20" dirty="0">
                <a:solidFill>
                  <a:srgbClr val="FFFFFF"/>
                </a:solidFill>
                <a:latin typeface="Tahoma"/>
                <a:cs typeface="Tahoma"/>
              </a:rPr>
              <a:t>Empagliflozin</a:t>
            </a:r>
            <a:r>
              <a:rPr sz="30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80" dirty="0">
                <a:solidFill>
                  <a:srgbClr val="FFFFFF"/>
                </a:solidFill>
                <a:latin typeface="Tahoma"/>
                <a:cs typeface="Tahoma"/>
              </a:rPr>
              <a:t>reduced</a:t>
            </a:r>
            <a:r>
              <a:rPr sz="30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65" dirty="0">
                <a:solidFill>
                  <a:srgbClr val="FFFFFF"/>
                </a:solidFill>
                <a:latin typeface="Tahoma"/>
                <a:cs typeface="Tahoma"/>
              </a:rPr>
              <a:t>serious</a:t>
            </a:r>
            <a:r>
              <a:rPr sz="30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45" dirty="0">
                <a:solidFill>
                  <a:srgbClr val="FFFFFF"/>
                </a:solidFill>
                <a:latin typeface="Tahoma"/>
                <a:cs typeface="Tahoma"/>
              </a:rPr>
              <a:t>heart</a:t>
            </a:r>
            <a:r>
              <a:rPr sz="30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20" dirty="0">
                <a:solidFill>
                  <a:srgbClr val="FFFFFF"/>
                </a:solidFill>
                <a:latin typeface="Tahoma"/>
                <a:cs typeface="Tahoma"/>
              </a:rPr>
              <a:t>failure</a:t>
            </a:r>
            <a:r>
              <a:rPr sz="30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75" dirty="0">
                <a:solidFill>
                  <a:srgbClr val="FFFFFF"/>
                </a:solidFill>
                <a:latin typeface="Tahoma"/>
                <a:cs typeface="Tahoma"/>
              </a:rPr>
              <a:t>outcomes </a:t>
            </a:r>
            <a:r>
              <a:rPr sz="3000" spc="-9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60" dirty="0">
                <a:solidFill>
                  <a:srgbClr val="FFFFFF"/>
                </a:solidFill>
                <a:latin typeface="Tahoma"/>
                <a:cs typeface="Tahoma"/>
              </a:rPr>
              <a:t>across </a:t>
            </a:r>
            <a:r>
              <a:rPr sz="3000" spc="80" dirty="0">
                <a:solidFill>
                  <a:srgbClr val="FFFFFF"/>
                </a:solidFill>
                <a:latin typeface="Tahoma"/>
                <a:cs typeface="Tahoma"/>
              </a:rPr>
              <a:t>doses </a:t>
            </a:r>
            <a:r>
              <a:rPr sz="3000" spc="75" dirty="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sz="3000" spc="60" dirty="0">
                <a:solidFill>
                  <a:srgbClr val="FFFFFF"/>
                </a:solidFill>
                <a:latin typeface="Tahoma"/>
                <a:cs typeface="Tahoma"/>
              </a:rPr>
              <a:t>combinations </a:t>
            </a:r>
            <a:r>
              <a:rPr sz="3000" spc="30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sz="3000" spc="20" dirty="0">
                <a:solidFill>
                  <a:srgbClr val="FFFFFF"/>
                </a:solidFill>
                <a:latin typeface="Tahoma"/>
                <a:cs typeface="Tahoma"/>
              </a:rPr>
              <a:t>disease-modifying </a:t>
            </a:r>
            <a:r>
              <a:rPr sz="3000" spc="-9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50" dirty="0">
                <a:solidFill>
                  <a:srgbClr val="FFFFFF"/>
                </a:solidFill>
                <a:latin typeface="Tahoma"/>
                <a:cs typeface="Tahoma"/>
              </a:rPr>
              <a:t>therapies</a:t>
            </a:r>
            <a:r>
              <a:rPr sz="30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45" dirty="0">
                <a:solidFill>
                  <a:srgbClr val="FFFFFF"/>
                </a:solidFill>
                <a:latin typeface="Tahoma"/>
                <a:cs typeface="Tahoma"/>
              </a:rPr>
              <a:t>for</a:t>
            </a:r>
            <a:r>
              <a:rPr sz="30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Tahoma"/>
                <a:cs typeface="Tahoma"/>
              </a:rPr>
              <a:t>HFrEF.</a:t>
            </a:r>
            <a:r>
              <a:rPr sz="30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30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181600" y="0"/>
            <a:ext cx="6178948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565" dirty="0"/>
              <a:t>RESULTS</a:t>
            </a:r>
            <a:endParaRPr spc="565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9FAEBAB1-8638-F058-3876-ACEC5DB12834}"/>
              </a:ext>
            </a:extLst>
          </p:cNvPr>
          <p:cNvSpPr/>
          <p:nvPr/>
        </p:nvSpPr>
        <p:spPr>
          <a:xfrm>
            <a:off x="9275699" y="1879601"/>
            <a:ext cx="4936958" cy="7919666"/>
          </a:xfrm>
          <a:custGeom>
            <a:avLst/>
            <a:gdLst/>
            <a:ahLst/>
            <a:cxnLst/>
            <a:rect l="l" t="t" r="r" b="b"/>
            <a:pathLst>
              <a:path w="9690100" h="6550025">
                <a:moveTo>
                  <a:pt x="158585" y="6549599"/>
                </a:moveTo>
                <a:lnTo>
                  <a:pt x="0" y="6549599"/>
                </a:lnTo>
                <a:lnTo>
                  <a:pt x="0" y="0"/>
                </a:lnTo>
                <a:lnTo>
                  <a:pt x="9689819" y="0"/>
                </a:lnTo>
                <a:lnTo>
                  <a:pt x="9689819" y="5681748"/>
                </a:lnTo>
                <a:lnTo>
                  <a:pt x="4847074" y="5681748"/>
                </a:lnTo>
                <a:lnTo>
                  <a:pt x="158585" y="6549599"/>
                </a:lnTo>
                <a:close/>
              </a:path>
              <a:path w="9690100" h="6550025">
                <a:moveTo>
                  <a:pt x="9689819" y="6549599"/>
                </a:moveTo>
                <a:lnTo>
                  <a:pt x="9535563" y="6549599"/>
                </a:lnTo>
                <a:lnTo>
                  <a:pt x="4847074" y="5681748"/>
                </a:lnTo>
                <a:lnTo>
                  <a:pt x="9689819" y="5681748"/>
                </a:lnTo>
                <a:lnTo>
                  <a:pt x="9689819" y="6549599"/>
                </a:lnTo>
                <a:close/>
              </a:path>
            </a:pathLst>
          </a:custGeom>
          <a:solidFill>
            <a:srgbClr val="002064"/>
          </a:solidFill>
        </p:spPr>
        <p:txBody>
          <a:bodyPr wrap="square" lIns="0" tIns="0" rIns="0" bIns="0" rtlCol="0"/>
          <a:lstStyle/>
          <a:p>
            <a:r>
              <a:rPr lang="en-IN" sz="3000" spc="-25" dirty="0">
                <a:solidFill>
                  <a:srgbClr val="FFFFFF"/>
                </a:solidFill>
                <a:latin typeface="Tahoma"/>
                <a:cs typeface="Tahoma"/>
              </a:rPr>
              <a:t>											</a:t>
            </a:r>
          </a:p>
          <a:p>
            <a:pPr algn="ctr"/>
            <a:r>
              <a:rPr lang="en-IN" sz="3000" spc="-25" dirty="0">
                <a:solidFill>
                  <a:srgbClr val="FFFFFF"/>
                </a:solidFill>
                <a:latin typeface="Tahoma"/>
                <a:cs typeface="Tahoma"/>
              </a:rPr>
              <a:t>  Clinically,</a:t>
            </a:r>
            <a:r>
              <a:rPr lang="en-IN" sz="30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IN" sz="3000" spc="50" dirty="0">
                <a:solidFill>
                  <a:srgbClr val="FFFFFF"/>
                </a:solidFill>
                <a:latin typeface="Tahoma"/>
                <a:cs typeface="Tahoma"/>
              </a:rPr>
              <a:t>these</a:t>
            </a:r>
            <a:r>
              <a:rPr lang="en-IN" sz="30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IN" sz="3000" spc="35" dirty="0">
                <a:solidFill>
                  <a:srgbClr val="FFFFFF"/>
                </a:solidFill>
                <a:latin typeface="Tahoma"/>
                <a:cs typeface="Tahoma"/>
              </a:rPr>
              <a:t>data</a:t>
            </a:r>
            <a:r>
              <a:rPr lang="en-IN" sz="30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IN" sz="3000" spc="10" dirty="0">
                <a:solidFill>
                  <a:srgbClr val="FFFFFF"/>
                </a:solidFill>
                <a:latin typeface="Tahoma"/>
                <a:cs typeface="Tahoma"/>
              </a:rPr>
              <a:t>suggest</a:t>
            </a:r>
            <a:r>
              <a:rPr lang="en-IN" sz="30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IN" sz="3000" spc="20" dirty="0">
                <a:solidFill>
                  <a:srgbClr val="FFFFFF"/>
                </a:solidFill>
                <a:latin typeface="Tahoma"/>
                <a:cs typeface="Tahoma"/>
              </a:rPr>
              <a:t>that </a:t>
            </a:r>
            <a:r>
              <a:rPr lang="en-IN" sz="3000" spc="-9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IN" sz="3000" spc="25" dirty="0">
                <a:solidFill>
                  <a:srgbClr val="FFFFFF"/>
                </a:solidFill>
                <a:latin typeface="Tahoma"/>
                <a:cs typeface="Tahoma"/>
              </a:rPr>
              <a:t>empagliflozin </a:t>
            </a:r>
            <a:r>
              <a:rPr lang="en-IN" sz="3000" spc="20" dirty="0">
                <a:solidFill>
                  <a:srgbClr val="FFFFFF"/>
                </a:solidFill>
                <a:latin typeface="Tahoma"/>
                <a:cs typeface="Tahoma"/>
              </a:rPr>
              <a:t>might </a:t>
            </a:r>
            <a:r>
              <a:rPr lang="en-IN" sz="3000" spc="90" dirty="0">
                <a:solidFill>
                  <a:srgbClr val="FFFFFF"/>
                </a:solidFill>
                <a:latin typeface="Tahoma"/>
                <a:cs typeface="Tahoma"/>
              </a:rPr>
              <a:t>be </a:t>
            </a:r>
            <a:r>
              <a:rPr lang="en-IN" sz="3000" spc="70" dirty="0">
                <a:solidFill>
                  <a:srgbClr val="FFFFFF"/>
                </a:solidFill>
                <a:latin typeface="Tahoma"/>
                <a:cs typeface="Tahoma"/>
              </a:rPr>
              <a:t>considered </a:t>
            </a:r>
            <a:r>
              <a:rPr lang="en-IN" sz="3000" spc="30" dirty="0">
                <a:solidFill>
                  <a:srgbClr val="FFFFFF"/>
                </a:solidFill>
                <a:latin typeface="Tahoma"/>
                <a:cs typeface="Tahoma"/>
              </a:rPr>
              <a:t>as </a:t>
            </a:r>
            <a:r>
              <a:rPr lang="en-IN" sz="3000" spc="10" dirty="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lang="en-IN" sz="3000" spc="45" dirty="0">
                <a:solidFill>
                  <a:srgbClr val="FFFFFF"/>
                </a:solidFill>
                <a:latin typeface="Tahoma"/>
                <a:cs typeface="Tahoma"/>
              </a:rPr>
              <a:t>foundational </a:t>
            </a:r>
            <a:r>
              <a:rPr lang="en-IN" sz="3000" spc="-9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IN" sz="3000" spc="35" dirty="0">
                <a:solidFill>
                  <a:srgbClr val="FFFFFF"/>
                </a:solidFill>
                <a:latin typeface="Tahoma"/>
                <a:cs typeface="Tahoma"/>
              </a:rPr>
              <a:t>therapy </a:t>
            </a:r>
            <a:r>
              <a:rPr lang="en-IN" sz="3000" spc="40" dirty="0">
                <a:solidFill>
                  <a:srgbClr val="FFFFFF"/>
                </a:solidFill>
                <a:latin typeface="Tahoma"/>
                <a:cs typeface="Tahoma"/>
              </a:rPr>
              <a:t>in patients </a:t>
            </a:r>
            <a:r>
              <a:rPr lang="en-IN" sz="3000" dirty="0">
                <a:solidFill>
                  <a:srgbClr val="FFFFFF"/>
                </a:solidFill>
                <a:latin typeface="Tahoma"/>
                <a:cs typeface="Tahoma"/>
              </a:rPr>
              <a:t>with </a:t>
            </a:r>
            <a:r>
              <a:rPr lang="en-IN" sz="3000" spc="10" dirty="0" err="1">
                <a:solidFill>
                  <a:srgbClr val="FFFFFF"/>
                </a:solidFill>
                <a:latin typeface="Tahoma"/>
                <a:cs typeface="Tahoma"/>
              </a:rPr>
              <a:t>HFrEF</a:t>
            </a:r>
            <a:r>
              <a:rPr lang="en-IN" sz="30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IN" sz="3000" spc="40" dirty="0">
                <a:solidFill>
                  <a:srgbClr val="FFFFFF"/>
                </a:solidFill>
                <a:latin typeface="Tahoma"/>
                <a:cs typeface="Tahoma"/>
              </a:rPr>
              <a:t>regardless </a:t>
            </a:r>
            <a:r>
              <a:rPr lang="en-IN" sz="3000" spc="30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lang="en-IN" sz="3000" spc="40" dirty="0">
                <a:solidFill>
                  <a:srgbClr val="FFFFFF"/>
                </a:solidFill>
                <a:latin typeface="Tahoma"/>
                <a:cs typeface="Tahoma"/>
              </a:rPr>
              <a:t>their </a:t>
            </a:r>
            <a:r>
              <a:rPr lang="en-IN" sz="3000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IN" sz="3000" spc="10" dirty="0">
                <a:solidFill>
                  <a:srgbClr val="FFFFFF"/>
                </a:solidFill>
                <a:latin typeface="Tahoma"/>
                <a:cs typeface="Tahoma"/>
              </a:rPr>
              <a:t>existing</a:t>
            </a:r>
            <a:r>
              <a:rPr lang="en-IN" sz="3000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IN" sz="3000" spc="50" dirty="0">
                <a:solidFill>
                  <a:srgbClr val="FFFFFF"/>
                </a:solidFill>
                <a:latin typeface="Tahoma"/>
                <a:cs typeface="Tahoma"/>
              </a:rPr>
              <a:t>background</a:t>
            </a:r>
            <a:r>
              <a:rPr lang="en-IN" sz="30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IN" sz="3000" spc="5" dirty="0">
                <a:solidFill>
                  <a:srgbClr val="FFFFFF"/>
                </a:solidFill>
                <a:latin typeface="Tahoma"/>
                <a:cs typeface="Tahoma"/>
              </a:rPr>
              <a:t>therapy. </a:t>
            </a:r>
            <a:r>
              <a:rPr lang="en-IN" sz="3000" spc="-25" dirty="0">
                <a:solidFill>
                  <a:srgbClr val="FFFFFF"/>
                </a:solidFill>
                <a:latin typeface="Tahoma"/>
                <a:cs typeface="Tahoma"/>
              </a:rPr>
              <a:t>			</a:t>
            </a:r>
            <a:endParaRPr sz="3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609</Words>
  <Application>Microsoft Macintosh PowerPoint</Application>
  <PresentationFormat>Custom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Tahoma</vt:lpstr>
      <vt:lpstr>Office Theme</vt:lpstr>
      <vt:lpstr>Empagliflozin in the treatment of heart failure with reduced  ejection fraction in addition to background therapies and  therapeutic combinations (EMPEROR-Reduced):</vt:lpstr>
      <vt:lpstr>We performed a post-hoc analysis of the EMPEROR-Reduced  randomised, double-blind, parallel-group trial, which took place in  520 centres (hospitals and medical clinics) in 20 countries in  Asia, Australia, Europe, North America, and South America.</vt:lpstr>
      <vt:lpstr>FINDINGS</vt:lpstr>
      <vt:lpstr>RESULTS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Empagliflozin in the treatment of heart failure with reduced ejection fraction in addition to background therapies and therapeutic combinations (EMPEROR-Reduced):</dc:title>
  <dc:creator>Pooja Katoch</dc:creator>
  <cp:keywords>DAFZZKsv--E,BAE6BIclRcU</cp:keywords>
  <cp:lastModifiedBy>Pooja katoch</cp:lastModifiedBy>
  <cp:revision>3</cp:revision>
  <dcterms:created xsi:type="dcterms:W3CDTF">2023-02-02T05:37:20Z</dcterms:created>
  <dcterms:modified xsi:type="dcterms:W3CDTF">2023-02-07T13:59:57Z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2023-02-02T00:00:00Z</vt:filetime>
  </property>
  <property fmtid="{D5CDD505-2E9C-101B-9397-08002B2CF9AE}" pid="3" name="Creator">
    <vt:lpwstr>Canva</vt:lpwstr>
  </property>
  <property fmtid="{D5CDD505-2E9C-101B-9397-08002B2CF9AE}" pid="4" name="LastSaved">
    <vt:filetime>2023-02-02T00:00:00Z</vt:filetime>
  </property>
</Properties>
</file>