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BC671D-794C-044E-83B6-803E2A6C5813}" v="8" dt="2023-02-07T14:19:51.53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>
      <p:cViewPr varScale="1">
        <p:scale>
          <a:sx n="60" d="100"/>
          <a:sy n="60" d="100"/>
        </p:scale>
        <p:origin x="200" y="8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rgbClr val="00384D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rgbClr val="00384D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rgbClr val="00384D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02840" y="271388"/>
            <a:ext cx="12682319" cy="1377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>
                <a:solidFill>
                  <a:srgbClr val="00384D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E6F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393609" y="0"/>
            <a:ext cx="3894388" cy="1968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829799" cy="10286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05310" y="2033651"/>
            <a:ext cx="7115175" cy="252285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065" marR="5080" algn="ctr">
              <a:lnSpc>
                <a:spcPts val="4870"/>
              </a:lnSpc>
              <a:spcBef>
                <a:spcPts val="400"/>
              </a:spcBef>
            </a:pPr>
            <a:r>
              <a:rPr sz="4200" spc="75" dirty="0"/>
              <a:t>Empagliflozin </a:t>
            </a:r>
            <a:r>
              <a:rPr sz="4200" spc="265" dirty="0"/>
              <a:t>and serum  potassium </a:t>
            </a:r>
            <a:r>
              <a:rPr sz="4200" spc="-45" dirty="0"/>
              <a:t>in </a:t>
            </a:r>
            <a:r>
              <a:rPr sz="4200" spc="280" dirty="0"/>
              <a:t>heart</a:t>
            </a:r>
            <a:r>
              <a:rPr sz="4200" spc="-655" dirty="0"/>
              <a:t> </a:t>
            </a:r>
            <a:r>
              <a:rPr sz="4200" spc="15" dirty="0"/>
              <a:t>failure:  </a:t>
            </a:r>
            <a:r>
              <a:rPr sz="4200" spc="275" dirty="0"/>
              <a:t>an </a:t>
            </a:r>
            <a:r>
              <a:rPr sz="4200" spc="204" dirty="0"/>
              <a:t>analysis </a:t>
            </a:r>
            <a:r>
              <a:rPr sz="4200" spc="250" dirty="0"/>
              <a:t>from  </a:t>
            </a:r>
            <a:r>
              <a:rPr sz="4200" spc="275" dirty="0"/>
              <a:t>EMPEROR-Pooled</a:t>
            </a:r>
            <a:endParaRPr sz="4200"/>
          </a:p>
        </p:txBody>
      </p:sp>
      <p:sp>
        <p:nvSpPr>
          <p:cNvPr id="6" name="object 6"/>
          <p:cNvSpPr txBox="1"/>
          <p:nvPr/>
        </p:nvSpPr>
        <p:spPr>
          <a:xfrm>
            <a:off x="10627014" y="4859020"/>
            <a:ext cx="7241540" cy="170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sz="2400" spc="-50" dirty="0">
                <a:solidFill>
                  <a:srgbClr val="48738C"/>
                </a:solidFill>
                <a:latin typeface="Verdana"/>
                <a:cs typeface="Verdana"/>
              </a:rPr>
              <a:t>Hyperkalaemia frequently leads </a:t>
            </a:r>
            <a:r>
              <a:rPr sz="2400" spc="-25" dirty="0">
                <a:solidFill>
                  <a:srgbClr val="48738C"/>
                </a:solidFill>
                <a:latin typeface="Verdana"/>
                <a:cs typeface="Verdana"/>
              </a:rPr>
              <a:t>to </a:t>
            </a:r>
            <a:r>
              <a:rPr sz="2400" spc="-70" dirty="0">
                <a:solidFill>
                  <a:srgbClr val="48738C"/>
                </a:solidFill>
                <a:latin typeface="Verdana"/>
                <a:cs typeface="Verdana"/>
              </a:rPr>
              <a:t>interruption  </a:t>
            </a:r>
            <a:r>
              <a:rPr sz="2400" spc="-35" dirty="0">
                <a:solidFill>
                  <a:srgbClr val="48738C"/>
                </a:solidFill>
                <a:latin typeface="Verdana"/>
                <a:cs typeface="Verdana"/>
              </a:rPr>
              <a:t>and </a:t>
            </a:r>
            <a:r>
              <a:rPr sz="2400" spc="-70" dirty="0">
                <a:solidFill>
                  <a:srgbClr val="48738C"/>
                </a:solidFill>
                <a:latin typeface="Verdana"/>
                <a:cs typeface="Verdana"/>
              </a:rPr>
              <a:t>discontinuation </a:t>
            </a:r>
            <a:r>
              <a:rPr sz="2400" spc="40" dirty="0">
                <a:solidFill>
                  <a:srgbClr val="48738C"/>
                </a:solidFill>
                <a:latin typeface="Verdana"/>
                <a:cs typeface="Verdana"/>
              </a:rPr>
              <a:t>of </a:t>
            </a:r>
            <a:r>
              <a:rPr sz="2400" spc="-65" dirty="0">
                <a:solidFill>
                  <a:srgbClr val="48738C"/>
                </a:solidFill>
                <a:latin typeface="Verdana"/>
                <a:cs typeface="Verdana"/>
              </a:rPr>
              <a:t>neurohormonal  </a:t>
            </a:r>
            <a:r>
              <a:rPr sz="2400" spc="-75" dirty="0">
                <a:solidFill>
                  <a:srgbClr val="48738C"/>
                </a:solidFill>
                <a:latin typeface="Verdana"/>
                <a:cs typeface="Verdana"/>
              </a:rPr>
              <a:t>antagonists, </a:t>
            </a:r>
            <a:r>
              <a:rPr sz="2400" spc="-110" dirty="0">
                <a:solidFill>
                  <a:srgbClr val="48738C"/>
                </a:solidFill>
                <a:latin typeface="Verdana"/>
                <a:cs typeface="Verdana"/>
              </a:rPr>
              <a:t>which </a:t>
            </a:r>
            <a:r>
              <a:rPr sz="2400" spc="-50" dirty="0">
                <a:solidFill>
                  <a:srgbClr val="48738C"/>
                </a:solidFill>
                <a:latin typeface="Verdana"/>
                <a:cs typeface="Verdana"/>
              </a:rPr>
              <a:t>may </a:t>
            </a:r>
            <a:r>
              <a:rPr sz="2400" spc="-80" dirty="0">
                <a:solidFill>
                  <a:srgbClr val="48738C"/>
                </a:solidFill>
                <a:latin typeface="Verdana"/>
                <a:cs typeface="Verdana"/>
              </a:rPr>
              <a:t>worsen </a:t>
            </a:r>
            <a:r>
              <a:rPr sz="2400" spc="-50" dirty="0">
                <a:solidFill>
                  <a:srgbClr val="48738C"/>
                </a:solidFill>
                <a:latin typeface="Verdana"/>
                <a:cs typeface="Verdana"/>
              </a:rPr>
              <a:t>heart </a:t>
            </a:r>
            <a:r>
              <a:rPr sz="2400" spc="-45" dirty="0">
                <a:solidFill>
                  <a:srgbClr val="48738C"/>
                </a:solidFill>
                <a:latin typeface="Verdana"/>
                <a:cs typeface="Verdana"/>
              </a:rPr>
              <a:t>failure  </a:t>
            </a:r>
            <a:r>
              <a:rPr sz="2400" spc="-90" dirty="0">
                <a:solidFill>
                  <a:srgbClr val="48738C"/>
                </a:solidFill>
                <a:latin typeface="Verdana"/>
                <a:cs typeface="Verdana"/>
              </a:rPr>
              <a:t>prognosis. </a:t>
            </a:r>
            <a:r>
              <a:rPr sz="2400" spc="-114" dirty="0">
                <a:solidFill>
                  <a:srgbClr val="48738C"/>
                </a:solidFill>
                <a:latin typeface="Verdana"/>
                <a:cs typeface="Verdana"/>
              </a:rPr>
              <a:t>Some </a:t>
            </a:r>
            <a:r>
              <a:rPr sz="2400" spc="-90" dirty="0">
                <a:solidFill>
                  <a:srgbClr val="48738C"/>
                </a:solidFill>
                <a:latin typeface="Verdana"/>
                <a:cs typeface="Verdana"/>
              </a:rPr>
              <a:t>studies</a:t>
            </a:r>
            <a:r>
              <a:rPr sz="2400" spc="-280" dirty="0">
                <a:solidFill>
                  <a:srgbClr val="48738C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48738C"/>
                </a:solidFill>
                <a:latin typeface="Verdana"/>
                <a:cs typeface="Verdana"/>
              </a:rPr>
              <a:t>suggested </a:t>
            </a:r>
            <a:r>
              <a:rPr sz="2400" spc="-45" dirty="0">
                <a:solidFill>
                  <a:srgbClr val="48738C"/>
                </a:solidFill>
                <a:latin typeface="Verdana"/>
                <a:cs typeface="Verdana"/>
              </a:rPr>
              <a:t>that </a:t>
            </a:r>
            <a:r>
              <a:rPr sz="2400" spc="-100" dirty="0">
                <a:solidFill>
                  <a:srgbClr val="48738C"/>
                </a:solidFill>
                <a:latin typeface="Verdana"/>
                <a:cs typeface="Verdana"/>
              </a:rPr>
              <a:t>sodium-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27014" y="7007975"/>
            <a:ext cx="6172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15565" algn="l"/>
                <a:tab pos="3342640" algn="l"/>
                <a:tab pos="4560570" algn="l"/>
                <a:tab pos="5516245" algn="l"/>
              </a:tabLst>
            </a:pPr>
            <a:r>
              <a:rPr sz="2400" spc="-135" dirty="0">
                <a:solidFill>
                  <a:srgbClr val="48738C"/>
                </a:solidFill>
                <a:latin typeface="Verdana"/>
                <a:cs typeface="Verdana"/>
              </a:rPr>
              <a:t>h</a:t>
            </a:r>
            <a:r>
              <a:rPr sz="2400" spc="-40" dirty="0">
                <a:solidFill>
                  <a:srgbClr val="48738C"/>
                </a:solidFill>
                <a:latin typeface="Verdana"/>
                <a:cs typeface="Verdana"/>
              </a:rPr>
              <a:t>y</a:t>
            </a:r>
            <a:r>
              <a:rPr sz="2400" spc="-30" dirty="0">
                <a:solidFill>
                  <a:srgbClr val="48738C"/>
                </a:solidFill>
                <a:latin typeface="Verdana"/>
                <a:cs typeface="Verdana"/>
              </a:rPr>
              <a:t>p</a:t>
            </a:r>
            <a:r>
              <a:rPr sz="2400" spc="-70" dirty="0">
                <a:solidFill>
                  <a:srgbClr val="48738C"/>
                </a:solidFill>
                <a:latin typeface="Verdana"/>
                <a:cs typeface="Verdana"/>
              </a:rPr>
              <a:t>e</a:t>
            </a:r>
            <a:r>
              <a:rPr sz="2400" spc="-40" dirty="0">
                <a:solidFill>
                  <a:srgbClr val="48738C"/>
                </a:solidFill>
                <a:latin typeface="Verdana"/>
                <a:cs typeface="Verdana"/>
              </a:rPr>
              <a:t>r</a:t>
            </a:r>
            <a:r>
              <a:rPr sz="2400" spc="-95" dirty="0">
                <a:solidFill>
                  <a:srgbClr val="48738C"/>
                </a:solidFill>
                <a:latin typeface="Verdana"/>
                <a:cs typeface="Verdana"/>
              </a:rPr>
              <a:t>k</a:t>
            </a:r>
            <a:r>
              <a:rPr sz="2400" spc="25" dirty="0">
                <a:solidFill>
                  <a:srgbClr val="48738C"/>
                </a:solidFill>
                <a:latin typeface="Verdana"/>
                <a:cs typeface="Verdana"/>
              </a:rPr>
              <a:t>a</a:t>
            </a:r>
            <a:r>
              <a:rPr sz="2400" spc="-60" dirty="0">
                <a:solidFill>
                  <a:srgbClr val="48738C"/>
                </a:solidFill>
                <a:latin typeface="Verdana"/>
                <a:cs typeface="Verdana"/>
              </a:rPr>
              <a:t>l</a:t>
            </a:r>
            <a:r>
              <a:rPr sz="2400" spc="25" dirty="0">
                <a:solidFill>
                  <a:srgbClr val="48738C"/>
                </a:solidFill>
                <a:latin typeface="Verdana"/>
                <a:cs typeface="Verdana"/>
              </a:rPr>
              <a:t>a</a:t>
            </a:r>
            <a:r>
              <a:rPr sz="2400" spc="-70" dirty="0">
                <a:solidFill>
                  <a:srgbClr val="48738C"/>
                </a:solidFill>
                <a:latin typeface="Verdana"/>
                <a:cs typeface="Verdana"/>
              </a:rPr>
              <a:t>e</a:t>
            </a:r>
            <a:r>
              <a:rPr sz="2400" spc="-140" dirty="0">
                <a:solidFill>
                  <a:srgbClr val="48738C"/>
                </a:solidFill>
                <a:latin typeface="Verdana"/>
                <a:cs typeface="Verdana"/>
              </a:rPr>
              <a:t>m</a:t>
            </a:r>
            <a:r>
              <a:rPr sz="2400" spc="-120" dirty="0">
                <a:solidFill>
                  <a:srgbClr val="48738C"/>
                </a:solidFill>
                <a:latin typeface="Verdana"/>
                <a:cs typeface="Verdana"/>
              </a:rPr>
              <a:t>i</a:t>
            </a:r>
            <a:r>
              <a:rPr sz="2400" spc="25" dirty="0">
                <a:solidFill>
                  <a:srgbClr val="48738C"/>
                </a:solidFill>
                <a:latin typeface="Verdana"/>
                <a:cs typeface="Verdana"/>
              </a:rPr>
              <a:t>a</a:t>
            </a:r>
            <a:r>
              <a:rPr sz="2400" spc="-295" dirty="0">
                <a:solidFill>
                  <a:srgbClr val="48738C"/>
                </a:solidFill>
                <a:latin typeface="Verdana"/>
                <a:cs typeface="Verdana"/>
              </a:rPr>
              <a:t>,</a:t>
            </a:r>
            <a:r>
              <a:rPr sz="2400" dirty="0">
                <a:solidFill>
                  <a:srgbClr val="48738C"/>
                </a:solidFill>
                <a:latin typeface="Verdana"/>
                <a:cs typeface="Verdana"/>
              </a:rPr>
              <a:t>	</a:t>
            </a:r>
            <a:r>
              <a:rPr sz="2400" spc="25" dirty="0">
                <a:solidFill>
                  <a:srgbClr val="48738C"/>
                </a:solidFill>
                <a:latin typeface="Verdana"/>
                <a:cs typeface="Verdana"/>
              </a:rPr>
              <a:t>a</a:t>
            </a:r>
            <a:r>
              <a:rPr sz="2400" spc="-110" dirty="0">
                <a:solidFill>
                  <a:srgbClr val="48738C"/>
                </a:solidFill>
                <a:latin typeface="Verdana"/>
                <a:cs typeface="Verdana"/>
              </a:rPr>
              <a:t>n</a:t>
            </a:r>
            <a:r>
              <a:rPr sz="2400" dirty="0">
                <a:solidFill>
                  <a:srgbClr val="48738C"/>
                </a:solidFill>
                <a:latin typeface="Verdana"/>
                <a:cs typeface="Verdana"/>
              </a:rPr>
              <a:t>	</a:t>
            </a:r>
            <a:r>
              <a:rPr sz="2400" spc="-70" dirty="0">
                <a:solidFill>
                  <a:srgbClr val="48738C"/>
                </a:solidFill>
                <a:latin typeface="Verdana"/>
                <a:cs typeface="Verdana"/>
              </a:rPr>
              <a:t>e</a:t>
            </a:r>
            <a:r>
              <a:rPr sz="2400" spc="85" dirty="0">
                <a:solidFill>
                  <a:srgbClr val="48738C"/>
                </a:solidFill>
                <a:latin typeface="Verdana"/>
                <a:cs typeface="Verdana"/>
              </a:rPr>
              <a:t>ff</a:t>
            </a:r>
            <a:r>
              <a:rPr sz="2400" spc="-70" dirty="0">
                <a:solidFill>
                  <a:srgbClr val="48738C"/>
                </a:solidFill>
                <a:latin typeface="Verdana"/>
                <a:cs typeface="Verdana"/>
              </a:rPr>
              <a:t>e</a:t>
            </a:r>
            <a:r>
              <a:rPr sz="2400" spc="-25" dirty="0">
                <a:solidFill>
                  <a:srgbClr val="48738C"/>
                </a:solidFill>
                <a:latin typeface="Verdana"/>
                <a:cs typeface="Verdana"/>
              </a:rPr>
              <a:t>c</a:t>
            </a:r>
            <a:r>
              <a:rPr sz="2400" spc="-35" dirty="0">
                <a:solidFill>
                  <a:srgbClr val="48738C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48738C"/>
                </a:solidFill>
                <a:latin typeface="Verdana"/>
                <a:cs typeface="Verdana"/>
              </a:rPr>
              <a:t>	</a:t>
            </a:r>
            <a:r>
              <a:rPr sz="2400" spc="-40" dirty="0">
                <a:solidFill>
                  <a:srgbClr val="48738C"/>
                </a:solidFill>
                <a:latin typeface="Verdana"/>
                <a:cs typeface="Verdana"/>
              </a:rPr>
              <a:t>t</a:t>
            </a:r>
            <a:r>
              <a:rPr sz="2400" spc="-135" dirty="0">
                <a:solidFill>
                  <a:srgbClr val="48738C"/>
                </a:solidFill>
                <a:latin typeface="Verdana"/>
                <a:cs typeface="Verdana"/>
              </a:rPr>
              <a:t>h</a:t>
            </a:r>
            <a:r>
              <a:rPr sz="2400" spc="25" dirty="0">
                <a:solidFill>
                  <a:srgbClr val="48738C"/>
                </a:solidFill>
                <a:latin typeface="Verdana"/>
                <a:cs typeface="Verdana"/>
              </a:rPr>
              <a:t>a</a:t>
            </a:r>
            <a:r>
              <a:rPr sz="2400" spc="-35" dirty="0">
                <a:solidFill>
                  <a:srgbClr val="48738C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48738C"/>
                </a:solidFill>
                <a:latin typeface="Verdana"/>
                <a:cs typeface="Verdana"/>
              </a:rPr>
              <a:t>	</a:t>
            </a:r>
            <a:r>
              <a:rPr sz="2400" spc="-140" dirty="0">
                <a:solidFill>
                  <a:srgbClr val="48738C"/>
                </a:solidFill>
                <a:latin typeface="Verdana"/>
                <a:cs typeface="Verdana"/>
              </a:rPr>
              <a:t>m</a:t>
            </a:r>
            <a:r>
              <a:rPr sz="2400" spc="25" dirty="0">
                <a:solidFill>
                  <a:srgbClr val="48738C"/>
                </a:solidFill>
                <a:latin typeface="Verdana"/>
                <a:cs typeface="Verdana"/>
              </a:rPr>
              <a:t>a</a:t>
            </a:r>
            <a:r>
              <a:rPr sz="2400" spc="-35" dirty="0">
                <a:solidFill>
                  <a:srgbClr val="48738C"/>
                </a:solidFill>
                <a:latin typeface="Verdana"/>
                <a:cs typeface="Verdana"/>
              </a:rPr>
              <a:t>y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27014" y="6535420"/>
            <a:ext cx="7237095" cy="86360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R="7620" algn="r">
              <a:lnSpc>
                <a:spcPct val="100000"/>
              </a:lnSpc>
              <a:spcBef>
                <a:spcPts val="520"/>
              </a:spcBef>
              <a:tabLst>
                <a:tab pos="1508125" algn="l"/>
                <a:tab pos="3918585" algn="l"/>
                <a:tab pos="4489450" algn="l"/>
                <a:tab pos="6214745" algn="l"/>
              </a:tabLst>
            </a:pPr>
            <a:r>
              <a:rPr sz="2400" dirty="0">
                <a:solidFill>
                  <a:srgbClr val="48738C"/>
                </a:solidFill>
                <a:latin typeface="Verdana"/>
                <a:cs typeface="Verdana"/>
              </a:rPr>
              <a:t>g</a:t>
            </a:r>
            <a:r>
              <a:rPr sz="2400" spc="-60" dirty="0">
                <a:solidFill>
                  <a:srgbClr val="48738C"/>
                </a:solidFill>
                <a:latin typeface="Verdana"/>
                <a:cs typeface="Verdana"/>
              </a:rPr>
              <a:t>l</a:t>
            </a:r>
            <a:r>
              <a:rPr sz="2400" spc="-135" dirty="0">
                <a:solidFill>
                  <a:srgbClr val="48738C"/>
                </a:solidFill>
                <a:latin typeface="Verdana"/>
                <a:cs typeface="Verdana"/>
              </a:rPr>
              <a:t>u</a:t>
            </a:r>
            <a:r>
              <a:rPr sz="2400" spc="-25" dirty="0">
                <a:solidFill>
                  <a:srgbClr val="48738C"/>
                </a:solidFill>
                <a:latin typeface="Verdana"/>
                <a:cs typeface="Verdana"/>
              </a:rPr>
              <a:t>c</a:t>
            </a:r>
            <a:r>
              <a:rPr sz="2400" spc="-10" dirty="0">
                <a:solidFill>
                  <a:srgbClr val="48738C"/>
                </a:solidFill>
                <a:latin typeface="Verdana"/>
                <a:cs typeface="Verdana"/>
              </a:rPr>
              <a:t>o</a:t>
            </a:r>
            <a:r>
              <a:rPr sz="2400" spc="-114" dirty="0">
                <a:solidFill>
                  <a:srgbClr val="48738C"/>
                </a:solidFill>
                <a:latin typeface="Verdana"/>
                <a:cs typeface="Verdana"/>
              </a:rPr>
              <a:t>s</a:t>
            </a:r>
            <a:r>
              <a:rPr sz="2400" spc="-65" dirty="0">
                <a:solidFill>
                  <a:srgbClr val="48738C"/>
                </a:solidFill>
                <a:latin typeface="Verdana"/>
                <a:cs typeface="Verdana"/>
              </a:rPr>
              <a:t>e</a:t>
            </a:r>
            <a:r>
              <a:rPr sz="2400" dirty="0">
                <a:solidFill>
                  <a:srgbClr val="48738C"/>
                </a:solidFill>
                <a:latin typeface="Verdana"/>
                <a:cs typeface="Verdana"/>
              </a:rPr>
              <a:t>	</a:t>
            </a:r>
            <a:r>
              <a:rPr sz="2400" spc="-25" dirty="0">
                <a:solidFill>
                  <a:srgbClr val="48738C"/>
                </a:solidFill>
                <a:latin typeface="Verdana"/>
                <a:cs typeface="Verdana"/>
              </a:rPr>
              <a:t>c</a:t>
            </a:r>
            <a:r>
              <a:rPr sz="2400" spc="-10" dirty="0">
                <a:solidFill>
                  <a:srgbClr val="48738C"/>
                </a:solidFill>
                <a:latin typeface="Verdana"/>
                <a:cs typeface="Verdana"/>
              </a:rPr>
              <a:t>o</a:t>
            </a:r>
            <a:r>
              <a:rPr sz="2400" spc="-40" dirty="0">
                <a:solidFill>
                  <a:srgbClr val="48738C"/>
                </a:solidFill>
                <a:latin typeface="Verdana"/>
                <a:cs typeface="Verdana"/>
              </a:rPr>
              <a:t>tr</a:t>
            </a:r>
            <a:r>
              <a:rPr sz="2400" spc="25" dirty="0">
                <a:solidFill>
                  <a:srgbClr val="48738C"/>
                </a:solidFill>
                <a:latin typeface="Verdana"/>
                <a:cs typeface="Verdana"/>
              </a:rPr>
              <a:t>a</a:t>
            </a:r>
            <a:r>
              <a:rPr sz="2400" spc="-114" dirty="0">
                <a:solidFill>
                  <a:srgbClr val="48738C"/>
                </a:solidFill>
                <a:latin typeface="Verdana"/>
                <a:cs typeface="Verdana"/>
              </a:rPr>
              <a:t>ns</a:t>
            </a:r>
            <a:r>
              <a:rPr sz="2400" spc="-30" dirty="0">
                <a:solidFill>
                  <a:srgbClr val="48738C"/>
                </a:solidFill>
                <a:latin typeface="Verdana"/>
                <a:cs typeface="Verdana"/>
              </a:rPr>
              <a:t>p</a:t>
            </a:r>
            <a:r>
              <a:rPr sz="2400" spc="-10" dirty="0">
                <a:solidFill>
                  <a:srgbClr val="48738C"/>
                </a:solidFill>
                <a:latin typeface="Verdana"/>
                <a:cs typeface="Verdana"/>
              </a:rPr>
              <a:t>o</a:t>
            </a:r>
            <a:r>
              <a:rPr sz="2400" spc="-40" dirty="0">
                <a:solidFill>
                  <a:srgbClr val="48738C"/>
                </a:solidFill>
                <a:latin typeface="Verdana"/>
                <a:cs typeface="Verdana"/>
              </a:rPr>
              <a:t>rt</a:t>
            </a:r>
            <a:r>
              <a:rPr sz="2400" spc="-70" dirty="0">
                <a:solidFill>
                  <a:srgbClr val="48738C"/>
                </a:solidFill>
                <a:latin typeface="Verdana"/>
                <a:cs typeface="Verdana"/>
              </a:rPr>
              <a:t>e</a:t>
            </a:r>
            <a:r>
              <a:rPr sz="2400" spc="-35" dirty="0">
                <a:solidFill>
                  <a:srgbClr val="48738C"/>
                </a:solidFill>
                <a:latin typeface="Verdana"/>
                <a:cs typeface="Verdana"/>
              </a:rPr>
              <a:t>r</a:t>
            </a:r>
            <a:r>
              <a:rPr sz="2400" dirty="0">
                <a:solidFill>
                  <a:srgbClr val="48738C"/>
                </a:solidFill>
                <a:latin typeface="Verdana"/>
                <a:cs typeface="Verdana"/>
              </a:rPr>
              <a:t>	</a:t>
            </a:r>
            <a:r>
              <a:rPr sz="2400" spc="-210" dirty="0">
                <a:solidFill>
                  <a:srgbClr val="48738C"/>
                </a:solidFill>
                <a:latin typeface="Verdana"/>
                <a:cs typeface="Verdana"/>
              </a:rPr>
              <a:t>2</a:t>
            </a:r>
            <a:r>
              <a:rPr sz="2400" dirty="0">
                <a:solidFill>
                  <a:srgbClr val="48738C"/>
                </a:solidFill>
                <a:latin typeface="Verdana"/>
                <a:cs typeface="Verdana"/>
              </a:rPr>
              <a:t>	</a:t>
            </a:r>
            <a:r>
              <a:rPr sz="2400" spc="-120" dirty="0">
                <a:solidFill>
                  <a:srgbClr val="48738C"/>
                </a:solidFill>
                <a:latin typeface="Verdana"/>
                <a:cs typeface="Verdana"/>
              </a:rPr>
              <a:t>i</a:t>
            </a:r>
            <a:r>
              <a:rPr sz="2400" spc="-114" dirty="0">
                <a:solidFill>
                  <a:srgbClr val="48738C"/>
                </a:solidFill>
                <a:latin typeface="Verdana"/>
                <a:cs typeface="Verdana"/>
              </a:rPr>
              <a:t>n</a:t>
            </a:r>
            <a:r>
              <a:rPr sz="2400" spc="-135" dirty="0">
                <a:solidFill>
                  <a:srgbClr val="48738C"/>
                </a:solidFill>
                <a:latin typeface="Verdana"/>
                <a:cs typeface="Verdana"/>
              </a:rPr>
              <a:t>h</a:t>
            </a:r>
            <a:r>
              <a:rPr sz="2400" spc="-120" dirty="0">
                <a:solidFill>
                  <a:srgbClr val="48738C"/>
                </a:solidFill>
                <a:latin typeface="Verdana"/>
                <a:cs typeface="Verdana"/>
              </a:rPr>
              <a:t>i</a:t>
            </a:r>
            <a:r>
              <a:rPr sz="2400" spc="-30" dirty="0">
                <a:solidFill>
                  <a:srgbClr val="48738C"/>
                </a:solidFill>
                <a:latin typeface="Verdana"/>
                <a:cs typeface="Verdana"/>
              </a:rPr>
              <a:t>b</a:t>
            </a:r>
            <a:r>
              <a:rPr sz="2400" spc="-120" dirty="0">
                <a:solidFill>
                  <a:srgbClr val="48738C"/>
                </a:solidFill>
                <a:latin typeface="Verdana"/>
                <a:cs typeface="Verdana"/>
              </a:rPr>
              <a:t>i</a:t>
            </a:r>
            <a:r>
              <a:rPr sz="2400" spc="-40" dirty="0">
                <a:solidFill>
                  <a:srgbClr val="48738C"/>
                </a:solidFill>
                <a:latin typeface="Verdana"/>
                <a:cs typeface="Verdana"/>
              </a:rPr>
              <a:t>t</a:t>
            </a:r>
            <a:r>
              <a:rPr sz="2400" spc="-10" dirty="0">
                <a:solidFill>
                  <a:srgbClr val="48738C"/>
                </a:solidFill>
                <a:latin typeface="Verdana"/>
                <a:cs typeface="Verdana"/>
              </a:rPr>
              <a:t>o</a:t>
            </a:r>
            <a:r>
              <a:rPr sz="2400" spc="-40" dirty="0">
                <a:solidFill>
                  <a:srgbClr val="48738C"/>
                </a:solidFill>
                <a:latin typeface="Verdana"/>
                <a:cs typeface="Verdana"/>
              </a:rPr>
              <a:t>r</a:t>
            </a:r>
            <a:r>
              <a:rPr sz="2400" spc="-110" dirty="0">
                <a:solidFill>
                  <a:srgbClr val="48738C"/>
                </a:solidFill>
                <a:latin typeface="Verdana"/>
                <a:cs typeface="Verdana"/>
              </a:rPr>
              <a:t>s</a:t>
            </a:r>
            <a:r>
              <a:rPr sz="2400" dirty="0">
                <a:solidFill>
                  <a:srgbClr val="48738C"/>
                </a:solidFill>
                <a:latin typeface="Verdana"/>
                <a:cs typeface="Verdana"/>
              </a:rPr>
              <a:t>	</a:t>
            </a:r>
            <a:r>
              <a:rPr sz="2400" spc="-40" dirty="0">
                <a:solidFill>
                  <a:srgbClr val="48738C"/>
                </a:solidFill>
                <a:latin typeface="Verdana"/>
                <a:cs typeface="Verdana"/>
              </a:rPr>
              <a:t>r</a:t>
            </a:r>
            <a:r>
              <a:rPr sz="2400" spc="-70" dirty="0">
                <a:solidFill>
                  <a:srgbClr val="48738C"/>
                </a:solidFill>
                <a:latin typeface="Verdana"/>
                <a:cs typeface="Verdana"/>
              </a:rPr>
              <a:t>e</a:t>
            </a:r>
            <a:r>
              <a:rPr sz="2400" spc="-30" dirty="0">
                <a:solidFill>
                  <a:srgbClr val="48738C"/>
                </a:solidFill>
                <a:latin typeface="Verdana"/>
                <a:cs typeface="Verdana"/>
              </a:rPr>
              <a:t>d</a:t>
            </a:r>
            <a:r>
              <a:rPr sz="2400" spc="-135" dirty="0">
                <a:solidFill>
                  <a:srgbClr val="48738C"/>
                </a:solidFill>
                <a:latin typeface="Verdana"/>
                <a:cs typeface="Verdana"/>
              </a:rPr>
              <a:t>u</a:t>
            </a:r>
            <a:r>
              <a:rPr sz="2400" spc="-25" dirty="0">
                <a:solidFill>
                  <a:srgbClr val="48738C"/>
                </a:solidFill>
                <a:latin typeface="Verdana"/>
                <a:cs typeface="Verdana"/>
              </a:rPr>
              <a:t>c</a:t>
            </a:r>
            <a:r>
              <a:rPr sz="2400" spc="-65" dirty="0">
                <a:solidFill>
                  <a:srgbClr val="48738C"/>
                </a:solidFill>
                <a:latin typeface="Verdana"/>
                <a:cs typeface="Verdana"/>
              </a:rPr>
              <a:t>e</a:t>
            </a:r>
            <a:endParaRPr sz="240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420"/>
              </a:spcBef>
            </a:pPr>
            <a:r>
              <a:rPr sz="2400" spc="-135" dirty="0">
                <a:solidFill>
                  <a:srgbClr val="48738C"/>
                </a:solidFill>
                <a:latin typeface="Verdana"/>
                <a:cs typeface="Verdana"/>
              </a:rPr>
              <a:t>h</a:t>
            </a:r>
            <a:r>
              <a:rPr sz="2400" spc="25" dirty="0">
                <a:solidFill>
                  <a:srgbClr val="48738C"/>
                </a:solidFill>
                <a:latin typeface="Verdana"/>
                <a:cs typeface="Verdana"/>
              </a:rPr>
              <a:t>a</a:t>
            </a:r>
            <a:r>
              <a:rPr sz="2400" spc="-114" dirty="0">
                <a:solidFill>
                  <a:srgbClr val="48738C"/>
                </a:solidFill>
                <a:latin typeface="Verdana"/>
                <a:cs typeface="Verdana"/>
              </a:rPr>
              <a:t>v</a:t>
            </a:r>
            <a:r>
              <a:rPr sz="2400" spc="-65" dirty="0">
                <a:solidFill>
                  <a:srgbClr val="48738C"/>
                </a:solidFill>
                <a:latin typeface="Verdana"/>
                <a:cs typeface="Verdana"/>
              </a:rPr>
              <a:t>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27014" y="7373621"/>
            <a:ext cx="7237095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sz="2400" spc="-55" dirty="0">
                <a:solidFill>
                  <a:srgbClr val="48738C"/>
                </a:solidFill>
                <a:latin typeface="Verdana"/>
                <a:cs typeface="Verdana"/>
              </a:rPr>
              <a:t>important </a:t>
            </a:r>
            <a:r>
              <a:rPr sz="2400" spc="-60" dirty="0">
                <a:solidFill>
                  <a:srgbClr val="48738C"/>
                </a:solidFill>
                <a:latin typeface="Verdana"/>
                <a:cs typeface="Verdana"/>
              </a:rPr>
              <a:t>clinical </a:t>
            </a:r>
            <a:r>
              <a:rPr sz="2400" spc="-95" dirty="0">
                <a:solidFill>
                  <a:srgbClr val="48738C"/>
                </a:solidFill>
                <a:latin typeface="Verdana"/>
                <a:cs typeface="Verdana"/>
              </a:rPr>
              <a:t>implications. This </a:t>
            </a:r>
            <a:r>
              <a:rPr sz="2400" spc="-65" dirty="0">
                <a:solidFill>
                  <a:srgbClr val="48738C"/>
                </a:solidFill>
                <a:latin typeface="Verdana"/>
                <a:cs typeface="Verdana"/>
              </a:rPr>
              <a:t>analysis  </a:t>
            </a:r>
            <a:r>
              <a:rPr sz="2400" spc="-60" dirty="0">
                <a:solidFill>
                  <a:srgbClr val="48738C"/>
                </a:solidFill>
                <a:latin typeface="Verdana"/>
                <a:cs typeface="Verdana"/>
              </a:rPr>
              <a:t>evaluates </a:t>
            </a:r>
            <a:r>
              <a:rPr sz="2400" spc="-80" dirty="0">
                <a:solidFill>
                  <a:srgbClr val="48738C"/>
                </a:solidFill>
                <a:latin typeface="Verdana"/>
                <a:cs typeface="Verdana"/>
              </a:rPr>
              <a:t>the </a:t>
            </a:r>
            <a:r>
              <a:rPr sz="2400" spc="-5" dirty="0">
                <a:solidFill>
                  <a:srgbClr val="48738C"/>
                </a:solidFill>
                <a:latin typeface="Verdana"/>
                <a:cs typeface="Verdana"/>
              </a:rPr>
              <a:t>effect </a:t>
            </a:r>
            <a:r>
              <a:rPr sz="2400" spc="40" dirty="0">
                <a:solidFill>
                  <a:srgbClr val="48738C"/>
                </a:solidFill>
                <a:latin typeface="Verdana"/>
                <a:cs typeface="Verdana"/>
              </a:rPr>
              <a:t>of </a:t>
            </a:r>
            <a:r>
              <a:rPr sz="2400" spc="-55" dirty="0">
                <a:solidFill>
                  <a:srgbClr val="48738C"/>
                </a:solidFill>
                <a:latin typeface="Verdana"/>
                <a:cs typeface="Verdana"/>
              </a:rPr>
              <a:t>empagliflozin </a:t>
            </a:r>
            <a:r>
              <a:rPr sz="2400" spc="-60" dirty="0">
                <a:solidFill>
                  <a:srgbClr val="48738C"/>
                </a:solidFill>
                <a:latin typeface="Verdana"/>
                <a:cs typeface="Verdana"/>
              </a:rPr>
              <a:t>on </a:t>
            </a:r>
            <a:r>
              <a:rPr sz="2400" spc="-80" dirty="0">
                <a:solidFill>
                  <a:srgbClr val="48738C"/>
                </a:solidFill>
                <a:latin typeface="Verdana"/>
                <a:cs typeface="Verdana"/>
              </a:rPr>
              <a:t>the  </a:t>
            </a:r>
            <a:r>
              <a:rPr sz="2400" spc="-55" dirty="0">
                <a:solidFill>
                  <a:srgbClr val="48738C"/>
                </a:solidFill>
                <a:latin typeface="Verdana"/>
                <a:cs typeface="Verdana"/>
              </a:rPr>
              <a:t>occurrence</a:t>
            </a:r>
            <a:r>
              <a:rPr sz="2400" spc="-185" dirty="0">
                <a:solidFill>
                  <a:srgbClr val="48738C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48738C"/>
                </a:solidFill>
                <a:latin typeface="Verdana"/>
                <a:cs typeface="Verdana"/>
              </a:rPr>
              <a:t>of</a:t>
            </a:r>
            <a:r>
              <a:rPr sz="2400" spc="-185" dirty="0">
                <a:solidFill>
                  <a:srgbClr val="48738C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48738C"/>
                </a:solidFill>
                <a:latin typeface="Verdana"/>
                <a:cs typeface="Verdana"/>
              </a:rPr>
              <a:t>hyper-</a:t>
            </a:r>
            <a:r>
              <a:rPr sz="2400" spc="-180" dirty="0">
                <a:solidFill>
                  <a:srgbClr val="48738C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48738C"/>
                </a:solidFill>
                <a:latin typeface="Verdana"/>
                <a:cs typeface="Verdana"/>
              </a:rPr>
              <a:t>and</a:t>
            </a:r>
            <a:r>
              <a:rPr sz="2400" spc="-185" dirty="0">
                <a:solidFill>
                  <a:srgbClr val="48738C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48738C"/>
                </a:solidFill>
                <a:latin typeface="Verdana"/>
                <a:cs typeface="Verdana"/>
              </a:rPr>
              <a:t>hypokalaemia</a:t>
            </a:r>
            <a:r>
              <a:rPr sz="2400" spc="-180" dirty="0">
                <a:solidFill>
                  <a:srgbClr val="48738C"/>
                </a:solidFill>
                <a:latin typeface="Verdana"/>
                <a:cs typeface="Verdana"/>
              </a:rPr>
              <a:t> </a:t>
            </a:r>
            <a:r>
              <a:rPr sz="2400" spc="-114" dirty="0">
                <a:solidFill>
                  <a:srgbClr val="48738C"/>
                </a:solidFill>
                <a:latin typeface="Verdana"/>
                <a:cs typeface="Verdana"/>
              </a:rPr>
              <a:t>in</a:t>
            </a:r>
            <a:r>
              <a:rPr sz="2400" spc="-185" dirty="0">
                <a:solidFill>
                  <a:srgbClr val="48738C"/>
                </a:solidFill>
                <a:latin typeface="Verdana"/>
                <a:cs typeface="Verdana"/>
              </a:rPr>
              <a:t> </a:t>
            </a:r>
            <a:r>
              <a:rPr sz="2400" spc="-155" dirty="0">
                <a:solidFill>
                  <a:srgbClr val="48738C"/>
                </a:solidFill>
                <a:latin typeface="Verdana"/>
                <a:cs typeface="Verdana"/>
              </a:rPr>
              <a:t>HF.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09805" y="1978584"/>
            <a:ext cx="12772646" cy="74199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93121" y="9470663"/>
            <a:ext cx="14726285" cy="654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48630" marR="5080" indent="-5536565">
              <a:lnSpc>
                <a:spcPct val="114599"/>
              </a:lnSpc>
              <a:spcBef>
                <a:spcPts val="100"/>
              </a:spcBef>
            </a:pPr>
            <a:r>
              <a:rPr sz="1800" spc="-45" dirty="0">
                <a:solidFill>
                  <a:srgbClr val="535353"/>
                </a:solidFill>
                <a:latin typeface="Verdana"/>
                <a:cs typeface="Verdana"/>
              </a:rPr>
              <a:t>Empagliflozin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0" dirty="0">
                <a:solidFill>
                  <a:srgbClr val="535353"/>
                </a:solidFill>
                <a:latin typeface="Verdana"/>
                <a:cs typeface="Verdana"/>
              </a:rPr>
              <a:t>reduces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60" dirty="0">
                <a:solidFill>
                  <a:srgbClr val="535353"/>
                </a:solidFill>
                <a:latin typeface="Verdana"/>
                <a:cs typeface="Verdana"/>
              </a:rPr>
              <a:t>the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incidence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30" dirty="0">
                <a:solidFill>
                  <a:srgbClr val="535353"/>
                </a:solidFill>
                <a:latin typeface="Verdana"/>
                <a:cs typeface="Verdana"/>
              </a:rPr>
              <a:t>of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0" dirty="0">
                <a:solidFill>
                  <a:srgbClr val="535353"/>
                </a:solidFill>
                <a:latin typeface="Verdana"/>
                <a:cs typeface="Verdana"/>
              </a:rPr>
              <a:t>hyperkalaemia,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65" dirty="0">
                <a:solidFill>
                  <a:srgbClr val="535353"/>
                </a:solidFill>
                <a:latin typeface="Verdana"/>
                <a:cs typeface="Verdana"/>
              </a:rPr>
              <a:t>without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0" dirty="0">
                <a:solidFill>
                  <a:srgbClr val="535353"/>
                </a:solidFill>
                <a:latin typeface="Verdana"/>
                <a:cs typeface="Verdana"/>
              </a:rPr>
              <a:t>significant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5" dirty="0">
                <a:solidFill>
                  <a:srgbClr val="535353"/>
                </a:solidFill>
                <a:latin typeface="Verdana"/>
                <a:cs typeface="Verdana"/>
              </a:rPr>
              <a:t>increase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85" dirty="0">
                <a:solidFill>
                  <a:srgbClr val="535353"/>
                </a:solidFill>
                <a:latin typeface="Verdana"/>
                <a:cs typeface="Verdana"/>
              </a:rPr>
              <a:t>in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0" dirty="0">
                <a:solidFill>
                  <a:srgbClr val="535353"/>
                </a:solidFill>
                <a:latin typeface="Verdana"/>
                <a:cs typeface="Verdana"/>
              </a:rPr>
              <a:t>hypokalaemia,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85" dirty="0">
                <a:solidFill>
                  <a:srgbClr val="535353"/>
                </a:solidFill>
                <a:latin typeface="Verdana"/>
                <a:cs typeface="Verdana"/>
              </a:rPr>
              <a:t>in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5" dirty="0">
                <a:solidFill>
                  <a:srgbClr val="535353"/>
                </a:solidFill>
                <a:latin typeface="Verdana"/>
                <a:cs typeface="Verdana"/>
              </a:rPr>
              <a:t>patients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80" dirty="0">
                <a:solidFill>
                  <a:srgbClr val="535353"/>
                </a:solidFill>
                <a:latin typeface="Verdana"/>
                <a:cs typeface="Verdana"/>
              </a:rPr>
              <a:t>with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35" dirty="0">
                <a:solidFill>
                  <a:srgbClr val="535353"/>
                </a:solidFill>
                <a:latin typeface="Verdana"/>
                <a:cs typeface="Verdana"/>
              </a:rPr>
              <a:t>heart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30" dirty="0">
                <a:solidFill>
                  <a:srgbClr val="535353"/>
                </a:solidFill>
                <a:latin typeface="Verdana"/>
                <a:cs typeface="Verdana"/>
              </a:rPr>
              <a:t>failure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30" dirty="0">
                <a:solidFill>
                  <a:srgbClr val="535353"/>
                </a:solidFill>
                <a:latin typeface="Verdana"/>
                <a:cs typeface="Verdana"/>
              </a:rPr>
              <a:t>across  </a:t>
            </a:r>
            <a:r>
              <a:rPr sz="1800" spc="-60" dirty="0">
                <a:solidFill>
                  <a:srgbClr val="535353"/>
                </a:solidFill>
                <a:latin typeface="Verdana"/>
                <a:cs typeface="Verdana"/>
              </a:rPr>
              <a:t>the</a:t>
            </a:r>
            <a:r>
              <a:rPr sz="1800" spc="-14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30" dirty="0">
                <a:solidFill>
                  <a:srgbClr val="535353"/>
                </a:solidFill>
                <a:latin typeface="Verdana"/>
                <a:cs typeface="Verdana"/>
              </a:rPr>
              <a:t>full</a:t>
            </a:r>
            <a:r>
              <a:rPr sz="1800" spc="-13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535353"/>
                </a:solidFill>
                <a:latin typeface="Verdana"/>
                <a:cs typeface="Verdana"/>
              </a:rPr>
              <a:t>range</a:t>
            </a:r>
            <a:r>
              <a:rPr sz="1800" spc="-13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30" dirty="0">
                <a:solidFill>
                  <a:srgbClr val="535353"/>
                </a:solidFill>
                <a:latin typeface="Verdana"/>
                <a:cs typeface="Verdana"/>
              </a:rPr>
              <a:t>of</a:t>
            </a:r>
            <a:r>
              <a:rPr sz="1800" spc="-13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60" dirty="0">
                <a:solidFill>
                  <a:srgbClr val="535353"/>
                </a:solidFill>
                <a:latin typeface="Verdana"/>
                <a:cs typeface="Verdana"/>
              </a:rPr>
              <a:t>ejection</a:t>
            </a:r>
            <a:r>
              <a:rPr sz="1800" spc="-13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5" dirty="0">
                <a:solidFill>
                  <a:srgbClr val="535353"/>
                </a:solidFill>
                <a:latin typeface="Verdana"/>
                <a:cs typeface="Verdana"/>
              </a:rPr>
              <a:t>fraction.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95844" y="196546"/>
            <a:ext cx="14941550" cy="137795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92225" marR="5080" indent="-1280160">
              <a:lnSpc>
                <a:spcPts val="5250"/>
              </a:lnSpc>
              <a:spcBef>
                <a:spcPts val="400"/>
              </a:spcBef>
            </a:pPr>
            <a:r>
              <a:rPr spc="80" dirty="0"/>
              <a:t>Empagliflozin</a:t>
            </a:r>
            <a:r>
              <a:rPr spc="-130" dirty="0"/>
              <a:t> </a:t>
            </a:r>
            <a:r>
              <a:rPr spc="175" dirty="0"/>
              <a:t>reduced</a:t>
            </a:r>
            <a:r>
              <a:rPr spc="-125" dirty="0"/>
              <a:t> </a:t>
            </a:r>
            <a:r>
              <a:rPr spc="185" dirty="0"/>
              <a:t>the</a:t>
            </a:r>
            <a:r>
              <a:rPr spc="-125" dirty="0"/>
              <a:t> </a:t>
            </a:r>
            <a:r>
              <a:rPr spc="40" dirty="0"/>
              <a:t>incidence</a:t>
            </a:r>
            <a:r>
              <a:rPr spc="-125" dirty="0"/>
              <a:t> </a:t>
            </a:r>
            <a:r>
              <a:rPr spc="114" dirty="0"/>
              <a:t>of</a:t>
            </a:r>
            <a:r>
              <a:rPr spc="-125" dirty="0"/>
              <a:t> </a:t>
            </a:r>
            <a:r>
              <a:rPr spc="165" dirty="0"/>
              <a:t>hyperkalemia  </a:t>
            </a:r>
            <a:r>
              <a:rPr spc="195" dirty="0"/>
              <a:t>without</a:t>
            </a:r>
            <a:r>
              <a:rPr spc="-140" dirty="0"/>
              <a:t> </a:t>
            </a:r>
            <a:r>
              <a:rPr spc="170" dirty="0"/>
              <a:t>increasing</a:t>
            </a:r>
            <a:r>
              <a:rPr spc="-135" dirty="0"/>
              <a:t> </a:t>
            </a:r>
            <a:r>
              <a:rPr spc="185" dirty="0"/>
              <a:t>the</a:t>
            </a:r>
            <a:r>
              <a:rPr spc="-135" dirty="0"/>
              <a:t> </a:t>
            </a:r>
            <a:r>
              <a:rPr spc="265" dirty="0"/>
              <a:t>risk</a:t>
            </a:r>
            <a:r>
              <a:rPr spc="-135" dirty="0"/>
              <a:t> </a:t>
            </a:r>
            <a:r>
              <a:rPr spc="114" dirty="0"/>
              <a:t>of</a:t>
            </a:r>
            <a:r>
              <a:rPr spc="-135" dirty="0"/>
              <a:t> </a:t>
            </a:r>
            <a:r>
              <a:rPr spc="105" dirty="0"/>
              <a:t>hypokalemia.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21495" y="1591269"/>
            <a:ext cx="10448909" cy="78581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86275" y="9470663"/>
            <a:ext cx="14739619" cy="654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70660" marR="5080" indent="-1458595">
              <a:lnSpc>
                <a:spcPct val="114599"/>
              </a:lnSpc>
              <a:spcBef>
                <a:spcPts val="100"/>
              </a:spcBef>
            </a:pPr>
            <a:r>
              <a:rPr sz="1800" spc="-10" dirty="0">
                <a:solidFill>
                  <a:srgbClr val="535353"/>
                </a:solidFill>
                <a:latin typeface="Verdana"/>
                <a:cs typeface="Verdana"/>
              </a:rPr>
              <a:t>Effect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30" dirty="0">
                <a:solidFill>
                  <a:srgbClr val="535353"/>
                </a:solidFill>
                <a:latin typeface="Verdana"/>
                <a:cs typeface="Verdana"/>
              </a:rPr>
              <a:t>of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0" dirty="0">
                <a:solidFill>
                  <a:srgbClr val="535353"/>
                </a:solidFill>
                <a:latin typeface="Verdana"/>
                <a:cs typeface="Verdana"/>
              </a:rPr>
              <a:t>empagliflozin</a:t>
            </a:r>
            <a:r>
              <a:rPr sz="1800" spc="-114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5" dirty="0">
                <a:solidFill>
                  <a:srgbClr val="535353"/>
                </a:solidFill>
                <a:latin typeface="Verdana"/>
                <a:cs typeface="Verdana"/>
              </a:rPr>
              <a:t>on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60" dirty="0">
                <a:solidFill>
                  <a:srgbClr val="535353"/>
                </a:solidFill>
                <a:latin typeface="Verdana"/>
                <a:cs typeface="Verdana"/>
              </a:rPr>
              <a:t>the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incidence</a:t>
            </a:r>
            <a:r>
              <a:rPr sz="1800" spc="-114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30" dirty="0">
                <a:solidFill>
                  <a:srgbClr val="535353"/>
                </a:solidFill>
                <a:latin typeface="Verdana"/>
                <a:cs typeface="Verdana"/>
              </a:rPr>
              <a:t>of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0" dirty="0">
                <a:solidFill>
                  <a:srgbClr val="535353"/>
                </a:solidFill>
                <a:latin typeface="Verdana"/>
                <a:cs typeface="Verdana"/>
              </a:rPr>
              <a:t>investigator-reported</a:t>
            </a:r>
            <a:r>
              <a:rPr sz="1800" spc="-114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0" dirty="0">
                <a:solidFill>
                  <a:srgbClr val="535353"/>
                </a:solidFill>
                <a:latin typeface="Verdana"/>
                <a:cs typeface="Verdana"/>
              </a:rPr>
              <a:t>hyperkalaemia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15" dirty="0">
                <a:solidFill>
                  <a:srgbClr val="535353"/>
                </a:solidFill>
                <a:latin typeface="Verdana"/>
                <a:cs typeface="Verdana"/>
              </a:rPr>
              <a:t>or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initiation</a:t>
            </a:r>
            <a:r>
              <a:rPr sz="1800" spc="-114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30" dirty="0">
                <a:solidFill>
                  <a:srgbClr val="535353"/>
                </a:solidFill>
                <a:latin typeface="Verdana"/>
                <a:cs typeface="Verdana"/>
              </a:rPr>
              <a:t>of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potassium</a:t>
            </a:r>
            <a:r>
              <a:rPr sz="1800" spc="-114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80" dirty="0">
                <a:solidFill>
                  <a:srgbClr val="535353"/>
                </a:solidFill>
                <a:latin typeface="Verdana"/>
                <a:cs typeface="Verdana"/>
              </a:rPr>
              <a:t>binders.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Considering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5" dirty="0">
                <a:solidFill>
                  <a:srgbClr val="535353"/>
                </a:solidFill>
                <a:latin typeface="Verdana"/>
                <a:cs typeface="Verdana"/>
              </a:rPr>
              <a:t>all-cause  </a:t>
            </a:r>
            <a:r>
              <a:rPr sz="1800" spc="-35" dirty="0">
                <a:solidFill>
                  <a:srgbClr val="535353"/>
                </a:solidFill>
                <a:latin typeface="Verdana"/>
                <a:cs typeface="Verdana"/>
              </a:rPr>
              <a:t>mortality</a:t>
            </a:r>
            <a:r>
              <a:rPr sz="1800" spc="-13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30" dirty="0">
                <a:solidFill>
                  <a:srgbClr val="535353"/>
                </a:solidFill>
                <a:latin typeface="Verdana"/>
                <a:cs typeface="Verdana"/>
              </a:rPr>
              <a:t>as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20" dirty="0">
                <a:solidFill>
                  <a:srgbClr val="535353"/>
                </a:solidFill>
                <a:latin typeface="Verdana"/>
                <a:cs typeface="Verdana"/>
              </a:rPr>
              <a:t>a</a:t>
            </a:r>
            <a:r>
              <a:rPr sz="1800" spc="-13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0" dirty="0">
                <a:solidFill>
                  <a:srgbClr val="535353"/>
                </a:solidFill>
                <a:latin typeface="Verdana"/>
                <a:cs typeface="Verdana"/>
              </a:rPr>
              <a:t>competing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65" dirty="0">
                <a:solidFill>
                  <a:srgbClr val="535353"/>
                </a:solidFill>
                <a:latin typeface="Verdana"/>
                <a:cs typeface="Verdana"/>
              </a:rPr>
              <a:t>risk</a:t>
            </a:r>
            <a:r>
              <a:rPr sz="1800" spc="-13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535353"/>
                </a:solidFill>
                <a:latin typeface="Verdana"/>
                <a:cs typeface="Verdana"/>
              </a:rPr>
              <a:t>and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0" dirty="0">
                <a:solidFill>
                  <a:srgbClr val="535353"/>
                </a:solidFill>
                <a:latin typeface="Verdana"/>
                <a:cs typeface="Verdana"/>
              </a:rPr>
              <a:t>only</a:t>
            </a:r>
            <a:r>
              <a:rPr sz="1800" spc="-13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including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5" dirty="0">
                <a:solidFill>
                  <a:srgbClr val="535353"/>
                </a:solidFill>
                <a:latin typeface="Verdana"/>
                <a:cs typeface="Verdana"/>
              </a:rPr>
              <a:t>patients</a:t>
            </a:r>
            <a:r>
              <a:rPr sz="1800" spc="-13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0" dirty="0">
                <a:solidFill>
                  <a:srgbClr val="535353"/>
                </a:solidFill>
                <a:latin typeface="Verdana"/>
                <a:cs typeface="Verdana"/>
              </a:rPr>
              <a:t>not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receiving</a:t>
            </a:r>
            <a:r>
              <a:rPr sz="1800" spc="-13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potassium-binding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35" dirty="0">
                <a:solidFill>
                  <a:srgbClr val="535353"/>
                </a:solidFill>
                <a:latin typeface="Verdana"/>
                <a:cs typeface="Verdana"/>
              </a:rPr>
              <a:t>agents</a:t>
            </a:r>
            <a:r>
              <a:rPr sz="1800" spc="-13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535353"/>
                </a:solidFill>
                <a:latin typeface="Verdana"/>
                <a:cs typeface="Verdana"/>
              </a:rPr>
              <a:t>at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70" dirty="0">
                <a:solidFill>
                  <a:srgbClr val="535353"/>
                </a:solidFill>
                <a:latin typeface="Verdana"/>
                <a:cs typeface="Verdana"/>
              </a:rPr>
              <a:t>baseline.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318510" marR="5080" indent="-3306445">
              <a:lnSpc>
                <a:spcPts val="5250"/>
              </a:lnSpc>
              <a:spcBef>
                <a:spcPts val="400"/>
              </a:spcBef>
            </a:pPr>
            <a:r>
              <a:rPr spc="175" dirty="0"/>
              <a:t>Effect </a:t>
            </a:r>
            <a:r>
              <a:rPr spc="114" dirty="0"/>
              <a:t>of </a:t>
            </a:r>
            <a:r>
              <a:rPr spc="55" dirty="0"/>
              <a:t>empagliflozin </a:t>
            </a:r>
            <a:r>
              <a:rPr spc="155" dirty="0"/>
              <a:t>on</a:t>
            </a:r>
            <a:r>
              <a:rPr spc="-860" dirty="0"/>
              <a:t> </a:t>
            </a:r>
            <a:r>
              <a:rPr spc="240" dirty="0"/>
              <a:t>potassium-related  outcomes </a:t>
            </a:r>
            <a:r>
              <a:rPr spc="285" dirty="0"/>
              <a:t>and</a:t>
            </a:r>
            <a:r>
              <a:rPr spc="-515" dirty="0"/>
              <a:t> </a:t>
            </a:r>
            <a:r>
              <a:rPr spc="275" dirty="0"/>
              <a:t>safety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0585" y="2104703"/>
            <a:ext cx="7736186" cy="79129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131409" y="3403947"/>
            <a:ext cx="7273290" cy="1435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599"/>
              </a:lnSpc>
              <a:spcBef>
                <a:spcPts val="100"/>
              </a:spcBef>
            </a:pPr>
            <a:r>
              <a:rPr sz="2000" spc="-15" dirty="0">
                <a:solidFill>
                  <a:srgbClr val="535353"/>
                </a:solidFill>
                <a:latin typeface="Verdana"/>
                <a:cs typeface="Verdana"/>
              </a:rPr>
              <a:t>Effect </a:t>
            </a:r>
            <a:r>
              <a:rPr sz="2000" spc="35" dirty="0">
                <a:solidFill>
                  <a:srgbClr val="535353"/>
                </a:solidFill>
                <a:latin typeface="Verdana"/>
                <a:cs typeface="Verdana"/>
              </a:rPr>
              <a:t>of </a:t>
            </a:r>
            <a:r>
              <a:rPr sz="2000" spc="-45" dirty="0">
                <a:solidFill>
                  <a:srgbClr val="535353"/>
                </a:solidFill>
                <a:latin typeface="Verdana"/>
                <a:cs typeface="Verdana"/>
              </a:rPr>
              <a:t>empagliflozin </a:t>
            </a:r>
            <a:r>
              <a:rPr sz="2000" spc="-50" dirty="0">
                <a:solidFill>
                  <a:srgbClr val="535353"/>
                </a:solidFill>
                <a:latin typeface="Verdana"/>
                <a:cs typeface="Verdana"/>
              </a:rPr>
              <a:t>on investigator-reported  </a:t>
            </a:r>
            <a:r>
              <a:rPr sz="2000" spc="-45" dirty="0">
                <a:solidFill>
                  <a:srgbClr val="535353"/>
                </a:solidFill>
                <a:latin typeface="Verdana"/>
                <a:cs typeface="Verdana"/>
              </a:rPr>
              <a:t>hyperkalaemia </a:t>
            </a:r>
            <a:r>
              <a:rPr sz="2000" spc="-20" dirty="0">
                <a:solidFill>
                  <a:srgbClr val="535353"/>
                </a:solidFill>
                <a:latin typeface="Verdana"/>
                <a:cs typeface="Verdana"/>
              </a:rPr>
              <a:t>or </a:t>
            </a:r>
            <a:r>
              <a:rPr sz="2000" spc="-70" dirty="0">
                <a:solidFill>
                  <a:srgbClr val="535353"/>
                </a:solidFill>
                <a:latin typeface="Verdana"/>
                <a:cs typeface="Verdana"/>
              </a:rPr>
              <a:t>the </a:t>
            </a:r>
            <a:r>
              <a:rPr sz="2000" spc="-65" dirty="0">
                <a:solidFill>
                  <a:srgbClr val="535353"/>
                </a:solidFill>
                <a:latin typeface="Verdana"/>
                <a:cs typeface="Verdana"/>
              </a:rPr>
              <a:t>initiation </a:t>
            </a:r>
            <a:r>
              <a:rPr sz="2000" spc="35" dirty="0">
                <a:solidFill>
                  <a:srgbClr val="535353"/>
                </a:solidFill>
                <a:latin typeface="Verdana"/>
                <a:cs typeface="Verdana"/>
              </a:rPr>
              <a:t>of </a:t>
            </a:r>
            <a:r>
              <a:rPr sz="2000" spc="-65" dirty="0">
                <a:solidFill>
                  <a:srgbClr val="535353"/>
                </a:solidFill>
                <a:latin typeface="Verdana"/>
                <a:cs typeface="Verdana"/>
              </a:rPr>
              <a:t>potassium </a:t>
            </a:r>
            <a:r>
              <a:rPr sz="2000" spc="-60" dirty="0">
                <a:solidFill>
                  <a:srgbClr val="535353"/>
                </a:solidFill>
                <a:latin typeface="Verdana"/>
                <a:cs typeface="Verdana"/>
              </a:rPr>
              <a:t>binders </a:t>
            </a:r>
            <a:r>
              <a:rPr sz="2000" spc="-95" dirty="0">
                <a:solidFill>
                  <a:srgbClr val="535353"/>
                </a:solidFill>
                <a:latin typeface="Verdana"/>
                <a:cs typeface="Verdana"/>
              </a:rPr>
              <a:t>in  </a:t>
            </a:r>
            <a:r>
              <a:rPr sz="2000" spc="-55" dirty="0">
                <a:solidFill>
                  <a:srgbClr val="535353"/>
                </a:solidFill>
                <a:latin typeface="Verdana"/>
                <a:cs typeface="Verdana"/>
              </a:rPr>
              <a:t>subgroups </a:t>
            </a:r>
            <a:r>
              <a:rPr sz="2000" spc="35" dirty="0">
                <a:solidFill>
                  <a:srgbClr val="535353"/>
                </a:solidFill>
                <a:latin typeface="Verdana"/>
                <a:cs typeface="Verdana"/>
              </a:rPr>
              <a:t>of </a:t>
            </a:r>
            <a:r>
              <a:rPr sz="2000" spc="-90" dirty="0">
                <a:solidFill>
                  <a:srgbClr val="535353"/>
                </a:solidFill>
                <a:latin typeface="Verdana"/>
                <a:cs typeface="Verdana"/>
              </a:rPr>
              <a:t>interest. </a:t>
            </a:r>
            <a:r>
              <a:rPr sz="2000" spc="-45" dirty="0">
                <a:solidFill>
                  <a:srgbClr val="535353"/>
                </a:solidFill>
                <a:latin typeface="Verdana"/>
                <a:cs typeface="Verdana"/>
              </a:rPr>
              <a:t>Based </a:t>
            </a:r>
            <a:r>
              <a:rPr sz="2000" spc="-50" dirty="0">
                <a:solidFill>
                  <a:srgbClr val="535353"/>
                </a:solidFill>
                <a:latin typeface="Verdana"/>
                <a:cs typeface="Verdana"/>
              </a:rPr>
              <a:t>on </a:t>
            </a:r>
            <a:r>
              <a:rPr sz="2000" spc="-114" dirty="0">
                <a:solidFill>
                  <a:srgbClr val="535353"/>
                </a:solidFill>
                <a:latin typeface="Verdana"/>
                <a:cs typeface="Verdana"/>
              </a:rPr>
              <a:t>Cox </a:t>
            </a:r>
            <a:r>
              <a:rPr sz="2000" spc="-35" dirty="0">
                <a:solidFill>
                  <a:srgbClr val="535353"/>
                </a:solidFill>
                <a:latin typeface="Verdana"/>
                <a:cs typeface="Verdana"/>
              </a:rPr>
              <a:t>proportional </a:t>
            </a:r>
            <a:r>
              <a:rPr sz="2000" spc="-40" dirty="0">
                <a:solidFill>
                  <a:srgbClr val="535353"/>
                </a:solidFill>
                <a:latin typeface="Verdana"/>
                <a:cs typeface="Verdana"/>
              </a:rPr>
              <a:t>hazard </a:t>
            </a:r>
            <a:r>
              <a:rPr sz="2000" spc="6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2000" spc="-50" dirty="0">
                <a:solidFill>
                  <a:srgbClr val="535353"/>
                </a:solidFill>
                <a:latin typeface="Verdana"/>
                <a:cs typeface="Verdana"/>
              </a:rPr>
              <a:t>model </a:t>
            </a:r>
            <a:r>
              <a:rPr sz="2000" spc="-65" dirty="0">
                <a:solidFill>
                  <a:srgbClr val="535353"/>
                </a:solidFill>
                <a:latin typeface="Verdana"/>
                <a:cs typeface="Verdana"/>
              </a:rPr>
              <a:t>adjusted </a:t>
            </a:r>
            <a:r>
              <a:rPr sz="2000" spc="10" dirty="0">
                <a:solidFill>
                  <a:srgbClr val="535353"/>
                </a:solidFill>
                <a:latin typeface="Verdana"/>
                <a:cs typeface="Verdana"/>
              </a:rPr>
              <a:t>for </a:t>
            </a:r>
            <a:r>
              <a:rPr sz="2000" spc="-10" dirty="0">
                <a:solidFill>
                  <a:srgbClr val="535353"/>
                </a:solidFill>
                <a:latin typeface="Verdana"/>
                <a:cs typeface="Verdana"/>
              </a:rPr>
              <a:t>age </a:t>
            </a:r>
            <a:r>
              <a:rPr sz="2000" spc="-100" dirty="0">
                <a:solidFill>
                  <a:srgbClr val="535353"/>
                </a:solidFill>
                <a:latin typeface="Verdana"/>
                <a:cs typeface="Verdana"/>
              </a:rPr>
              <a:t>(continuous), </a:t>
            </a:r>
            <a:r>
              <a:rPr sz="2000" spc="-60" dirty="0">
                <a:solidFill>
                  <a:srgbClr val="535353"/>
                </a:solidFill>
                <a:latin typeface="Verdana"/>
                <a:cs typeface="Verdana"/>
              </a:rPr>
              <a:t>baseline</a:t>
            </a:r>
            <a:r>
              <a:rPr sz="2000" spc="33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2000" spc="-55" dirty="0">
                <a:solidFill>
                  <a:srgbClr val="535353"/>
                </a:solidFill>
                <a:latin typeface="Verdana"/>
                <a:cs typeface="Verdana"/>
              </a:rPr>
              <a:t>estimated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31409" y="5213774"/>
            <a:ext cx="35890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96060" algn="l"/>
                <a:tab pos="2628265" algn="l"/>
              </a:tabLst>
            </a:pPr>
            <a:r>
              <a:rPr sz="2000" spc="-55" dirty="0">
                <a:solidFill>
                  <a:srgbClr val="535353"/>
                </a:solidFill>
                <a:latin typeface="Verdana"/>
                <a:cs typeface="Verdana"/>
              </a:rPr>
              <a:t>ventricular	</a:t>
            </a:r>
            <a:r>
              <a:rPr sz="2000" spc="-70" dirty="0">
                <a:solidFill>
                  <a:srgbClr val="535353"/>
                </a:solidFill>
                <a:latin typeface="Verdana"/>
                <a:cs typeface="Verdana"/>
              </a:rPr>
              <a:t>ejection	</a:t>
            </a:r>
            <a:r>
              <a:rPr sz="2000" spc="-25" dirty="0">
                <a:solidFill>
                  <a:srgbClr val="535353"/>
                </a:solidFill>
                <a:latin typeface="Verdana"/>
                <a:cs typeface="Verdana"/>
              </a:rPr>
              <a:t>fraction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31409" y="4813647"/>
            <a:ext cx="7274559" cy="73025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75"/>
              </a:spcBef>
              <a:tabLst>
                <a:tab pos="1617345" algn="l"/>
                <a:tab pos="2938780" algn="l"/>
                <a:tab pos="3726179" algn="l"/>
                <a:tab pos="5565140" algn="l"/>
                <a:tab pos="6844030" algn="l"/>
              </a:tabLst>
            </a:pPr>
            <a:r>
              <a:rPr sz="2000" dirty="0">
                <a:solidFill>
                  <a:srgbClr val="535353"/>
                </a:solidFill>
                <a:latin typeface="Verdana"/>
                <a:cs typeface="Verdana"/>
              </a:rPr>
              <a:t>g</a:t>
            </a:r>
            <a:r>
              <a:rPr sz="2000" spc="-50" dirty="0">
                <a:solidFill>
                  <a:srgbClr val="535353"/>
                </a:solidFill>
                <a:latin typeface="Verdana"/>
                <a:cs typeface="Verdana"/>
              </a:rPr>
              <a:t>l</a:t>
            </a:r>
            <a:r>
              <a:rPr sz="2000" spc="-10" dirty="0">
                <a:solidFill>
                  <a:srgbClr val="535353"/>
                </a:solidFill>
                <a:latin typeface="Verdana"/>
                <a:cs typeface="Verdana"/>
              </a:rPr>
              <a:t>o</a:t>
            </a:r>
            <a:r>
              <a:rPr sz="2000" spc="-114" dirty="0">
                <a:solidFill>
                  <a:srgbClr val="535353"/>
                </a:solidFill>
                <a:latin typeface="Verdana"/>
                <a:cs typeface="Verdana"/>
              </a:rPr>
              <a:t>m</a:t>
            </a:r>
            <a:r>
              <a:rPr sz="2000" spc="-60" dirty="0">
                <a:solidFill>
                  <a:srgbClr val="535353"/>
                </a:solidFill>
                <a:latin typeface="Verdana"/>
                <a:cs typeface="Verdana"/>
              </a:rPr>
              <a:t>e</a:t>
            </a:r>
            <a:r>
              <a:rPr sz="2000" spc="-35" dirty="0">
                <a:solidFill>
                  <a:srgbClr val="535353"/>
                </a:solidFill>
                <a:latin typeface="Verdana"/>
                <a:cs typeface="Verdana"/>
              </a:rPr>
              <a:t>r</a:t>
            </a:r>
            <a:r>
              <a:rPr sz="2000" spc="-114" dirty="0">
                <a:solidFill>
                  <a:srgbClr val="535353"/>
                </a:solidFill>
                <a:latin typeface="Verdana"/>
                <a:cs typeface="Verdana"/>
              </a:rPr>
              <a:t>u</a:t>
            </a:r>
            <a:r>
              <a:rPr sz="2000" spc="-50" dirty="0">
                <a:solidFill>
                  <a:srgbClr val="535353"/>
                </a:solidFill>
                <a:latin typeface="Verdana"/>
                <a:cs typeface="Verdana"/>
              </a:rPr>
              <a:t>l</a:t>
            </a:r>
            <a:r>
              <a:rPr sz="2000" spc="20" dirty="0">
                <a:solidFill>
                  <a:srgbClr val="535353"/>
                </a:solidFill>
                <a:latin typeface="Verdana"/>
                <a:cs typeface="Verdana"/>
              </a:rPr>
              <a:t>a</a:t>
            </a:r>
            <a:r>
              <a:rPr sz="2000" spc="-30" dirty="0">
                <a:solidFill>
                  <a:srgbClr val="535353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535353"/>
                </a:solidFill>
                <a:latin typeface="Verdana"/>
                <a:cs typeface="Verdana"/>
              </a:rPr>
              <a:t>	</a:t>
            </a:r>
            <a:r>
              <a:rPr sz="2000" spc="70" dirty="0">
                <a:solidFill>
                  <a:srgbClr val="535353"/>
                </a:solidFill>
                <a:latin typeface="Verdana"/>
                <a:cs typeface="Verdana"/>
              </a:rPr>
              <a:t>f</a:t>
            </a:r>
            <a:r>
              <a:rPr sz="2000" spc="-100" dirty="0">
                <a:solidFill>
                  <a:srgbClr val="535353"/>
                </a:solidFill>
                <a:latin typeface="Verdana"/>
                <a:cs typeface="Verdana"/>
              </a:rPr>
              <a:t>i</a:t>
            </a:r>
            <a:r>
              <a:rPr sz="2000" spc="-50" dirty="0">
                <a:solidFill>
                  <a:srgbClr val="535353"/>
                </a:solidFill>
                <a:latin typeface="Verdana"/>
                <a:cs typeface="Verdana"/>
              </a:rPr>
              <a:t>l</a:t>
            </a:r>
            <a:r>
              <a:rPr sz="2000" spc="-35" dirty="0">
                <a:solidFill>
                  <a:srgbClr val="535353"/>
                </a:solidFill>
                <a:latin typeface="Verdana"/>
                <a:cs typeface="Verdana"/>
              </a:rPr>
              <a:t>tr</a:t>
            </a:r>
            <a:r>
              <a:rPr sz="2000" spc="20" dirty="0">
                <a:solidFill>
                  <a:srgbClr val="535353"/>
                </a:solidFill>
                <a:latin typeface="Verdana"/>
                <a:cs typeface="Verdana"/>
              </a:rPr>
              <a:t>a</a:t>
            </a:r>
            <a:r>
              <a:rPr sz="2000" spc="-35" dirty="0">
                <a:solidFill>
                  <a:srgbClr val="535353"/>
                </a:solidFill>
                <a:latin typeface="Verdana"/>
                <a:cs typeface="Verdana"/>
              </a:rPr>
              <a:t>t</a:t>
            </a:r>
            <a:r>
              <a:rPr sz="2000" spc="-100" dirty="0">
                <a:solidFill>
                  <a:srgbClr val="535353"/>
                </a:solidFill>
                <a:latin typeface="Verdana"/>
                <a:cs typeface="Verdana"/>
              </a:rPr>
              <a:t>i</a:t>
            </a:r>
            <a:r>
              <a:rPr sz="2000" spc="-10" dirty="0">
                <a:solidFill>
                  <a:srgbClr val="535353"/>
                </a:solidFill>
                <a:latin typeface="Verdana"/>
                <a:cs typeface="Verdana"/>
              </a:rPr>
              <a:t>o</a:t>
            </a:r>
            <a:r>
              <a:rPr sz="2000" spc="-90" dirty="0">
                <a:solidFill>
                  <a:srgbClr val="535353"/>
                </a:solidFill>
                <a:latin typeface="Verdana"/>
                <a:cs typeface="Verdana"/>
              </a:rPr>
              <a:t>n</a:t>
            </a:r>
            <a:r>
              <a:rPr sz="2000" dirty="0">
                <a:solidFill>
                  <a:srgbClr val="535353"/>
                </a:solidFill>
                <a:latin typeface="Verdana"/>
                <a:cs typeface="Verdana"/>
              </a:rPr>
              <a:t>	</a:t>
            </a:r>
            <a:r>
              <a:rPr sz="2000" spc="-35" dirty="0">
                <a:solidFill>
                  <a:srgbClr val="535353"/>
                </a:solidFill>
                <a:latin typeface="Verdana"/>
                <a:cs typeface="Verdana"/>
              </a:rPr>
              <a:t>r</a:t>
            </a:r>
            <a:r>
              <a:rPr sz="2000" spc="20" dirty="0">
                <a:solidFill>
                  <a:srgbClr val="535353"/>
                </a:solidFill>
                <a:latin typeface="Verdana"/>
                <a:cs typeface="Verdana"/>
              </a:rPr>
              <a:t>a</a:t>
            </a:r>
            <a:r>
              <a:rPr sz="2000" spc="-35" dirty="0">
                <a:solidFill>
                  <a:srgbClr val="535353"/>
                </a:solidFill>
                <a:latin typeface="Verdana"/>
                <a:cs typeface="Verdana"/>
              </a:rPr>
              <a:t>t</a:t>
            </a:r>
            <a:r>
              <a:rPr sz="2000" spc="-55" dirty="0">
                <a:solidFill>
                  <a:srgbClr val="535353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535353"/>
                </a:solidFill>
                <a:latin typeface="Verdana"/>
                <a:cs typeface="Verdana"/>
              </a:rPr>
              <a:t>	</a:t>
            </a:r>
            <a:r>
              <a:rPr sz="2000" spc="-190" dirty="0">
                <a:solidFill>
                  <a:srgbClr val="535353"/>
                </a:solidFill>
                <a:latin typeface="Verdana"/>
                <a:cs typeface="Verdana"/>
              </a:rPr>
              <a:t>(</a:t>
            </a:r>
            <a:r>
              <a:rPr sz="2000" spc="-20" dirty="0">
                <a:solidFill>
                  <a:srgbClr val="535353"/>
                </a:solidFill>
                <a:latin typeface="Verdana"/>
                <a:cs typeface="Verdana"/>
              </a:rPr>
              <a:t>c</a:t>
            </a:r>
            <a:r>
              <a:rPr sz="2000" spc="-10" dirty="0">
                <a:solidFill>
                  <a:srgbClr val="535353"/>
                </a:solidFill>
                <a:latin typeface="Verdana"/>
                <a:cs typeface="Verdana"/>
              </a:rPr>
              <a:t>o</a:t>
            </a:r>
            <a:r>
              <a:rPr sz="2000" spc="-95" dirty="0">
                <a:solidFill>
                  <a:srgbClr val="535353"/>
                </a:solidFill>
                <a:latin typeface="Verdana"/>
                <a:cs typeface="Verdana"/>
              </a:rPr>
              <a:t>n</a:t>
            </a:r>
            <a:r>
              <a:rPr sz="2000" spc="-35" dirty="0">
                <a:solidFill>
                  <a:srgbClr val="535353"/>
                </a:solidFill>
                <a:latin typeface="Verdana"/>
                <a:cs typeface="Verdana"/>
              </a:rPr>
              <a:t>t</a:t>
            </a:r>
            <a:r>
              <a:rPr sz="2000" spc="-100" dirty="0">
                <a:solidFill>
                  <a:srgbClr val="535353"/>
                </a:solidFill>
                <a:latin typeface="Verdana"/>
                <a:cs typeface="Verdana"/>
              </a:rPr>
              <a:t>i</a:t>
            </a:r>
            <a:r>
              <a:rPr sz="2000" spc="-95" dirty="0">
                <a:solidFill>
                  <a:srgbClr val="535353"/>
                </a:solidFill>
                <a:latin typeface="Verdana"/>
                <a:cs typeface="Verdana"/>
              </a:rPr>
              <a:t>n</a:t>
            </a:r>
            <a:r>
              <a:rPr sz="2000" spc="-114" dirty="0">
                <a:solidFill>
                  <a:srgbClr val="535353"/>
                </a:solidFill>
                <a:latin typeface="Verdana"/>
                <a:cs typeface="Verdana"/>
              </a:rPr>
              <a:t>u</a:t>
            </a:r>
            <a:r>
              <a:rPr sz="2000" spc="-10" dirty="0">
                <a:solidFill>
                  <a:srgbClr val="535353"/>
                </a:solidFill>
                <a:latin typeface="Verdana"/>
                <a:cs typeface="Verdana"/>
              </a:rPr>
              <a:t>o</a:t>
            </a:r>
            <a:r>
              <a:rPr sz="2000" spc="-114" dirty="0">
                <a:solidFill>
                  <a:srgbClr val="535353"/>
                </a:solidFill>
                <a:latin typeface="Verdana"/>
                <a:cs typeface="Verdana"/>
              </a:rPr>
              <a:t>u</a:t>
            </a:r>
            <a:r>
              <a:rPr sz="2000" spc="-95" dirty="0">
                <a:solidFill>
                  <a:srgbClr val="535353"/>
                </a:solidFill>
                <a:latin typeface="Verdana"/>
                <a:cs typeface="Verdana"/>
              </a:rPr>
              <a:t>s</a:t>
            </a:r>
            <a:r>
              <a:rPr sz="2000" spc="-190" dirty="0">
                <a:solidFill>
                  <a:srgbClr val="535353"/>
                </a:solidFill>
                <a:latin typeface="Verdana"/>
                <a:cs typeface="Verdana"/>
              </a:rPr>
              <a:t>)</a:t>
            </a:r>
            <a:r>
              <a:rPr sz="2000" spc="-250" dirty="0">
                <a:solidFill>
                  <a:srgbClr val="535353"/>
                </a:solidFill>
                <a:latin typeface="Verdana"/>
                <a:cs typeface="Verdana"/>
              </a:rPr>
              <a:t>,</a:t>
            </a:r>
            <a:r>
              <a:rPr sz="2000" dirty="0">
                <a:solidFill>
                  <a:srgbClr val="535353"/>
                </a:solidFill>
                <a:latin typeface="Verdana"/>
                <a:cs typeface="Verdana"/>
              </a:rPr>
              <a:t>	</a:t>
            </a:r>
            <a:r>
              <a:rPr sz="2000" spc="-25" dirty="0">
                <a:solidFill>
                  <a:srgbClr val="535353"/>
                </a:solidFill>
                <a:latin typeface="Verdana"/>
                <a:cs typeface="Verdana"/>
              </a:rPr>
              <a:t>b</a:t>
            </a:r>
            <a:r>
              <a:rPr sz="2000" spc="20" dirty="0">
                <a:solidFill>
                  <a:srgbClr val="535353"/>
                </a:solidFill>
                <a:latin typeface="Verdana"/>
                <a:cs typeface="Verdana"/>
              </a:rPr>
              <a:t>a</a:t>
            </a:r>
            <a:r>
              <a:rPr sz="2000" spc="-95" dirty="0">
                <a:solidFill>
                  <a:srgbClr val="535353"/>
                </a:solidFill>
                <a:latin typeface="Verdana"/>
                <a:cs typeface="Verdana"/>
              </a:rPr>
              <a:t>s</a:t>
            </a:r>
            <a:r>
              <a:rPr sz="2000" spc="-60" dirty="0">
                <a:solidFill>
                  <a:srgbClr val="535353"/>
                </a:solidFill>
                <a:latin typeface="Verdana"/>
                <a:cs typeface="Verdana"/>
              </a:rPr>
              <a:t>e</a:t>
            </a:r>
            <a:r>
              <a:rPr sz="2000" spc="-50" dirty="0">
                <a:solidFill>
                  <a:srgbClr val="535353"/>
                </a:solidFill>
                <a:latin typeface="Verdana"/>
                <a:cs typeface="Verdana"/>
              </a:rPr>
              <a:t>l</a:t>
            </a:r>
            <a:r>
              <a:rPr sz="2000" spc="-100" dirty="0">
                <a:solidFill>
                  <a:srgbClr val="535353"/>
                </a:solidFill>
                <a:latin typeface="Verdana"/>
                <a:cs typeface="Verdana"/>
              </a:rPr>
              <a:t>i</a:t>
            </a:r>
            <a:r>
              <a:rPr sz="2000" spc="-95" dirty="0">
                <a:solidFill>
                  <a:srgbClr val="535353"/>
                </a:solidFill>
                <a:latin typeface="Verdana"/>
                <a:cs typeface="Verdana"/>
              </a:rPr>
              <a:t>n</a:t>
            </a:r>
            <a:r>
              <a:rPr sz="2000" spc="-55" dirty="0">
                <a:solidFill>
                  <a:srgbClr val="535353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535353"/>
                </a:solidFill>
                <a:latin typeface="Verdana"/>
                <a:cs typeface="Verdana"/>
              </a:rPr>
              <a:t>	</a:t>
            </a:r>
            <a:r>
              <a:rPr sz="2000" spc="-50" dirty="0">
                <a:solidFill>
                  <a:srgbClr val="535353"/>
                </a:solidFill>
                <a:latin typeface="Verdana"/>
                <a:cs typeface="Verdana"/>
              </a:rPr>
              <a:t>l</a:t>
            </a:r>
            <a:r>
              <a:rPr sz="2000" spc="-60" dirty="0">
                <a:solidFill>
                  <a:srgbClr val="535353"/>
                </a:solidFill>
                <a:latin typeface="Verdana"/>
                <a:cs typeface="Verdana"/>
              </a:rPr>
              <a:t>e</a:t>
            </a:r>
            <a:r>
              <a:rPr sz="2000" spc="70" dirty="0">
                <a:solidFill>
                  <a:srgbClr val="535353"/>
                </a:solidFill>
                <a:latin typeface="Verdana"/>
                <a:cs typeface="Verdana"/>
              </a:rPr>
              <a:t>f</a:t>
            </a:r>
            <a:r>
              <a:rPr sz="2000" spc="-30" dirty="0">
                <a:solidFill>
                  <a:srgbClr val="535353"/>
                </a:solidFill>
                <a:latin typeface="Verdana"/>
                <a:cs typeface="Verdana"/>
              </a:rPr>
              <a:t>t</a:t>
            </a:r>
            <a:endParaRPr sz="2000">
              <a:latin typeface="Verdana"/>
              <a:cs typeface="Verdana"/>
            </a:endParaRPr>
          </a:p>
          <a:p>
            <a:pPr marR="12065" algn="r">
              <a:lnSpc>
                <a:spcPct val="100000"/>
              </a:lnSpc>
              <a:spcBef>
                <a:spcPts val="375"/>
              </a:spcBef>
              <a:tabLst>
                <a:tab pos="1741170" algn="l"/>
                <a:tab pos="2658745" algn="l"/>
              </a:tabLst>
            </a:pPr>
            <a:r>
              <a:rPr sz="2000" spc="-190" dirty="0">
                <a:solidFill>
                  <a:srgbClr val="535353"/>
                </a:solidFill>
                <a:latin typeface="Verdana"/>
                <a:cs typeface="Verdana"/>
              </a:rPr>
              <a:t>(</a:t>
            </a:r>
            <a:r>
              <a:rPr sz="2000" spc="-20" dirty="0">
                <a:solidFill>
                  <a:srgbClr val="535353"/>
                </a:solidFill>
                <a:latin typeface="Verdana"/>
                <a:cs typeface="Verdana"/>
              </a:rPr>
              <a:t>c</a:t>
            </a:r>
            <a:r>
              <a:rPr sz="2000" spc="-10" dirty="0">
                <a:solidFill>
                  <a:srgbClr val="535353"/>
                </a:solidFill>
                <a:latin typeface="Verdana"/>
                <a:cs typeface="Verdana"/>
              </a:rPr>
              <a:t>o</a:t>
            </a:r>
            <a:r>
              <a:rPr sz="2000" spc="-95" dirty="0">
                <a:solidFill>
                  <a:srgbClr val="535353"/>
                </a:solidFill>
                <a:latin typeface="Verdana"/>
                <a:cs typeface="Verdana"/>
              </a:rPr>
              <a:t>n</a:t>
            </a:r>
            <a:r>
              <a:rPr sz="2000" spc="-35" dirty="0">
                <a:solidFill>
                  <a:srgbClr val="535353"/>
                </a:solidFill>
                <a:latin typeface="Verdana"/>
                <a:cs typeface="Verdana"/>
              </a:rPr>
              <a:t>t</a:t>
            </a:r>
            <a:r>
              <a:rPr sz="2000" spc="-100" dirty="0">
                <a:solidFill>
                  <a:srgbClr val="535353"/>
                </a:solidFill>
                <a:latin typeface="Verdana"/>
                <a:cs typeface="Verdana"/>
              </a:rPr>
              <a:t>i</a:t>
            </a:r>
            <a:r>
              <a:rPr sz="2000" spc="-95" dirty="0">
                <a:solidFill>
                  <a:srgbClr val="535353"/>
                </a:solidFill>
                <a:latin typeface="Verdana"/>
                <a:cs typeface="Verdana"/>
              </a:rPr>
              <a:t>n</a:t>
            </a:r>
            <a:r>
              <a:rPr sz="2000" spc="-114" dirty="0">
                <a:solidFill>
                  <a:srgbClr val="535353"/>
                </a:solidFill>
                <a:latin typeface="Verdana"/>
                <a:cs typeface="Verdana"/>
              </a:rPr>
              <a:t>u</a:t>
            </a:r>
            <a:r>
              <a:rPr sz="2000" spc="-10" dirty="0">
                <a:solidFill>
                  <a:srgbClr val="535353"/>
                </a:solidFill>
                <a:latin typeface="Verdana"/>
                <a:cs typeface="Verdana"/>
              </a:rPr>
              <a:t>o</a:t>
            </a:r>
            <a:r>
              <a:rPr sz="2000" spc="-114" dirty="0">
                <a:solidFill>
                  <a:srgbClr val="535353"/>
                </a:solidFill>
                <a:latin typeface="Verdana"/>
                <a:cs typeface="Verdana"/>
              </a:rPr>
              <a:t>u</a:t>
            </a:r>
            <a:r>
              <a:rPr sz="2000" spc="-95" dirty="0">
                <a:solidFill>
                  <a:srgbClr val="535353"/>
                </a:solidFill>
                <a:latin typeface="Verdana"/>
                <a:cs typeface="Verdana"/>
              </a:rPr>
              <a:t>s</a:t>
            </a:r>
            <a:r>
              <a:rPr sz="2000" spc="-190" dirty="0">
                <a:solidFill>
                  <a:srgbClr val="535353"/>
                </a:solidFill>
                <a:latin typeface="Verdana"/>
                <a:cs typeface="Verdana"/>
              </a:rPr>
              <a:t>)</a:t>
            </a:r>
            <a:r>
              <a:rPr sz="2000" spc="-250" dirty="0">
                <a:solidFill>
                  <a:srgbClr val="535353"/>
                </a:solidFill>
                <a:latin typeface="Verdana"/>
                <a:cs typeface="Verdana"/>
              </a:rPr>
              <a:t>,</a:t>
            </a:r>
            <a:r>
              <a:rPr sz="2000" dirty="0">
                <a:solidFill>
                  <a:srgbClr val="535353"/>
                </a:solidFill>
                <a:latin typeface="Verdana"/>
                <a:cs typeface="Verdana"/>
              </a:rPr>
              <a:t>	</a:t>
            </a:r>
            <a:r>
              <a:rPr sz="2000" spc="-95" dirty="0">
                <a:solidFill>
                  <a:srgbClr val="535353"/>
                </a:solidFill>
                <a:latin typeface="Verdana"/>
                <a:cs typeface="Verdana"/>
              </a:rPr>
              <a:t>s</a:t>
            </a:r>
            <a:r>
              <a:rPr sz="2000" spc="-35" dirty="0">
                <a:solidFill>
                  <a:srgbClr val="535353"/>
                </a:solidFill>
                <a:latin typeface="Verdana"/>
                <a:cs typeface="Verdana"/>
              </a:rPr>
              <a:t>t</a:t>
            </a:r>
            <a:r>
              <a:rPr sz="2000" spc="-114" dirty="0">
                <a:solidFill>
                  <a:srgbClr val="535353"/>
                </a:solidFill>
                <a:latin typeface="Verdana"/>
                <a:cs typeface="Verdana"/>
              </a:rPr>
              <a:t>u</a:t>
            </a:r>
            <a:r>
              <a:rPr sz="2000" spc="-25" dirty="0">
                <a:solidFill>
                  <a:srgbClr val="535353"/>
                </a:solidFill>
                <a:latin typeface="Verdana"/>
                <a:cs typeface="Verdana"/>
              </a:rPr>
              <a:t>d</a:t>
            </a:r>
            <a:r>
              <a:rPr sz="2000" spc="-35" dirty="0">
                <a:solidFill>
                  <a:srgbClr val="535353"/>
                </a:solidFill>
                <a:latin typeface="Verdana"/>
                <a:cs typeface="Verdana"/>
              </a:rPr>
              <a:t>y</a:t>
            </a:r>
            <a:r>
              <a:rPr sz="2000" spc="-250" dirty="0">
                <a:solidFill>
                  <a:srgbClr val="535353"/>
                </a:solidFill>
                <a:latin typeface="Verdana"/>
                <a:cs typeface="Verdana"/>
              </a:rPr>
              <a:t>,</a:t>
            </a:r>
            <a:r>
              <a:rPr sz="2000" dirty="0">
                <a:solidFill>
                  <a:srgbClr val="535353"/>
                </a:solidFill>
                <a:latin typeface="Verdana"/>
                <a:cs typeface="Verdana"/>
              </a:rPr>
              <a:t>	</a:t>
            </a:r>
            <a:r>
              <a:rPr sz="2000" spc="-35" dirty="0">
                <a:solidFill>
                  <a:srgbClr val="535353"/>
                </a:solidFill>
                <a:latin typeface="Verdana"/>
                <a:cs typeface="Verdana"/>
              </a:rPr>
              <a:t>r</a:t>
            </a:r>
            <a:r>
              <a:rPr sz="2000" spc="-60" dirty="0">
                <a:solidFill>
                  <a:srgbClr val="535353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535353"/>
                </a:solidFill>
                <a:latin typeface="Verdana"/>
                <a:cs typeface="Verdana"/>
              </a:rPr>
              <a:t>g</a:t>
            </a:r>
            <a:r>
              <a:rPr sz="2000" spc="-100" dirty="0">
                <a:solidFill>
                  <a:srgbClr val="535353"/>
                </a:solidFill>
                <a:latin typeface="Verdana"/>
                <a:cs typeface="Verdana"/>
              </a:rPr>
              <a:t>i</a:t>
            </a:r>
            <a:r>
              <a:rPr sz="2000" spc="-10" dirty="0">
                <a:solidFill>
                  <a:srgbClr val="535353"/>
                </a:solidFill>
                <a:latin typeface="Verdana"/>
                <a:cs typeface="Verdana"/>
              </a:rPr>
              <a:t>o</a:t>
            </a:r>
            <a:r>
              <a:rPr sz="2000" spc="-95" dirty="0">
                <a:solidFill>
                  <a:srgbClr val="535353"/>
                </a:solidFill>
                <a:latin typeface="Verdana"/>
                <a:cs typeface="Verdana"/>
              </a:rPr>
              <a:t>n</a:t>
            </a:r>
            <a:r>
              <a:rPr sz="2000" spc="-250" dirty="0">
                <a:solidFill>
                  <a:srgbClr val="535353"/>
                </a:solidFill>
                <a:latin typeface="Verdana"/>
                <a:cs typeface="Verdana"/>
              </a:rPr>
              <a:t>,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31409" y="5518497"/>
            <a:ext cx="7275830" cy="3549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599"/>
              </a:lnSpc>
              <a:spcBef>
                <a:spcPts val="100"/>
              </a:spcBef>
            </a:pPr>
            <a:r>
              <a:rPr sz="2000" spc="-60" dirty="0">
                <a:solidFill>
                  <a:srgbClr val="535353"/>
                </a:solidFill>
                <a:latin typeface="Verdana"/>
                <a:cs typeface="Verdana"/>
              </a:rPr>
              <a:t>baseline </a:t>
            </a:r>
            <a:r>
              <a:rPr sz="2000" spc="-45" dirty="0">
                <a:solidFill>
                  <a:srgbClr val="535353"/>
                </a:solidFill>
                <a:latin typeface="Verdana"/>
                <a:cs typeface="Verdana"/>
              </a:rPr>
              <a:t>diabetes </a:t>
            </a:r>
            <a:r>
              <a:rPr sz="2000" spc="-85" dirty="0">
                <a:solidFill>
                  <a:srgbClr val="535353"/>
                </a:solidFill>
                <a:latin typeface="Verdana"/>
                <a:cs typeface="Verdana"/>
              </a:rPr>
              <a:t>status, </a:t>
            </a:r>
            <a:r>
              <a:rPr sz="2000" spc="-155" dirty="0">
                <a:solidFill>
                  <a:srgbClr val="535353"/>
                </a:solidFill>
                <a:latin typeface="Verdana"/>
                <a:cs typeface="Verdana"/>
              </a:rPr>
              <a:t>sex, </a:t>
            </a:r>
            <a:r>
              <a:rPr sz="2000" spc="-70" dirty="0">
                <a:solidFill>
                  <a:srgbClr val="535353"/>
                </a:solidFill>
                <a:latin typeface="Verdana"/>
                <a:cs typeface="Verdana"/>
              </a:rPr>
              <a:t>treatment, </a:t>
            </a:r>
            <a:r>
              <a:rPr sz="2000" spc="-75" dirty="0">
                <a:solidFill>
                  <a:srgbClr val="535353"/>
                </a:solidFill>
                <a:latin typeface="Verdana"/>
                <a:cs typeface="Verdana"/>
              </a:rPr>
              <a:t>subgroup, </a:t>
            </a:r>
            <a:r>
              <a:rPr sz="2000" spc="-30" dirty="0">
                <a:solidFill>
                  <a:srgbClr val="535353"/>
                </a:solidFill>
                <a:latin typeface="Verdana"/>
                <a:cs typeface="Verdana"/>
              </a:rPr>
              <a:t>and  </a:t>
            </a:r>
            <a:r>
              <a:rPr sz="2000" spc="-50" dirty="0">
                <a:solidFill>
                  <a:srgbClr val="535353"/>
                </a:solidFill>
                <a:latin typeface="Verdana"/>
                <a:cs typeface="Verdana"/>
              </a:rPr>
              <a:t>subgroup </a:t>
            </a:r>
            <a:r>
              <a:rPr sz="2000" spc="-30" dirty="0">
                <a:solidFill>
                  <a:srgbClr val="535353"/>
                </a:solidFill>
                <a:latin typeface="Verdana"/>
                <a:cs typeface="Verdana"/>
              </a:rPr>
              <a:t>and </a:t>
            </a:r>
            <a:r>
              <a:rPr sz="2000" spc="-50" dirty="0">
                <a:solidFill>
                  <a:srgbClr val="535353"/>
                </a:solidFill>
                <a:latin typeface="Verdana"/>
                <a:cs typeface="Verdana"/>
              </a:rPr>
              <a:t>treatment </a:t>
            </a:r>
            <a:r>
              <a:rPr sz="2000" spc="-70" dirty="0">
                <a:solidFill>
                  <a:srgbClr val="535353"/>
                </a:solidFill>
                <a:latin typeface="Verdana"/>
                <a:cs typeface="Verdana"/>
              </a:rPr>
              <a:t>interaction. </a:t>
            </a:r>
            <a:r>
              <a:rPr sz="2000" spc="-204" dirty="0">
                <a:solidFill>
                  <a:srgbClr val="535353"/>
                </a:solidFill>
                <a:latin typeface="Verdana"/>
                <a:cs typeface="Verdana"/>
              </a:rPr>
              <a:t>In </a:t>
            </a:r>
            <a:r>
              <a:rPr sz="2000" spc="-55" dirty="0">
                <a:solidFill>
                  <a:srgbClr val="535353"/>
                </a:solidFill>
                <a:latin typeface="Verdana"/>
                <a:cs typeface="Verdana"/>
              </a:rPr>
              <a:t>subgroups </a:t>
            </a:r>
            <a:r>
              <a:rPr sz="2000" spc="-95" dirty="0">
                <a:solidFill>
                  <a:srgbClr val="535353"/>
                </a:solidFill>
                <a:latin typeface="Verdana"/>
                <a:cs typeface="Verdana"/>
              </a:rPr>
              <a:t>with  </a:t>
            </a:r>
            <a:r>
              <a:rPr sz="2000" spc="-55" dirty="0">
                <a:solidFill>
                  <a:srgbClr val="535353"/>
                </a:solidFill>
                <a:latin typeface="Verdana"/>
                <a:cs typeface="Verdana"/>
              </a:rPr>
              <a:t>more than two </a:t>
            </a:r>
            <a:r>
              <a:rPr sz="2000" spc="-40" dirty="0">
                <a:solidFill>
                  <a:srgbClr val="535353"/>
                </a:solidFill>
                <a:latin typeface="Verdana"/>
                <a:cs typeface="Verdana"/>
              </a:rPr>
              <a:t>categories </a:t>
            </a:r>
            <a:r>
              <a:rPr sz="2000" spc="-85" dirty="0">
                <a:solidFill>
                  <a:srgbClr val="535353"/>
                </a:solidFill>
                <a:latin typeface="Verdana"/>
                <a:cs typeface="Verdana"/>
              </a:rPr>
              <a:t>(except </a:t>
            </a:r>
            <a:r>
              <a:rPr sz="2000" spc="10" dirty="0">
                <a:solidFill>
                  <a:srgbClr val="535353"/>
                </a:solidFill>
                <a:latin typeface="Verdana"/>
                <a:cs typeface="Verdana"/>
              </a:rPr>
              <a:t>for </a:t>
            </a:r>
            <a:r>
              <a:rPr sz="2000" spc="-90" dirty="0">
                <a:solidFill>
                  <a:srgbClr val="535353"/>
                </a:solidFill>
                <a:latin typeface="Verdana"/>
                <a:cs typeface="Verdana"/>
              </a:rPr>
              <a:t>race), </a:t>
            </a:r>
            <a:r>
              <a:rPr sz="2000" spc="-35" dirty="0">
                <a:solidFill>
                  <a:srgbClr val="535353"/>
                </a:solidFill>
                <a:latin typeface="Verdana"/>
                <a:cs typeface="Verdana"/>
              </a:rPr>
              <a:t>an </a:t>
            </a:r>
            <a:r>
              <a:rPr sz="2000" spc="-50" dirty="0">
                <a:solidFill>
                  <a:srgbClr val="535353"/>
                </a:solidFill>
                <a:latin typeface="Verdana"/>
                <a:cs typeface="Verdana"/>
              </a:rPr>
              <a:t>interaction  trend </a:t>
            </a:r>
            <a:r>
              <a:rPr sz="2000" spc="-55" dirty="0">
                <a:solidFill>
                  <a:srgbClr val="535353"/>
                </a:solidFill>
                <a:latin typeface="Verdana"/>
                <a:cs typeface="Verdana"/>
              </a:rPr>
              <a:t>test </a:t>
            </a:r>
            <a:r>
              <a:rPr sz="2000" spc="-65" dirty="0">
                <a:solidFill>
                  <a:srgbClr val="535353"/>
                </a:solidFill>
                <a:latin typeface="Verdana"/>
                <a:cs typeface="Verdana"/>
              </a:rPr>
              <a:t>was </a:t>
            </a:r>
            <a:r>
              <a:rPr sz="2000" spc="-60" dirty="0">
                <a:solidFill>
                  <a:srgbClr val="535353"/>
                </a:solidFill>
                <a:latin typeface="Verdana"/>
                <a:cs typeface="Verdana"/>
              </a:rPr>
              <a:t>performed. </a:t>
            </a:r>
            <a:r>
              <a:rPr sz="2000" spc="-170" dirty="0">
                <a:solidFill>
                  <a:srgbClr val="535353"/>
                </a:solidFill>
                <a:latin typeface="Verdana"/>
                <a:cs typeface="Verdana"/>
              </a:rPr>
              <a:t>BMI, </a:t>
            </a:r>
            <a:r>
              <a:rPr sz="2000" spc="-20" dirty="0">
                <a:solidFill>
                  <a:srgbClr val="535353"/>
                </a:solidFill>
                <a:latin typeface="Verdana"/>
                <a:cs typeface="Verdana"/>
              </a:rPr>
              <a:t>body </a:t>
            </a:r>
            <a:r>
              <a:rPr sz="2000" spc="-70" dirty="0">
                <a:solidFill>
                  <a:srgbClr val="535353"/>
                </a:solidFill>
                <a:latin typeface="Verdana"/>
                <a:cs typeface="Verdana"/>
              </a:rPr>
              <a:t>mass </a:t>
            </a:r>
            <a:r>
              <a:rPr sz="2000" spc="-150" dirty="0">
                <a:solidFill>
                  <a:srgbClr val="535353"/>
                </a:solidFill>
                <a:latin typeface="Verdana"/>
                <a:cs typeface="Verdana"/>
              </a:rPr>
              <a:t>index; </a:t>
            </a:r>
            <a:r>
              <a:rPr sz="2000" spc="-229" dirty="0">
                <a:solidFill>
                  <a:srgbClr val="535353"/>
                </a:solidFill>
                <a:latin typeface="Verdana"/>
                <a:cs typeface="Verdana"/>
              </a:rPr>
              <a:t>CI,  </a:t>
            </a:r>
            <a:r>
              <a:rPr sz="2000" spc="-40" dirty="0">
                <a:solidFill>
                  <a:srgbClr val="535353"/>
                </a:solidFill>
                <a:latin typeface="Verdana"/>
                <a:cs typeface="Verdana"/>
              </a:rPr>
              <a:t>confidence</a:t>
            </a:r>
            <a:r>
              <a:rPr sz="2000" spc="6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2000" spc="-95" dirty="0">
                <a:solidFill>
                  <a:srgbClr val="535353"/>
                </a:solidFill>
                <a:latin typeface="Verdana"/>
                <a:cs typeface="Verdana"/>
              </a:rPr>
              <a:t>interval; </a:t>
            </a:r>
            <a:r>
              <a:rPr sz="2000" spc="-145" dirty="0">
                <a:solidFill>
                  <a:srgbClr val="535353"/>
                </a:solidFill>
                <a:latin typeface="Verdana"/>
                <a:cs typeface="Verdana"/>
              </a:rPr>
              <a:t>CKD-EPI, </a:t>
            </a:r>
            <a:r>
              <a:rPr sz="2000" spc="-70" dirty="0">
                <a:solidFill>
                  <a:srgbClr val="535353"/>
                </a:solidFill>
                <a:latin typeface="Verdana"/>
                <a:cs typeface="Verdana"/>
              </a:rPr>
              <a:t>Chronic </a:t>
            </a:r>
            <a:r>
              <a:rPr sz="2000" spc="-65" dirty="0">
                <a:solidFill>
                  <a:srgbClr val="535353"/>
                </a:solidFill>
                <a:latin typeface="Verdana"/>
                <a:cs typeface="Verdana"/>
              </a:rPr>
              <a:t>Kidney  </a:t>
            </a:r>
            <a:r>
              <a:rPr sz="2000" spc="-70" dirty="0">
                <a:solidFill>
                  <a:srgbClr val="535353"/>
                </a:solidFill>
                <a:latin typeface="Verdana"/>
                <a:cs typeface="Verdana"/>
              </a:rPr>
              <a:t>Disease  </a:t>
            </a:r>
            <a:r>
              <a:rPr sz="2000" spc="-55" dirty="0">
                <a:solidFill>
                  <a:srgbClr val="535353"/>
                </a:solidFill>
                <a:latin typeface="Verdana"/>
                <a:cs typeface="Verdana"/>
              </a:rPr>
              <a:t>Epidemiology </a:t>
            </a:r>
            <a:r>
              <a:rPr sz="2000" spc="-65" dirty="0">
                <a:solidFill>
                  <a:srgbClr val="535353"/>
                </a:solidFill>
                <a:latin typeface="Verdana"/>
                <a:cs typeface="Verdana"/>
              </a:rPr>
              <a:t>Collaboration; </a:t>
            </a:r>
            <a:r>
              <a:rPr sz="2000" spc="-110" dirty="0">
                <a:solidFill>
                  <a:srgbClr val="535353"/>
                </a:solidFill>
                <a:latin typeface="Verdana"/>
                <a:cs typeface="Verdana"/>
              </a:rPr>
              <a:t>eGFR, </a:t>
            </a:r>
            <a:r>
              <a:rPr sz="2000" spc="-55" dirty="0">
                <a:solidFill>
                  <a:srgbClr val="535353"/>
                </a:solidFill>
                <a:latin typeface="Verdana"/>
                <a:cs typeface="Verdana"/>
              </a:rPr>
              <a:t>estimated </a:t>
            </a:r>
            <a:r>
              <a:rPr sz="2000" spc="-45" dirty="0">
                <a:solidFill>
                  <a:srgbClr val="535353"/>
                </a:solidFill>
                <a:latin typeface="Verdana"/>
                <a:cs typeface="Verdana"/>
              </a:rPr>
              <a:t>glomerular  </a:t>
            </a:r>
            <a:r>
              <a:rPr sz="2000" spc="-35" dirty="0">
                <a:solidFill>
                  <a:srgbClr val="535353"/>
                </a:solidFill>
                <a:latin typeface="Verdana"/>
                <a:cs typeface="Verdana"/>
              </a:rPr>
              <a:t>filtration </a:t>
            </a:r>
            <a:r>
              <a:rPr sz="2000" spc="-105" dirty="0">
                <a:solidFill>
                  <a:srgbClr val="535353"/>
                </a:solidFill>
                <a:latin typeface="Verdana"/>
                <a:cs typeface="Verdana"/>
              </a:rPr>
              <a:t>rate; </a:t>
            </a:r>
            <a:r>
              <a:rPr sz="2000" spc="-100" dirty="0">
                <a:solidFill>
                  <a:srgbClr val="535353"/>
                </a:solidFill>
                <a:latin typeface="Verdana"/>
                <a:cs typeface="Verdana"/>
              </a:rPr>
              <a:t>Empa, </a:t>
            </a:r>
            <a:r>
              <a:rPr sz="2000" spc="-75" dirty="0">
                <a:solidFill>
                  <a:srgbClr val="535353"/>
                </a:solidFill>
                <a:latin typeface="Verdana"/>
                <a:cs typeface="Verdana"/>
              </a:rPr>
              <a:t>empagliflozin; </a:t>
            </a:r>
            <a:r>
              <a:rPr sz="2000" spc="-105" dirty="0">
                <a:solidFill>
                  <a:srgbClr val="535353"/>
                </a:solidFill>
                <a:latin typeface="Verdana"/>
                <a:cs typeface="Verdana"/>
              </a:rPr>
              <a:t>HHF, </a:t>
            </a:r>
            <a:r>
              <a:rPr sz="2000" spc="-55" dirty="0">
                <a:solidFill>
                  <a:srgbClr val="535353"/>
                </a:solidFill>
                <a:latin typeface="Verdana"/>
                <a:cs typeface="Verdana"/>
              </a:rPr>
              <a:t>hospitalization </a:t>
            </a:r>
            <a:r>
              <a:rPr sz="2000" spc="10" dirty="0">
                <a:solidFill>
                  <a:srgbClr val="535353"/>
                </a:solidFill>
                <a:latin typeface="Verdana"/>
                <a:cs typeface="Verdana"/>
              </a:rPr>
              <a:t>for  </a:t>
            </a:r>
            <a:r>
              <a:rPr sz="2000" spc="-45" dirty="0">
                <a:solidFill>
                  <a:srgbClr val="535353"/>
                </a:solidFill>
                <a:latin typeface="Verdana"/>
                <a:cs typeface="Verdana"/>
              </a:rPr>
              <a:t>heart </a:t>
            </a:r>
            <a:r>
              <a:rPr sz="2000" spc="-85" dirty="0">
                <a:solidFill>
                  <a:srgbClr val="535353"/>
                </a:solidFill>
                <a:latin typeface="Verdana"/>
                <a:cs typeface="Verdana"/>
              </a:rPr>
              <a:t>failure; </a:t>
            </a:r>
            <a:r>
              <a:rPr sz="2000" spc="-105" dirty="0">
                <a:solidFill>
                  <a:srgbClr val="535353"/>
                </a:solidFill>
                <a:latin typeface="Verdana"/>
                <a:cs typeface="Verdana"/>
              </a:rPr>
              <a:t>MRA, </a:t>
            </a:r>
            <a:r>
              <a:rPr sz="2000" spc="-45" dirty="0">
                <a:solidFill>
                  <a:srgbClr val="535353"/>
                </a:solidFill>
                <a:latin typeface="Verdana"/>
                <a:cs typeface="Verdana"/>
              </a:rPr>
              <a:t>mineralocorticoid </a:t>
            </a:r>
            <a:r>
              <a:rPr sz="2000" spc="-35" dirty="0">
                <a:solidFill>
                  <a:srgbClr val="535353"/>
                </a:solidFill>
                <a:latin typeface="Verdana"/>
                <a:cs typeface="Verdana"/>
              </a:rPr>
              <a:t>receptor </a:t>
            </a:r>
            <a:r>
              <a:rPr sz="2000" spc="-75" dirty="0">
                <a:solidFill>
                  <a:srgbClr val="535353"/>
                </a:solidFill>
                <a:latin typeface="Verdana"/>
                <a:cs typeface="Verdana"/>
              </a:rPr>
              <a:t>antagonist;  </a:t>
            </a:r>
            <a:r>
              <a:rPr sz="2000" spc="-105" dirty="0">
                <a:solidFill>
                  <a:srgbClr val="535353"/>
                </a:solidFill>
                <a:latin typeface="Verdana"/>
                <a:cs typeface="Verdana"/>
              </a:rPr>
              <a:t>NYHA, </a:t>
            </a:r>
            <a:r>
              <a:rPr sz="2000" spc="-70" dirty="0">
                <a:solidFill>
                  <a:srgbClr val="535353"/>
                </a:solidFill>
                <a:latin typeface="Verdana"/>
                <a:cs typeface="Verdana"/>
              </a:rPr>
              <a:t>New </a:t>
            </a:r>
            <a:r>
              <a:rPr sz="2000" spc="-50" dirty="0">
                <a:solidFill>
                  <a:srgbClr val="535353"/>
                </a:solidFill>
                <a:latin typeface="Verdana"/>
                <a:cs typeface="Verdana"/>
              </a:rPr>
              <a:t>York </a:t>
            </a:r>
            <a:r>
              <a:rPr sz="2000" spc="-35" dirty="0">
                <a:solidFill>
                  <a:srgbClr val="535353"/>
                </a:solidFill>
                <a:latin typeface="Verdana"/>
                <a:cs typeface="Verdana"/>
              </a:rPr>
              <a:t>Heart </a:t>
            </a:r>
            <a:r>
              <a:rPr sz="2000" spc="-85" dirty="0">
                <a:solidFill>
                  <a:srgbClr val="535353"/>
                </a:solidFill>
                <a:latin typeface="Verdana"/>
                <a:cs typeface="Verdana"/>
              </a:rPr>
              <a:t>Association; </a:t>
            </a:r>
            <a:r>
              <a:rPr sz="2000" spc="-110" dirty="0">
                <a:solidFill>
                  <a:srgbClr val="535353"/>
                </a:solidFill>
                <a:latin typeface="Verdana"/>
                <a:cs typeface="Verdana"/>
              </a:rPr>
              <a:t>UACR, </a:t>
            </a:r>
            <a:r>
              <a:rPr sz="2000" spc="-80" dirty="0">
                <a:solidFill>
                  <a:srgbClr val="535353"/>
                </a:solidFill>
                <a:latin typeface="Verdana"/>
                <a:cs typeface="Verdana"/>
              </a:rPr>
              <a:t>urine </a:t>
            </a:r>
            <a:r>
              <a:rPr sz="2000" spc="-70" dirty="0">
                <a:solidFill>
                  <a:srgbClr val="535353"/>
                </a:solidFill>
                <a:latin typeface="Verdana"/>
                <a:cs typeface="Verdana"/>
              </a:rPr>
              <a:t>albumin-to-  </a:t>
            </a:r>
            <a:r>
              <a:rPr sz="2000" spc="-60" dirty="0">
                <a:solidFill>
                  <a:srgbClr val="535353"/>
                </a:solidFill>
                <a:latin typeface="Verdana"/>
                <a:cs typeface="Verdana"/>
              </a:rPr>
              <a:t>creatinine</a:t>
            </a:r>
            <a:r>
              <a:rPr sz="2000" spc="-15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2000" spc="-75" dirty="0">
                <a:solidFill>
                  <a:srgbClr val="535353"/>
                </a:solidFill>
                <a:latin typeface="Verdana"/>
                <a:cs typeface="Verdana"/>
              </a:rPr>
              <a:t>ratio.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318510" marR="5080" indent="-3306445">
              <a:lnSpc>
                <a:spcPts val="5250"/>
              </a:lnSpc>
              <a:spcBef>
                <a:spcPts val="400"/>
              </a:spcBef>
            </a:pPr>
            <a:r>
              <a:rPr spc="175" dirty="0"/>
              <a:t>Effect </a:t>
            </a:r>
            <a:r>
              <a:rPr spc="114" dirty="0"/>
              <a:t>of </a:t>
            </a:r>
            <a:r>
              <a:rPr spc="55" dirty="0"/>
              <a:t>empagliflozin </a:t>
            </a:r>
            <a:r>
              <a:rPr spc="155" dirty="0"/>
              <a:t>on</a:t>
            </a:r>
            <a:r>
              <a:rPr spc="-860" dirty="0"/>
              <a:t> </a:t>
            </a:r>
            <a:r>
              <a:rPr spc="240" dirty="0"/>
              <a:t>potassium-related  outcomes </a:t>
            </a:r>
            <a:r>
              <a:rPr spc="285" dirty="0"/>
              <a:t>and</a:t>
            </a:r>
            <a:r>
              <a:rPr spc="-515" dirty="0"/>
              <a:t> </a:t>
            </a:r>
            <a:r>
              <a:rPr spc="275" dirty="0"/>
              <a:t>safety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05393" y="1812641"/>
            <a:ext cx="10905366" cy="74636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0861" y="9323720"/>
            <a:ext cx="18166715" cy="968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4599"/>
              </a:lnSpc>
              <a:spcBef>
                <a:spcPts val="100"/>
              </a:spcBef>
            </a:pPr>
            <a:r>
              <a:rPr sz="1800" spc="-10" dirty="0">
                <a:solidFill>
                  <a:srgbClr val="535353"/>
                </a:solidFill>
                <a:latin typeface="Verdana"/>
                <a:cs typeface="Verdana"/>
              </a:rPr>
              <a:t>Effect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30" dirty="0">
                <a:solidFill>
                  <a:srgbClr val="535353"/>
                </a:solidFill>
                <a:latin typeface="Verdana"/>
                <a:cs typeface="Verdana"/>
              </a:rPr>
              <a:t>of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0" dirty="0">
                <a:solidFill>
                  <a:srgbClr val="535353"/>
                </a:solidFill>
                <a:latin typeface="Verdana"/>
                <a:cs typeface="Verdana"/>
              </a:rPr>
              <a:t>empagliflozin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5" dirty="0">
                <a:solidFill>
                  <a:srgbClr val="535353"/>
                </a:solidFill>
                <a:latin typeface="Verdana"/>
                <a:cs typeface="Verdana"/>
              </a:rPr>
              <a:t>on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potassium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0" dirty="0">
                <a:solidFill>
                  <a:srgbClr val="535353"/>
                </a:solidFill>
                <a:latin typeface="Verdana"/>
                <a:cs typeface="Verdana"/>
              </a:rPr>
              <a:t>over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65" dirty="0">
                <a:solidFill>
                  <a:srgbClr val="535353"/>
                </a:solidFill>
                <a:latin typeface="Verdana"/>
                <a:cs typeface="Verdana"/>
              </a:rPr>
              <a:t>time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535353"/>
                </a:solidFill>
                <a:latin typeface="Verdana"/>
                <a:cs typeface="Verdana"/>
              </a:rPr>
              <a:t>by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0" dirty="0">
                <a:solidFill>
                  <a:srgbClr val="535353"/>
                </a:solidFill>
                <a:latin typeface="Verdana"/>
                <a:cs typeface="Verdana"/>
              </a:rPr>
              <a:t>baseline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75" dirty="0">
                <a:solidFill>
                  <a:srgbClr val="535353"/>
                </a:solidFill>
                <a:latin typeface="Verdana"/>
                <a:cs typeface="Verdana"/>
              </a:rPr>
              <a:t>potassium.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All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P-values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10" dirty="0">
                <a:solidFill>
                  <a:srgbClr val="535353"/>
                </a:solidFill>
                <a:latin typeface="Verdana"/>
                <a:cs typeface="Verdana"/>
              </a:rPr>
              <a:t>for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60" dirty="0">
                <a:solidFill>
                  <a:srgbClr val="535353"/>
                </a:solidFill>
                <a:latin typeface="Verdana"/>
                <a:cs typeface="Verdana"/>
              </a:rPr>
              <a:t>the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0" dirty="0">
                <a:solidFill>
                  <a:srgbClr val="535353"/>
                </a:solidFill>
                <a:latin typeface="Verdana"/>
                <a:cs typeface="Verdana"/>
              </a:rPr>
              <a:t>treatment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30" dirty="0">
                <a:solidFill>
                  <a:srgbClr val="535353"/>
                </a:solidFill>
                <a:latin typeface="Verdana"/>
                <a:cs typeface="Verdana"/>
              </a:rPr>
              <a:t>differences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535353"/>
                </a:solidFill>
                <a:latin typeface="Verdana"/>
                <a:cs typeface="Verdana"/>
              </a:rPr>
              <a:t>are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229" dirty="0">
                <a:solidFill>
                  <a:srgbClr val="535353"/>
                </a:solidFill>
                <a:latin typeface="Verdana"/>
                <a:cs typeface="Verdana"/>
              </a:rPr>
              <a:t>&gt;0.05;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60" dirty="0">
                <a:solidFill>
                  <a:srgbClr val="535353"/>
                </a:solidFill>
                <a:latin typeface="Verdana"/>
                <a:cs typeface="Verdana"/>
              </a:rPr>
              <a:t>except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10" dirty="0">
                <a:solidFill>
                  <a:srgbClr val="535353"/>
                </a:solidFill>
                <a:latin typeface="Verdana"/>
                <a:cs typeface="Verdana"/>
              </a:rPr>
              <a:t>for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0" dirty="0">
                <a:solidFill>
                  <a:srgbClr val="535353"/>
                </a:solidFill>
                <a:latin typeface="Verdana"/>
                <a:cs typeface="Verdana"/>
              </a:rPr>
              <a:t>baseline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potassium</a:t>
            </a:r>
            <a:r>
              <a:rPr sz="1800" spc="-12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30" dirty="0">
                <a:solidFill>
                  <a:srgbClr val="535353"/>
                </a:solidFill>
                <a:latin typeface="Verdana"/>
                <a:cs typeface="Verdana"/>
              </a:rPr>
              <a:t>&lt;  </a:t>
            </a:r>
            <a:r>
              <a:rPr sz="1800" spc="-100" dirty="0">
                <a:solidFill>
                  <a:srgbClr val="535353"/>
                </a:solidFill>
                <a:latin typeface="Verdana"/>
                <a:cs typeface="Verdana"/>
              </a:rPr>
              <a:t>4.0</a:t>
            </a:r>
            <a:r>
              <a:rPr sz="1800" spc="-17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70" dirty="0">
                <a:solidFill>
                  <a:srgbClr val="535353"/>
                </a:solidFill>
                <a:latin typeface="Verdana"/>
                <a:cs typeface="Verdana"/>
              </a:rPr>
              <a:t>mmol/L:  week </a:t>
            </a:r>
            <a:r>
              <a:rPr sz="1800" spc="-335" dirty="0">
                <a:solidFill>
                  <a:srgbClr val="535353"/>
                </a:solidFill>
                <a:latin typeface="Verdana"/>
                <a:cs typeface="Verdana"/>
              </a:rPr>
              <a:t>12 </a:t>
            </a:r>
            <a:r>
              <a:rPr sz="1800" spc="-90" dirty="0">
                <a:solidFill>
                  <a:srgbClr val="535353"/>
                </a:solidFill>
                <a:latin typeface="Verdana"/>
                <a:cs typeface="Verdana"/>
              </a:rPr>
              <a:t>(P </a:t>
            </a:r>
            <a:r>
              <a:rPr sz="1800" spc="-530" dirty="0">
                <a:solidFill>
                  <a:srgbClr val="535353"/>
                </a:solidFill>
                <a:latin typeface="Verdana"/>
                <a:cs typeface="Verdana"/>
              </a:rPr>
              <a:t>&lt; </a:t>
            </a:r>
            <a:r>
              <a:rPr sz="1800" spc="-150" dirty="0">
                <a:solidFill>
                  <a:srgbClr val="535353"/>
                </a:solidFill>
                <a:latin typeface="Verdana"/>
                <a:cs typeface="Verdana"/>
              </a:rPr>
              <a:t>0.05), </a:t>
            </a:r>
            <a:r>
              <a:rPr sz="1800" spc="-50" dirty="0">
                <a:solidFill>
                  <a:srgbClr val="535353"/>
                </a:solidFill>
                <a:latin typeface="Verdana"/>
                <a:cs typeface="Verdana"/>
              </a:rPr>
              <a:t>baseline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potassium </a:t>
            </a:r>
            <a:r>
              <a:rPr sz="1800" spc="-140" dirty="0">
                <a:solidFill>
                  <a:srgbClr val="535353"/>
                </a:solidFill>
                <a:latin typeface="Verdana"/>
                <a:cs typeface="Verdana"/>
              </a:rPr>
              <a:t>4.0–5.0 </a:t>
            </a:r>
            <a:r>
              <a:rPr sz="1800" spc="-70" dirty="0">
                <a:solidFill>
                  <a:srgbClr val="535353"/>
                </a:solidFill>
                <a:latin typeface="Verdana"/>
                <a:cs typeface="Verdana"/>
              </a:rPr>
              <a:t>mmol/L: week </a:t>
            </a:r>
            <a:r>
              <a:rPr sz="1800" spc="-280" dirty="0">
                <a:solidFill>
                  <a:srgbClr val="535353"/>
                </a:solidFill>
                <a:latin typeface="Verdana"/>
                <a:cs typeface="Verdana"/>
              </a:rPr>
              <a:t>172 </a:t>
            </a:r>
            <a:r>
              <a:rPr sz="1800" spc="-90" dirty="0">
                <a:solidFill>
                  <a:srgbClr val="535353"/>
                </a:solidFill>
                <a:latin typeface="Verdana"/>
                <a:cs typeface="Verdana"/>
              </a:rPr>
              <a:t>(P </a:t>
            </a:r>
            <a:r>
              <a:rPr sz="1800" spc="-530" dirty="0">
                <a:solidFill>
                  <a:srgbClr val="535353"/>
                </a:solidFill>
                <a:latin typeface="Verdana"/>
                <a:cs typeface="Verdana"/>
              </a:rPr>
              <a:t>&lt; </a:t>
            </a:r>
            <a:r>
              <a:rPr sz="1800" spc="-150" dirty="0">
                <a:solidFill>
                  <a:srgbClr val="535353"/>
                </a:solidFill>
                <a:latin typeface="Verdana"/>
                <a:cs typeface="Verdana"/>
              </a:rPr>
              <a:t>0.05), </a:t>
            </a:r>
            <a:r>
              <a:rPr sz="1800" spc="-50" dirty="0">
                <a:solidFill>
                  <a:srgbClr val="535353"/>
                </a:solidFill>
                <a:latin typeface="Verdana"/>
                <a:cs typeface="Verdana"/>
              </a:rPr>
              <a:t>baseline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potassium </a:t>
            </a:r>
            <a:r>
              <a:rPr sz="1800" spc="-525" dirty="0">
                <a:solidFill>
                  <a:srgbClr val="535353"/>
                </a:solidFill>
                <a:latin typeface="Verdana"/>
                <a:cs typeface="Verdana"/>
              </a:rPr>
              <a:t>&gt; </a:t>
            </a:r>
            <a:r>
              <a:rPr sz="1800" spc="-145" dirty="0">
                <a:solidFill>
                  <a:srgbClr val="535353"/>
                </a:solidFill>
                <a:latin typeface="Verdana"/>
                <a:cs typeface="Verdana"/>
              </a:rPr>
              <a:t>5.0 </a:t>
            </a:r>
            <a:r>
              <a:rPr sz="1800" spc="-70" dirty="0">
                <a:solidFill>
                  <a:srgbClr val="535353"/>
                </a:solidFill>
                <a:latin typeface="Verdana"/>
                <a:cs typeface="Verdana"/>
              </a:rPr>
              <a:t>mmol/L: week </a:t>
            </a:r>
            <a:r>
              <a:rPr sz="1800" spc="-185" dirty="0">
                <a:solidFill>
                  <a:srgbClr val="535353"/>
                </a:solidFill>
                <a:latin typeface="Verdana"/>
                <a:cs typeface="Verdana"/>
              </a:rPr>
              <a:t>32 </a:t>
            </a:r>
            <a:r>
              <a:rPr sz="1800" spc="-90" dirty="0">
                <a:solidFill>
                  <a:srgbClr val="535353"/>
                </a:solidFill>
                <a:latin typeface="Verdana"/>
                <a:cs typeface="Verdana"/>
              </a:rPr>
              <a:t>(P </a:t>
            </a:r>
            <a:r>
              <a:rPr sz="1800" spc="-530" dirty="0">
                <a:solidFill>
                  <a:srgbClr val="535353"/>
                </a:solidFill>
                <a:latin typeface="Verdana"/>
                <a:cs typeface="Verdana"/>
              </a:rPr>
              <a:t>&lt; </a:t>
            </a:r>
            <a:r>
              <a:rPr sz="1800" spc="-195" dirty="0">
                <a:solidFill>
                  <a:srgbClr val="535353"/>
                </a:solidFill>
                <a:latin typeface="Verdana"/>
                <a:cs typeface="Verdana"/>
              </a:rPr>
              <a:t>0.001). </a:t>
            </a:r>
            <a:r>
              <a:rPr sz="1800" spc="-40" dirty="0">
                <a:solidFill>
                  <a:srgbClr val="535353"/>
                </a:solidFill>
                <a:latin typeface="Verdana"/>
                <a:cs typeface="Verdana"/>
              </a:rPr>
              <a:t>Based </a:t>
            </a:r>
            <a:r>
              <a:rPr sz="1800" spc="-45" dirty="0">
                <a:solidFill>
                  <a:srgbClr val="535353"/>
                </a:solidFill>
                <a:latin typeface="Verdana"/>
                <a:cs typeface="Verdana"/>
              </a:rPr>
              <a:t>on </a:t>
            </a:r>
            <a:r>
              <a:rPr sz="1800" spc="-90" dirty="0">
                <a:solidFill>
                  <a:srgbClr val="535353"/>
                </a:solidFill>
                <a:latin typeface="Verdana"/>
                <a:cs typeface="Verdana"/>
              </a:rPr>
              <a:t>mixed </a:t>
            </a:r>
            <a:r>
              <a:rPr sz="1800" spc="-45" dirty="0">
                <a:solidFill>
                  <a:srgbClr val="535353"/>
                </a:solidFill>
                <a:latin typeface="Verdana"/>
                <a:cs typeface="Verdana"/>
              </a:rPr>
              <a:t>model </a:t>
            </a:r>
            <a:r>
              <a:rPr sz="1800" spc="-25" dirty="0">
                <a:solidFill>
                  <a:srgbClr val="535353"/>
                </a:solidFill>
                <a:latin typeface="Verdana"/>
                <a:cs typeface="Verdana"/>
              </a:rPr>
              <a:t>repeated  </a:t>
            </a:r>
            <a:r>
              <a:rPr sz="1800" spc="-60" dirty="0">
                <a:solidFill>
                  <a:srgbClr val="535353"/>
                </a:solidFill>
                <a:latin typeface="Verdana"/>
                <a:cs typeface="Verdana"/>
              </a:rPr>
              <a:t>measures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70" dirty="0">
                <a:solidFill>
                  <a:srgbClr val="535353"/>
                </a:solidFill>
                <a:latin typeface="Verdana"/>
                <a:cs typeface="Verdana"/>
              </a:rPr>
              <a:t>analysis.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All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30" dirty="0">
                <a:solidFill>
                  <a:srgbClr val="535353"/>
                </a:solidFill>
                <a:latin typeface="Verdana"/>
                <a:cs typeface="Verdana"/>
              </a:rPr>
              <a:t>covariate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15" dirty="0">
                <a:solidFill>
                  <a:srgbClr val="535353"/>
                </a:solidFill>
                <a:latin typeface="Verdana"/>
                <a:cs typeface="Verdana"/>
              </a:rPr>
              <a:t>effects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535353"/>
                </a:solidFill>
                <a:latin typeface="Verdana"/>
                <a:cs typeface="Verdana"/>
              </a:rPr>
              <a:t>are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set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35" dirty="0">
                <a:solidFill>
                  <a:srgbClr val="535353"/>
                </a:solidFill>
                <a:latin typeface="Verdana"/>
                <a:cs typeface="Verdana"/>
              </a:rPr>
              <a:t>equal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15" dirty="0">
                <a:solidFill>
                  <a:srgbClr val="535353"/>
                </a:solidFill>
                <a:latin typeface="Verdana"/>
                <a:cs typeface="Verdana"/>
              </a:rPr>
              <a:t>to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60" dirty="0">
                <a:solidFill>
                  <a:srgbClr val="535353"/>
                </a:solidFill>
                <a:latin typeface="Verdana"/>
                <a:cs typeface="Verdana"/>
              </a:rPr>
              <a:t>their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0" dirty="0">
                <a:solidFill>
                  <a:srgbClr val="535353"/>
                </a:solidFill>
                <a:latin typeface="Verdana"/>
                <a:cs typeface="Verdana"/>
              </a:rPr>
              <a:t>mean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values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80" dirty="0">
                <a:solidFill>
                  <a:srgbClr val="535353"/>
                </a:solidFill>
                <a:latin typeface="Verdana"/>
                <a:cs typeface="Verdana"/>
              </a:rPr>
              <a:t>within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45" dirty="0">
                <a:solidFill>
                  <a:srgbClr val="535353"/>
                </a:solidFill>
                <a:latin typeface="Verdana"/>
                <a:cs typeface="Verdana"/>
              </a:rPr>
              <a:t>subgroup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10" dirty="0">
                <a:solidFill>
                  <a:srgbClr val="535353"/>
                </a:solidFill>
                <a:latin typeface="Verdana"/>
                <a:cs typeface="Verdana"/>
              </a:rPr>
              <a:t>for</a:t>
            </a:r>
            <a:r>
              <a:rPr sz="1800" spc="-125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60" dirty="0">
                <a:solidFill>
                  <a:srgbClr val="535353"/>
                </a:solidFill>
                <a:latin typeface="Verdana"/>
                <a:cs typeface="Verdana"/>
              </a:rPr>
              <a:t>the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35" dirty="0">
                <a:solidFill>
                  <a:srgbClr val="535353"/>
                </a:solidFill>
                <a:latin typeface="Verdana"/>
                <a:cs typeface="Verdana"/>
              </a:rPr>
              <a:t>calculation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30" dirty="0">
                <a:solidFill>
                  <a:srgbClr val="535353"/>
                </a:solidFill>
                <a:latin typeface="Verdana"/>
                <a:cs typeface="Verdana"/>
              </a:rPr>
              <a:t>of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55" dirty="0">
                <a:solidFill>
                  <a:srgbClr val="535353"/>
                </a:solidFill>
                <a:latin typeface="Verdana"/>
                <a:cs typeface="Verdana"/>
              </a:rPr>
              <a:t>adjusted</a:t>
            </a:r>
            <a:r>
              <a:rPr sz="1800" spc="-13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800" spc="-90" dirty="0">
                <a:solidFill>
                  <a:srgbClr val="535353"/>
                </a:solidFill>
                <a:latin typeface="Verdana"/>
                <a:cs typeface="Verdana"/>
              </a:rPr>
              <a:t>means.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318510" marR="5080" indent="-3306445">
              <a:lnSpc>
                <a:spcPts val="5250"/>
              </a:lnSpc>
              <a:spcBef>
                <a:spcPts val="400"/>
              </a:spcBef>
            </a:pPr>
            <a:r>
              <a:rPr spc="175" dirty="0"/>
              <a:t>Effect </a:t>
            </a:r>
            <a:r>
              <a:rPr spc="114" dirty="0"/>
              <a:t>of </a:t>
            </a:r>
            <a:r>
              <a:rPr spc="55" dirty="0"/>
              <a:t>empagliflozin </a:t>
            </a:r>
            <a:r>
              <a:rPr spc="155" dirty="0"/>
              <a:t>on</a:t>
            </a:r>
            <a:r>
              <a:rPr spc="-860" dirty="0"/>
              <a:t> </a:t>
            </a:r>
            <a:r>
              <a:rPr spc="240" dirty="0"/>
              <a:t>potassium-related  outcomes </a:t>
            </a:r>
            <a:r>
              <a:rPr spc="285" dirty="0"/>
              <a:t>and</a:t>
            </a:r>
            <a:r>
              <a:rPr spc="-515" dirty="0"/>
              <a:t> </a:t>
            </a:r>
            <a:r>
              <a:rPr spc="275" dirty="0"/>
              <a:t>safety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636834" y="86394"/>
            <a:ext cx="2607359" cy="730969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318510" marR="5080" indent="-3306445">
              <a:lnSpc>
                <a:spcPts val="5250"/>
              </a:lnSpc>
              <a:spcBef>
                <a:spcPts val="400"/>
              </a:spcBef>
            </a:pPr>
            <a:r>
              <a:rPr lang="en-US" u="sng" spc="275" dirty="0"/>
              <a:t>RESULTS</a:t>
            </a:r>
            <a:endParaRPr u="sng" spc="275" dirty="0"/>
          </a:p>
        </p:txBody>
      </p:sp>
      <p:pic>
        <p:nvPicPr>
          <p:cNvPr id="6" name="Graphic 5" descr="Arrow Down with solid fill">
            <a:extLst>
              <a:ext uri="{FF2B5EF4-FFF2-40B4-BE49-F238E27FC236}">
                <a16:creationId xmlns:a16="http://schemas.microsoft.com/office/drawing/2014/main" id="{CA2BF751-DB79-E03C-037D-F6AD915EEE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0" y="1054394"/>
            <a:ext cx="914400" cy="1579821"/>
          </a:xfrm>
          <a:prstGeom prst="rect">
            <a:avLst/>
          </a:prstGeom>
        </p:spPr>
      </p:pic>
      <p:sp>
        <p:nvSpPr>
          <p:cNvPr id="7" name="Terminator 6">
            <a:extLst>
              <a:ext uri="{FF2B5EF4-FFF2-40B4-BE49-F238E27FC236}">
                <a16:creationId xmlns:a16="http://schemas.microsoft.com/office/drawing/2014/main" id="{E2CFC9E3-CD99-1CA8-8F27-E48F0798FEB2}"/>
              </a:ext>
            </a:extLst>
          </p:cNvPr>
          <p:cNvSpPr/>
          <p:nvPr/>
        </p:nvSpPr>
        <p:spPr>
          <a:xfrm>
            <a:off x="2039679" y="1054394"/>
            <a:ext cx="8991600" cy="1600200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0" i="0" u="none" strike="noStrike" dirty="0">
                <a:solidFill>
                  <a:srgbClr val="2A2A2A"/>
                </a:solidFill>
                <a:effectLst/>
                <a:latin typeface="Merriweather" pitchFamily="2" charset="77"/>
              </a:rPr>
              <a:t>Empagliflozin (compared with placebo) reduced the composite of investigator-reported hyperkalaemia or initiation of potassium binders [6.5% vs. 7.7%, hazard ratio (HR) 0.82, 95% confidence interval (CI) 0.71–0.95, </a:t>
            </a:r>
            <a:r>
              <a:rPr lang="en-IN" b="0" i="1" u="none" strike="noStrike" dirty="0">
                <a:solidFill>
                  <a:srgbClr val="2A2A2A"/>
                </a:solidFill>
                <a:effectLst/>
                <a:latin typeface="Merriweather" pitchFamily="2" charset="77"/>
              </a:rPr>
              <a:t>P</a:t>
            </a:r>
            <a:r>
              <a:rPr lang="en-IN" b="0" i="0" u="none" strike="noStrike" dirty="0">
                <a:solidFill>
                  <a:srgbClr val="2A2A2A"/>
                </a:solidFill>
                <a:effectLst/>
                <a:latin typeface="Merriweather" pitchFamily="2" charset="77"/>
              </a:rPr>
              <a:t> = 0.01].</a:t>
            </a:r>
            <a:endParaRPr lang="en-US" dirty="0"/>
          </a:p>
        </p:txBody>
      </p:sp>
      <p:pic>
        <p:nvPicPr>
          <p:cNvPr id="8" name="Graphic 7" descr="Arrow Down with solid fill">
            <a:extLst>
              <a:ext uri="{FF2B5EF4-FFF2-40B4-BE49-F238E27FC236}">
                <a16:creationId xmlns:a16="http://schemas.microsoft.com/office/drawing/2014/main" id="{531B7DA3-1501-A933-359D-D949FE974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57400" y="3136380"/>
            <a:ext cx="914400" cy="1579821"/>
          </a:xfrm>
          <a:prstGeom prst="rect">
            <a:avLst/>
          </a:prstGeom>
        </p:spPr>
      </p:pic>
      <p:pic>
        <p:nvPicPr>
          <p:cNvPr id="9" name="Graphic 8" descr="Arrow Down with solid fill">
            <a:extLst>
              <a:ext uri="{FF2B5EF4-FFF2-40B4-BE49-F238E27FC236}">
                <a16:creationId xmlns:a16="http://schemas.microsoft.com/office/drawing/2014/main" id="{09D3FCA3-DDE1-0A68-98C1-A59F3E002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79629" y="5444758"/>
            <a:ext cx="914400" cy="1507166"/>
          </a:xfrm>
          <a:prstGeom prst="rect">
            <a:avLst/>
          </a:prstGeom>
        </p:spPr>
      </p:pic>
      <p:sp>
        <p:nvSpPr>
          <p:cNvPr id="10" name="Terminator 9">
            <a:extLst>
              <a:ext uri="{FF2B5EF4-FFF2-40B4-BE49-F238E27FC236}">
                <a16:creationId xmlns:a16="http://schemas.microsoft.com/office/drawing/2014/main" id="{6370F9C1-9000-59F3-61EC-1490E4F09A98}"/>
              </a:ext>
            </a:extLst>
          </p:cNvPr>
          <p:cNvSpPr/>
          <p:nvPr/>
        </p:nvSpPr>
        <p:spPr>
          <a:xfrm>
            <a:off x="5027429" y="5444758"/>
            <a:ext cx="8233141" cy="1719817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0" i="0" u="none" strike="noStrike" dirty="0">
                <a:solidFill>
                  <a:srgbClr val="2A2A2A"/>
                </a:solidFill>
                <a:effectLst/>
                <a:latin typeface="Merriweather" pitchFamily="2" charset="77"/>
              </a:rPr>
              <a:t>The incidence of hypokalaemia (investigator-reported or serum potassium &lt;3.0 mmol/l) was not significantly increased with empagliflozin.</a:t>
            </a:r>
            <a:endParaRPr lang="en-US" dirty="0"/>
          </a:p>
        </p:txBody>
      </p:sp>
      <p:sp>
        <p:nvSpPr>
          <p:cNvPr id="11" name="Terminator 10">
            <a:extLst>
              <a:ext uri="{FF2B5EF4-FFF2-40B4-BE49-F238E27FC236}">
                <a16:creationId xmlns:a16="http://schemas.microsoft.com/office/drawing/2014/main" id="{54D217B6-1E2C-E4F4-2F96-D3132F4AC9C7}"/>
              </a:ext>
            </a:extLst>
          </p:cNvPr>
          <p:cNvSpPr/>
          <p:nvPr/>
        </p:nvSpPr>
        <p:spPr>
          <a:xfrm>
            <a:off x="3579629" y="3192424"/>
            <a:ext cx="8233142" cy="1649819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0" i="0" u="none" strike="noStrike" dirty="0">
                <a:solidFill>
                  <a:srgbClr val="2A2A2A"/>
                </a:solidFill>
                <a:effectLst/>
                <a:latin typeface="Merriweather" pitchFamily="2" charset="77"/>
              </a:rPr>
              <a:t>Empagliflozin reduced hyperkalaemia rates regardless of the definition used (serum potassium &gt;5.5 mmol/l: 8.6% vs. 9.9%, HR 0.85, 95% CI 0.74–0.97, </a:t>
            </a:r>
            <a:r>
              <a:rPr lang="en-IN" b="0" i="1" u="none" strike="noStrike" dirty="0">
                <a:solidFill>
                  <a:srgbClr val="2A2A2A"/>
                </a:solidFill>
                <a:effectLst/>
                <a:latin typeface="Merriweather" pitchFamily="2" charset="77"/>
              </a:rPr>
              <a:t>P</a:t>
            </a:r>
            <a:r>
              <a:rPr lang="en-IN" b="0" i="0" u="none" strike="noStrike" dirty="0">
                <a:solidFill>
                  <a:srgbClr val="2A2A2A"/>
                </a:solidFill>
                <a:effectLst/>
                <a:latin typeface="Merriweather" pitchFamily="2" charset="77"/>
              </a:rPr>
              <a:t> = 0.017; serum potassium &gt;6.0 mmol/l: 1.9% vs. 2.9%, HR 0.62, 95% CI 0.48–0.81, </a:t>
            </a:r>
            <a:r>
              <a:rPr lang="en-IN" b="0" i="1" u="none" strike="noStrike" dirty="0">
                <a:solidFill>
                  <a:srgbClr val="2A2A2A"/>
                </a:solidFill>
                <a:effectLst/>
                <a:latin typeface="Merriweather" pitchFamily="2" charset="77"/>
              </a:rPr>
              <a:t>P</a:t>
            </a:r>
            <a:r>
              <a:rPr lang="en-IN" b="0" i="0" u="none" strike="noStrike" dirty="0">
                <a:solidFill>
                  <a:srgbClr val="2A2A2A"/>
                </a:solidFill>
                <a:effectLst/>
                <a:latin typeface="Merriweather" pitchFamily="2" charset="77"/>
              </a:rPr>
              <a:t> &lt; 0.001).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349DFC-DB32-891E-E17A-86F5866FC500}"/>
              </a:ext>
            </a:extLst>
          </p:cNvPr>
          <p:cNvSpPr txBox="1"/>
          <p:nvPr/>
        </p:nvSpPr>
        <p:spPr>
          <a:xfrm>
            <a:off x="7239000" y="7962900"/>
            <a:ext cx="411657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u="sng" dirty="0">
                <a:latin typeface="Trebuchet MS" panose="020B0703020202090204" pitchFamily="34" charset="0"/>
              </a:rPr>
              <a:t>CONCLUSION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EE736B-B262-2408-B1DA-B85818E5C051}"/>
              </a:ext>
            </a:extLst>
          </p:cNvPr>
          <p:cNvSpPr txBox="1"/>
          <p:nvPr/>
        </p:nvSpPr>
        <p:spPr>
          <a:xfrm>
            <a:off x="876298" y="8953500"/>
            <a:ext cx="16535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000" b="0" i="0" u="none" strike="noStrike" dirty="0">
                <a:solidFill>
                  <a:srgbClr val="2A2A2A"/>
                </a:solidFill>
                <a:effectLst/>
                <a:latin typeface="Merriweather" pitchFamily="2" charset="77"/>
              </a:rPr>
              <a:t>Empagliflozin reduced the incidence of hyperkalaemia without a significant increase in hypokalaemia.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82038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559</Words>
  <Application>Microsoft Macintosh PowerPoint</Application>
  <PresentationFormat>Custom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Merriweather</vt:lpstr>
      <vt:lpstr>Trebuchet MS</vt:lpstr>
      <vt:lpstr>Verdana</vt:lpstr>
      <vt:lpstr>Office Theme</vt:lpstr>
      <vt:lpstr>Empagliflozin and serum  potassium in heart failure:  an analysis from  EMPEROR-Pooled</vt:lpstr>
      <vt:lpstr>Empagliflozin reduced the incidence of hyperkalemia  without increasing the risk of hypokalemia.</vt:lpstr>
      <vt:lpstr>Effect of empagliflozin on potassium-related  outcomes and safety</vt:lpstr>
      <vt:lpstr>Effect of empagliflozin on potassium-related  outcomes and safety</vt:lpstr>
      <vt:lpstr>Effect of empagliflozin on potassium-related  outcomes and safety</vt:lpstr>
      <vt:lpstr>RESULTS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Giving our patients something to smile about.</dc:title>
  <dc:creator>Pooja Katoch</dc:creator>
  <cp:keywords>DAFZUHIjwVo,BAE6BIclRcU</cp:keywords>
  <cp:lastModifiedBy>Pooja katoch</cp:lastModifiedBy>
  <cp:revision>2</cp:revision>
  <dcterms:created xsi:type="dcterms:W3CDTF">2023-02-01T16:30:36Z</dcterms:created>
  <dcterms:modified xsi:type="dcterms:W3CDTF">2023-02-07T14:20:42Z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2023-02-01T00:00:00Z</vt:filetime>
  </property>
  <property fmtid="{D5CDD505-2E9C-101B-9397-08002B2CF9AE}" pid="3" name="Creator">
    <vt:lpwstr>Canva</vt:lpwstr>
  </property>
  <property fmtid="{D5CDD505-2E9C-101B-9397-08002B2CF9AE}" pid="4" name="LastSaved">
    <vt:filetime>2023-02-01T00:00:00Z</vt:filetime>
  </property>
</Properties>
</file>