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FBE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551089" y="1"/>
            <a:ext cx="866775" cy="9486900"/>
          </a:xfrm>
          <a:custGeom>
            <a:avLst/>
            <a:gdLst/>
            <a:ahLst/>
            <a:cxnLst/>
            <a:rect l="l" t="t" r="r" b="b"/>
            <a:pathLst>
              <a:path w="866775" h="9486900">
                <a:moveTo>
                  <a:pt x="866774" y="9486899"/>
                </a:moveTo>
                <a:lnTo>
                  <a:pt x="0" y="9486899"/>
                </a:lnTo>
                <a:lnTo>
                  <a:pt x="0" y="0"/>
                </a:lnTo>
                <a:lnTo>
                  <a:pt x="866774" y="0"/>
                </a:lnTo>
                <a:lnTo>
                  <a:pt x="866774" y="9486899"/>
                </a:lnTo>
                <a:close/>
              </a:path>
            </a:pathLst>
          </a:custGeom>
          <a:solidFill>
            <a:srgbClr val="F7F7F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3459" y="3905"/>
            <a:ext cx="11125199" cy="102820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7F7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8150" y="3330536"/>
            <a:ext cx="11224260" cy="665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71188" y="4081469"/>
            <a:ext cx="13345622" cy="335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57499"/>
            <a:ext cx="18288000" cy="7429500"/>
          </a:xfrm>
          <a:custGeom>
            <a:avLst/>
            <a:gdLst/>
            <a:ahLst/>
            <a:cxnLst/>
            <a:rect l="l" t="t" r="r" b="b"/>
            <a:pathLst>
              <a:path w="18288000" h="7429500">
                <a:moveTo>
                  <a:pt x="0" y="7429499"/>
                </a:moveTo>
                <a:lnTo>
                  <a:pt x="18287998" y="7429499"/>
                </a:lnTo>
                <a:lnTo>
                  <a:pt x="18287998" y="0"/>
                </a:lnTo>
                <a:lnTo>
                  <a:pt x="0" y="0"/>
                </a:lnTo>
                <a:lnTo>
                  <a:pt x="0" y="7429499"/>
                </a:lnTo>
                <a:close/>
              </a:path>
            </a:pathLst>
          </a:custGeom>
          <a:solidFill>
            <a:srgbClr val="8FBE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2857500"/>
            <a:chOff x="0" y="0"/>
            <a:chExt cx="18288000" cy="28575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8288000" cy="2857500"/>
            </a:xfrm>
            <a:custGeom>
              <a:avLst/>
              <a:gdLst/>
              <a:ahLst/>
              <a:cxnLst/>
              <a:rect l="l" t="t" r="r" b="b"/>
              <a:pathLst>
                <a:path w="18288000" h="2857500">
                  <a:moveTo>
                    <a:pt x="18287998" y="2857499"/>
                  </a:moveTo>
                  <a:lnTo>
                    <a:pt x="0" y="2857499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2857499"/>
                  </a:lnTo>
                  <a:close/>
                </a:path>
              </a:pathLst>
            </a:custGeom>
            <a:solidFill>
              <a:srgbClr val="F7F7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5819594" y="0"/>
              <a:ext cx="1438275" cy="2000250"/>
            </a:xfrm>
            <a:custGeom>
              <a:avLst/>
              <a:gdLst/>
              <a:ahLst/>
              <a:cxnLst/>
              <a:rect l="l" t="t" r="r" b="b"/>
              <a:pathLst>
                <a:path w="1438275" h="2000250">
                  <a:moveTo>
                    <a:pt x="1438274" y="2000249"/>
                  </a:moveTo>
                  <a:lnTo>
                    <a:pt x="0" y="2000249"/>
                  </a:lnTo>
                  <a:lnTo>
                    <a:pt x="0" y="0"/>
                  </a:lnTo>
                  <a:lnTo>
                    <a:pt x="1438274" y="0"/>
                  </a:lnTo>
                  <a:lnTo>
                    <a:pt x="1438274" y="2000249"/>
                  </a:lnTo>
                  <a:close/>
                </a:path>
              </a:pathLst>
            </a:custGeom>
            <a:solidFill>
              <a:srgbClr val="8FBE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6184370" y="673694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5">
                  <a:moveTo>
                    <a:pt x="416490" y="712495"/>
                  </a:moveTo>
                  <a:lnTo>
                    <a:pt x="296094" y="712495"/>
                  </a:lnTo>
                  <a:lnTo>
                    <a:pt x="267039" y="706643"/>
                  </a:lnTo>
                  <a:lnTo>
                    <a:pt x="243297" y="690670"/>
                  </a:lnTo>
                  <a:lnTo>
                    <a:pt x="227281" y="666949"/>
                  </a:lnTo>
                  <a:lnTo>
                    <a:pt x="221406" y="637853"/>
                  </a:lnTo>
                  <a:lnTo>
                    <a:pt x="221406" y="491107"/>
                  </a:lnTo>
                  <a:lnTo>
                    <a:pt x="74690" y="491107"/>
                  </a:lnTo>
                  <a:lnTo>
                    <a:pt x="45604" y="485227"/>
                  </a:lnTo>
                  <a:lnTo>
                    <a:pt x="21865" y="469196"/>
                  </a:lnTo>
                  <a:lnTo>
                    <a:pt x="5865" y="445425"/>
                  </a:lnTo>
                  <a:lnTo>
                    <a:pt x="0" y="416326"/>
                  </a:lnTo>
                  <a:lnTo>
                    <a:pt x="0" y="296115"/>
                  </a:lnTo>
                  <a:lnTo>
                    <a:pt x="5865" y="267000"/>
                  </a:lnTo>
                  <a:lnTo>
                    <a:pt x="21865" y="243240"/>
                  </a:lnTo>
                  <a:lnTo>
                    <a:pt x="45604" y="227227"/>
                  </a:lnTo>
                  <a:lnTo>
                    <a:pt x="74690" y="221357"/>
                  </a:lnTo>
                  <a:lnTo>
                    <a:pt x="221406" y="221357"/>
                  </a:lnTo>
                  <a:lnTo>
                    <a:pt x="221406" y="74565"/>
                  </a:lnTo>
                  <a:lnTo>
                    <a:pt x="227281" y="45549"/>
                  </a:lnTo>
                  <a:lnTo>
                    <a:pt x="243297" y="21846"/>
                  </a:lnTo>
                  <a:lnTo>
                    <a:pt x="267039" y="5862"/>
                  </a:lnTo>
                  <a:lnTo>
                    <a:pt x="296094" y="0"/>
                  </a:lnTo>
                  <a:lnTo>
                    <a:pt x="416490" y="0"/>
                  </a:lnTo>
                  <a:lnTo>
                    <a:pt x="445574" y="5862"/>
                  </a:lnTo>
                  <a:lnTo>
                    <a:pt x="469314" y="21846"/>
                  </a:lnTo>
                  <a:lnTo>
                    <a:pt x="485313" y="45549"/>
                  </a:lnTo>
                  <a:lnTo>
                    <a:pt x="491178" y="74565"/>
                  </a:lnTo>
                  <a:lnTo>
                    <a:pt x="491178" y="221357"/>
                  </a:lnTo>
                  <a:lnTo>
                    <a:pt x="637901" y="221357"/>
                  </a:lnTo>
                  <a:lnTo>
                    <a:pt x="667002" y="227227"/>
                  </a:lnTo>
                  <a:lnTo>
                    <a:pt x="690756" y="243240"/>
                  </a:lnTo>
                  <a:lnTo>
                    <a:pt x="706766" y="267000"/>
                  </a:lnTo>
                  <a:lnTo>
                    <a:pt x="712636" y="296115"/>
                  </a:lnTo>
                  <a:lnTo>
                    <a:pt x="712636" y="416326"/>
                  </a:lnTo>
                  <a:lnTo>
                    <a:pt x="706766" y="445425"/>
                  </a:lnTo>
                  <a:lnTo>
                    <a:pt x="690756" y="469196"/>
                  </a:lnTo>
                  <a:lnTo>
                    <a:pt x="667002" y="485227"/>
                  </a:lnTo>
                  <a:lnTo>
                    <a:pt x="637901" y="491107"/>
                  </a:lnTo>
                  <a:lnTo>
                    <a:pt x="491178" y="491107"/>
                  </a:lnTo>
                  <a:lnTo>
                    <a:pt x="491178" y="637853"/>
                  </a:lnTo>
                  <a:lnTo>
                    <a:pt x="485313" y="666949"/>
                  </a:lnTo>
                  <a:lnTo>
                    <a:pt x="469314" y="690670"/>
                  </a:lnTo>
                  <a:lnTo>
                    <a:pt x="445574" y="706643"/>
                  </a:lnTo>
                  <a:lnTo>
                    <a:pt x="416490" y="712495"/>
                  </a:lnTo>
                  <a:close/>
                </a:path>
              </a:pathLst>
            </a:custGeom>
            <a:solidFill>
              <a:srgbClr val="F7F7F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13942" y="2948483"/>
            <a:ext cx="5674057" cy="630554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30249" y="5499622"/>
            <a:ext cx="11727815" cy="2368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6800"/>
              </a:lnSpc>
              <a:spcBef>
                <a:spcPts val="100"/>
              </a:spcBef>
            </a:pPr>
            <a:r>
              <a:rPr dirty="0" sz="2400" spc="229">
                <a:latin typeface="Lucida Sans Unicode"/>
                <a:cs typeface="Lucida Sans Unicode"/>
              </a:rPr>
              <a:t>Sodium–glucose </a:t>
            </a:r>
            <a:r>
              <a:rPr dirty="0" sz="2400" spc="170">
                <a:latin typeface="Lucida Sans Unicode"/>
                <a:cs typeface="Lucida Sans Unicode"/>
              </a:rPr>
              <a:t>cotransporter </a:t>
            </a:r>
            <a:r>
              <a:rPr dirty="0" sz="2400" spc="-135">
                <a:latin typeface="Lucida Sans Unicode"/>
                <a:cs typeface="Lucida Sans Unicode"/>
              </a:rPr>
              <a:t>2</a:t>
            </a:r>
            <a:r>
              <a:rPr dirty="0" sz="2400" spc="484">
                <a:latin typeface="Lucida Sans Unicode"/>
                <a:cs typeface="Lucida Sans Unicode"/>
              </a:rPr>
              <a:t> </a:t>
            </a:r>
            <a:r>
              <a:rPr dirty="0" sz="2400" spc="215">
                <a:latin typeface="Lucida Sans Unicode"/>
                <a:cs typeface="Lucida Sans Unicode"/>
              </a:rPr>
              <a:t>(SGLT2) </a:t>
            </a:r>
            <a:r>
              <a:rPr dirty="0" sz="2400" spc="120">
                <a:latin typeface="Lucida Sans Unicode"/>
                <a:cs typeface="Lucida Sans Unicode"/>
              </a:rPr>
              <a:t>inhibitors  </a:t>
            </a:r>
            <a:r>
              <a:rPr dirty="0" sz="2400" spc="200">
                <a:latin typeface="Lucida Sans Unicode"/>
                <a:cs typeface="Lucida Sans Unicode"/>
              </a:rPr>
              <a:t>reduce </a:t>
            </a:r>
            <a:r>
              <a:rPr dirty="0" sz="2400" spc="145">
                <a:latin typeface="Lucida Sans Unicode"/>
                <a:cs typeface="Lucida Sans Unicode"/>
              </a:rPr>
              <a:t>the </a:t>
            </a:r>
            <a:r>
              <a:rPr dirty="0" sz="2400" spc="55">
                <a:latin typeface="Lucida Sans Unicode"/>
                <a:cs typeface="Lucida Sans Unicode"/>
              </a:rPr>
              <a:t>risk </a:t>
            </a:r>
            <a:r>
              <a:rPr dirty="0" sz="2400" spc="60">
                <a:latin typeface="Lucida Sans Unicode"/>
                <a:cs typeface="Lucida Sans Unicode"/>
              </a:rPr>
              <a:t> </a:t>
            </a:r>
            <a:r>
              <a:rPr dirty="0" sz="2400" spc="45">
                <a:latin typeface="Lucida Sans Unicode"/>
                <a:cs typeface="Lucida Sans Unicode"/>
              </a:rPr>
              <a:t>of </a:t>
            </a:r>
            <a:r>
              <a:rPr dirty="0" sz="2400" spc="145">
                <a:latin typeface="Lucida Sans Unicode"/>
                <a:cs typeface="Lucida Sans Unicode"/>
              </a:rPr>
              <a:t>hospitalization </a:t>
            </a:r>
            <a:r>
              <a:rPr dirty="0" sz="2400" spc="50">
                <a:latin typeface="Lucida Sans Unicode"/>
                <a:cs typeface="Lucida Sans Unicode"/>
              </a:rPr>
              <a:t>for </a:t>
            </a:r>
            <a:r>
              <a:rPr dirty="0" sz="2400" spc="185">
                <a:latin typeface="Lucida Sans Unicode"/>
                <a:cs typeface="Lucida Sans Unicode"/>
              </a:rPr>
              <a:t>heart </a:t>
            </a:r>
            <a:r>
              <a:rPr dirty="0" sz="2400" spc="135">
                <a:latin typeface="Lucida Sans Unicode"/>
                <a:cs typeface="Lucida Sans Unicode"/>
              </a:rPr>
              <a:t>failure </a:t>
            </a:r>
            <a:r>
              <a:rPr dirty="0" sz="2400" spc="240">
                <a:latin typeface="Lucida Sans Unicode"/>
                <a:cs typeface="Lucida Sans Unicode"/>
              </a:rPr>
              <a:t>and </a:t>
            </a:r>
            <a:r>
              <a:rPr dirty="0" sz="2400" spc="220">
                <a:latin typeface="Lucida Sans Unicode"/>
                <a:cs typeface="Lucida Sans Unicode"/>
              </a:rPr>
              <a:t>cardiovascular death </a:t>
            </a:r>
            <a:r>
              <a:rPr dirty="0" sz="2400" spc="254">
                <a:latin typeface="Lucida Sans Unicode"/>
                <a:cs typeface="Lucida Sans Unicode"/>
              </a:rPr>
              <a:t>among </a:t>
            </a:r>
            <a:r>
              <a:rPr dirty="0" sz="2400" spc="260">
                <a:latin typeface="Lucida Sans Unicode"/>
                <a:cs typeface="Lucida Sans Unicode"/>
              </a:rPr>
              <a:t> </a:t>
            </a:r>
            <a:r>
              <a:rPr dirty="0" sz="2400" spc="180">
                <a:latin typeface="Lucida Sans Unicode"/>
                <a:cs typeface="Lucida Sans Unicode"/>
              </a:rPr>
              <a:t>patients </a:t>
            </a:r>
            <a:r>
              <a:rPr dirty="0" sz="2400" spc="120">
                <a:latin typeface="Lucida Sans Unicode"/>
                <a:cs typeface="Lucida Sans Unicode"/>
              </a:rPr>
              <a:t>with </a:t>
            </a:r>
            <a:r>
              <a:rPr dirty="0" sz="2400" spc="170">
                <a:latin typeface="Lucida Sans Unicode"/>
                <a:cs typeface="Lucida Sans Unicode"/>
              </a:rPr>
              <a:t>chronic </a:t>
            </a:r>
            <a:r>
              <a:rPr dirty="0" sz="2400" spc="185">
                <a:latin typeface="Lucida Sans Unicode"/>
                <a:cs typeface="Lucida Sans Unicode"/>
              </a:rPr>
              <a:t>heart </a:t>
            </a:r>
            <a:r>
              <a:rPr dirty="0" sz="2400" spc="135">
                <a:latin typeface="Lucida Sans Unicode"/>
                <a:cs typeface="Lucida Sans Unicode"/>
              </a:rPr>
              <a:t>failure </a:t>
            </a:r>
            <a:r>
              <a:rPr dirty="0" sz="2400" spc="240">
                <a:latin typeface="Lucida Sans Unicode"/>
                <a:cs typeface="Lucida Sans Unicode"/>
              </a:rPr>
              <a:t>and </a:t>
            </a:r>
            <a:r>
              <a:rPr dirty="0" sz="2400" spc="300">
                <a:latin typeface="Lucida Sans Unicode"/>
                <a:cs typeface="Lucida Sans Unicode"/>
              </a:rPr>
              <a:t>a </a:t>
            </a:r>
            <a:r>
              <a:rPr dirty="0" sz="2400" spc="85">
                <a:latin typeface="Lucida Sans Unicode"/>
                <a:cs typeface="Lucida Sans Unicode"/>
              </a:rPr>
              <a:t>left</a:t>
            </a:r>
            <a:r>
              <a:rPr dirty="0" sz="2400" spc="90">
                <a:latin typeface="Lucida Sans Unicode"/>
                <a:cs typeface="Lucida Sans Unicode"/>
              </a:rPr>
              <a:t> </a:t>
            </a:r>
            <a:r>
              <a:rPr dirty="0" sz="2400" spc="170">
                <a:latin typeface="Lucida Sans Unicode"/>
                <a:cs typeface="Lucida Sans Unicode"/>
              </a:rPr>
              <a:t>ventricular </a:t>
            </a:r>
            <a:r>
              <a:rPr dirty="0" sz="2400" spc="160">
                <a:latin typeface="Lucida Sans Unicode"/>
                <a:cs typeface="Lucida Sans Unicode"/>
              </a:rPr>
              <a:t>ejection </a:t>
            </a:r>
            <a:r>
              <a:rPr dirty="0" sz="2400" spc="165">
                <a:latin typeface="Lucida Sans Unicode"/>
                <a:cs typeface="Lucida Sans Unicode"/>
              </a:rPr>
              <a:t> </a:t>
            </a:r>
            <a:r>
              <a:rPr dirty="0" sz="2400" spc="155">
                <a:latin typeface="Lucida Sans Unicode"/>
                <a:cs typeface="Lucida Sans Unicode"/>
              </a:rPr>
              <a:t>fraction </a:t>
            </a:r>
            <a:r>
              <a:rPr dirty="0" sz="2400" spc="45">
                <a:latin typeface="Lucida Sans Unicode"/>
                <a:cs typeface="Lucida Sans Unicode"/>
              </a:rPr>
              <a:t>of</a:t>
            </a:r>
            <a:r>
              <a:rPr dirty="0" sz="2400" spc="50">
                <a:latin typeface="Lucida Sans Unicode"/>
                <a:cs typeface="Lucida Sans Unicode"/>
              </a:rPr>
              <a:t> </a:t>
            </a:r>
            <a:r>
              <a:rPr dirty="0" sz="2400" spc="140">
                <a:latin typeface="Lucida Sans Unicode"/>
                <a:cs typeface="Lucida Sans Unicode"/>
              </a:rPr>
              <a:t>40% </a:t>
            </a:r>
            <a:r>
              <a:rPr dirty="0" sz="2400" spc="55">
                <a:latin typeface="Lucida Sans Unicode"/>
                <a:cs typeface="Lucida Sans Unicode"/>
              </a:rPr>
              <a:t>or</a:t>
            </a:r>
            <a:r>
              <a:rPr dirty="0" sz="2400" spc="60">
                <a:latin typeface="Lucida Sans Unicode"/>
                <a:cs typeface="Lucida Sans Unicode"/>
              </a:rPr>
              <a:t> </a:t>
            </a:r>
            <a:r>
              <a:rPr dirty="0" sz="2400" spc="95">
                <a:latin typeface="Lucida Sans Unicode"/>
                <a:cs typeface="Lucida Sans Unicode"/>
              </a:rPr>
              <a:t>less.</a:t>
            </a:r>
            <a:r>
              <a:rPr dirty="0" sz="2400" spc="100">
                <a:latin typeface="Lucida Sans Unicode"/>
                <a:cs typeface="Lucida Sans Unicode"/>
              </a:rPr>
              <a:t> </a:t>
            </a:r>
            <a:r>
              <a:rPr dirty="0" sz="2400" spc="200">
                <a:latin typeface="Lucida Sans Unicode"/>
                <a:cs typeface="Lucida Sans Unicode"/>
              </a:rPr>
              <a:t>Whether </a:t>
            </a:r>
            <a:r>
              <a:rPr dirty="0" sz="2400" spc="45">
                <a:latin typeface="Lucida Sans Unicode"/>
                <a:cs typeface="Lucida Sans Unicode"/>
              </a:rPr>
              <a:t>SGLT2</a:t>
            </a:r>
            <a:r>
              <a:rPr dirty="0" sz="2400" spc="50">
                <a:latin typeface="Lucida Sans Unicode"/>
                <a:cs typeface="Lucida Sans Unicode"/>
              </a:rPr>
              <a:t> </a:t>
            </a:r>
            <a:r>
              <a:rPr dirty="0" sz="2400" spc="120">
                <a:latin typeface="Lucida Sans Unicode"/>
                <a:cs typeface="Lucida Sans Unicode"/>
              </a:rPr>
              <a:t>inhibitors</a:t>
            </a:r>
            <a:r>
              <a:rPr dirty="0" sz="2400" spc="125">
                <a:latin typeface="Lucida Sans Unicode"/>
                <a:cs typeface="Lucida Sans Unicode"/>
              </a:rPr>
              <a:t> </a:t>
            </a:r>
            <a:r>
              <a:rPr dirty="0" sz="2400" spc="204">
                <a:latin typeface="Lucida Sans Unicode"/>
                <a:cs typeface="Lucida Sans Unicode"/>
              </a:rPr>
              <a:t>are </a:t>
            </a:r>
            <a:r>
              <a:rPr dirty="0" sz="2400" spc="165">
                <a:latin typeface="Lucida Sans Unicode"/>
                <a:cs typeface="Lucida Sans Unicode"/>
              </a:rPr>
              <a:t>effective </a:t>
            </a:r>
            <a:r>
              <a:rPr dirty="0" sz="2400" spc="60">
                <a:latin typeface="Lucida Sans Unicode"/>
                <a:cs typeface="Lucida Sans Unicode"/>
              </a:rPr>
              <a:t>in </a:t>
            </a:r>
            <a:r>
              <a:rPr dirty="0" sz="2400" spc="65">
                <a:latin typeface="Lucida Sans Unicode"/>
                <a:cs typeface="Lucida Sans Unicode"/>
              </a:rPr>
              <a:t> </a:t>
            </a:r>
            <a:r>
              <a:rPr dirty="0" sz="2400" spc="180">
                <a:latin typeface="Lucida Sans Unicode"/>
                <a:cs typeface="Lucida Sans Unicode"/>
              </a:rPr>
              <a:t>patients </a:t>
            </a:r>
            <a:r>
              <a:rPr dirty="0" sz="2400" spc="120">
                <a:latin typeface="Lucida Sans Unicode"/>
                <a:cs typeface="Lucida Sans Unicode"/>
              </a:rPr>
              <a:t>with </a:t>
            </a:r>
            <a:r>
              <a:rPr dirty="0" sz="2400" spc="300">
                <a:latin typeface="Lucida Sans Unicode"/>
                <a:cs typeface="Lucida Sans Unicode"/>
              </a:rPr>
              <a:t>a </a:t>
            </a:r>
            <a:r>
              <a:rPr dirty="0" sz="2400" spc="145">
                <a:latin typeface="Lucida Sans Unicode"/>
                <a:cs typeface="Lucida Sans Unicode"/>
              </a:rPr>
              <a:t>higher </a:t>
            </a:r>
            <a:r>
              <a:rPr dirty="0" sz="2400" spc="85">
                <a:latin typeface="Lucida Sans Unicode"/>
                <a:cs typeface="Lucida Sans Unicode"/>
              </a:rPr>
              <a:t>left </a:t>
            </a:r>
            <a:r>
              <a:rPr dirty="0" sz="2400" spc="170">
                <a:latin typeface="Lucida Sans Unicode"/>
                <a:cs typeface="Lucida Sans Unicode"/>
              </a:rPr>
              <a:t>ventricular </a:t>
            </a:r>
            <a:r>
              <a:rPr dirty="0" sz="2400" spc="160">
                <a:latin typeface="Lucida Sans Unicode"/>
                <a:cs typeface="Lucida Sans Unicode"/>
              </a:rPr>
              <a:t>ejection </a:t>
            </a:r>
            <a:r>
              <a:rPr dirty="0" sz="2400" spc="155">
                <a:latin typeface="Lucida Sans Unicode"/>
                <a:cs typeface="Lucida Sans Unicode"/>
              </a:rPr>
              <a:t>fraction </a:t>
            </a:r>
            <a:r>
              <a:rPr dirty="0" sz="2400" spc="200">
                <a:latin typeface="Lucida Sans Unicode"/>
                <a:cs typeface="Lucida Sans Unicode"/>
              </a:rPr>
              <a:t>remains </a:t>
            </a:r>
            <a:r>
              <a:rPr dirty="0" sz="2400" spc="140">
                <a:latin typeface="Lucida Sans Unicode"/>
                <a:cs typeface="Lucida Sans Unicode"/>
              </a:rPr>
              <a:t>less </a:t>
            </a:r>
            <a:r>
              <a:rPr dirty="0" sz="2400" spc="145">
                <a:latin typeface="Lucida Sans Unicode"/>
                <a:cs typeface="Lucida Sans Unicode"/>
              </a:rPr>
              <a:t> </a:t>
            </a:r>
            <a:r>
              <a:rPr dirty="0" sz="2400" spc="155">
                <a:latin typeface="Lucida Sans Unicode"/>
                <a:cs typeface="Lucida Sans Unicode"/>
              </a:rPr>
              <a:t>certain.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10"/>
              <a:t>D</a:t>
            </a:r>
            <a:r>
              <a:rPr dirty="0" spc="330"/>
              <a:t>a</a:t>
            </a:r>
            <a:r>
              <a:rPr dirty="0" spc="235"/>
              <a:t>p</a:t>
            </a:r>
            <a:r>
              <a:rPr dirty="0" spc="330"/>
              <a:t>a</a:t>
            </a:r>
            <a:r>
              <a:rPr dirty="0" spc="235"/>
              <a:t>g</a:t>
            </a:r>
            <a:r>
              <a:rPr dirty="0" spc="120"/>
              <a:t>li</a:t>
            </a:r>
            <a:r>
              <a:rPr dirty="0" spc="-145"/>
              <a:t>f</a:t>
            </a:r>
            <a:r>
              <a:rPr dirty="0" spc="120"/>
              <a:t>l</a:t>
            </a:r>
            <a:r>
              <a:rPr dirty="0" spc="114"/>
              <a:t>o</a:t>
            </a:r>
            <a:r>
              <a:rPr dirty="0" spc="-120"/>
              <a:t>z</a:t>
            </a:r>
            <a:r>
              <a:rPr dirty="0" spc="120"/>
              <a:t>i</a:t>
            </a:r>
            <a:r>
              <a:rPr dirty="0" spc="280"/>
              <a:t>n</a:t>
            </a:r>
            <a:r>
              <a:rPr dirty="0" spc="-360"/>
              <a:t> </a:t>
            </a:r>
            <a:r>
              <a:rPr dirty="0" spc="120"/>
              <a:t>i</a:t>
            </a:r>
            <a:r>
              <a:rPr dirty="0" spc="280"/>
              <a:t>n</a:t>
            </a:r>
            <a:r>
              <a:rPr dirty="0" spc="-360"/>
              <a:t> </a:t>
            </a:r>
            <a:r>
              <a:rPr dirty="0" spc="-30"/>
              <a:t>H</a:t>
            </a:r>
            <a:r>
              <a:rPr dirty="0" spc="75"/>
              <a:t>e</a:t>
            </a:r>
            <a:r>
              <a:rPr dirty="0" spc="330"/>
              <a:t>a</a:t>
            </a:r>
            <a:r>
              <a:rPr dirty="0" spc="-90"/>
              <a:t>r</a:t>
            </a:r>
            <a:r>
              <a:rPr dirty="0" spc="85"/>
              <a:t>t</a:t>
            </a:r>
            <a:r>
              <a:rPr dirty="0" spc="-360"/>
              <a:t> </a:t>
            </a:r>
            <a:r>
              <a:rPr dirty="0" spc="-75"/>
              <a:t>F</a:t>
            </a:r>
            <a:r>
              <a:rPr dirty="0" spc="330"/>
              <a:t>a</a:t>
            </a:r>
            <a:r>
              <a:rPr dirty="0" spc="120"/>
              <a:t>il</a:t>
            </a:r>
            <a:r>
              <a:rPr dirty="0" spc="204"/>
              <a:t>u</a:t>
            </a:r>
            <a:r>
              <a:rPr dirty="0" spc="-90"/>
              <a:t>r</a:t>
            </a:r>
            <a:r>
              <a:rPr dirty="0" spc="150"/>
              <a:t>e</a:t>
            </a:r>
            <a:r>
              <a:rPr dirty="0" spc="-360"/>
              <a:t> </a:t>
            </a:r>
            <a:r>
              <a:rPr dirty="0" spc="125"/>
              <a:t>w</a:t>
            </a:r>
            <a:r>
              <a:rPr dirty="0" spc="120"/>
              <a:t>i</a:t>
            </a:r>
            <a:r>
              <a:rPr dirty="0" spc="10"/>
              <a:t>t</a:t>
            </a:r>
            <a:r>
              <a:rPr dirty="0" spc="280"/>
              <a:t>h</a:t>
            </a:r>
            <a:r>
              <a:rPr dirty="0" spc="-360"/>
              <a:t> </a:t>
            </a:r>
            <a:r>
              <a:rPr dirty="0" spc="350"/>
              <a:t>M</a:t>
            </a:r>
            <a:r>
              <a:rPr dirty="0" spc="120"/>
              <a:t>il</a:t>
            </a:r>
            <a:r>
              <a:rPr dirty="0" spc="235"/>
              <a:t>d</a:t>
            </a:r>
            <a:r>
              <a:rPr dirty="0" spc="120"/>
              <a:t>l</a:t>
            </a:r>
            <a:r>
              <a:rPr dirty="0" spc="204"/>
              <a:t>y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46899" y="3892511"/>
            <a:ext cx="10767060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140">
                <a:latin typeface="Verdana"/>
                <a:cs typeface="Verdana"/>
              </a:rPr>
              <a:t>Reduced</a:t>
            </a:r>
            <a:r>
              <a:rPr dirty="0" sz="4200" spc="-370">
                <a:latin typeface="Verdana"/>
                <a:cs typeface="Verdana"/>
              </a:rPr>
              <a:t> </a:t>
            </a:r>
            <a:r>
              <a:rPr dirty="0" sz="4200" spc="50">
                <a:latin typeface="Verdana"/>
                <a:cs typeface="Verdana"/>
              </a:rPr>
              <a:t>or</a:t>
            </a:r>
            <a:r>
              <a:rPr dirty="0" sz="4200" spc="-370">
                <a:latin typeface="Verdana"/>
                <a:cs typeface="Verdana"/>
              </a:rPr>
              <a:t> </a:t>
            </a:r>
            <a:r>
              <a:rPr dirty="0" sz="4200" spc="60">
                <a:latin typeface="Verdana"/>
                <a:cs typeface="Verdana"/>
              </a:rPr>
              <a:t>Preserved</a:t>
            </a:r>
            <a:r>
              <a:rPr dirty="0" sz="4200" spc="-365">
                <a:latin typeface="Verdana"/>
                <a:cs typeface="Verdana"/>
              </a:rPr>
              <a:t> </a:t>
            </a:r>
            <a:r>
              <a:rPr dirty="0" sz="4200" spc="45">
                <a:latin typeface="Verdana"/>
                <a:cs typeface="Verdana"/>
              </a:rPr>
              <a:t>Ejection</a:t>
            </a:r>
            <a:r>
              <a:rPr dirty="0" sz="4200" spc="-370">
                <a:latin typeface="Verdana"/>
                <a:cs typeface="Verdana"/>
              </a:rPr>
              <a:t> </a:t>
            </a:r>
            <a:r>
              <a:rPr dirty="0" sz="4200" spc="120">
                <a:latin typeface="Verdana"/>
                <a:cs typeface="Verdana"/>
              </a:rPr>
              <a:t>Fraction</a:t>
            </a:r>
            <a:endParaRPr sz="4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640" y="5514364"/>
            <a:ext cx="1388745" cy="3757295"/>
          </a:xfrm>
          <a:prstGeom prst="rect">
            <a:avLst/>
          </a:prstGeom>
        </p:spPr>
        <p:txBody>
          <a:bodyPr wrap="square" lIns="0" tIns="93345" rIns="0" bIns="0" rtlCol="0" vert="vert">
            <a:spAutoFit/>
          </a:bodyPr>
          <a:lstStyle/>
          <a:p>
            <a:pPr marL="12700" marR="5080" indent="137795">
              <a:lnSpc>
                <a:spcPts val="4500"/>
              </a:lnSpc>
              <a:spcBef>
                <a:spcPts val="735"/>
              </a:spcBef>
              <a:tabLst>
                <a:tab pos="2618740" algn="l"/>
              </a:tabLst>
            </a:pP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T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O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P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I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C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S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	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F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O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R 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D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I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S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C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U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S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S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I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O</a:t>
            </a:r>
            <a:r>
              <a:rPr dirty="0" sz="3800" spc="-770">
                <a:solidFill>
                  <a:srgbClr val="8FBEAB"/>
                </a:solidFill>
                <a:latin typeface="Verdana"/>
                <a:cs typeface="Verdana"/>
              </a:rPr>
              <a:t> </a:t>
            </a:r>
            <a:r>
              <a:rPr dirty="0" sz="3800">
                <a:solidFill>
                  <a:srgbClr val="8FBEAB"/>
                </a:solidFill>
                <a:latin typeface="Verdana"/>
                <a:cs typeface="Verdana"/>
              </a:rPr>
              <a:t>N</a:t>
            </a:r>
            <a:endParaRPr sz="38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01401" y="720930"/>
            <a:ext cx="14201775" cy="8134984"/>
          </a:xfrm>
          <a:custGeom>
            <a:avLst/>
            <a:gdLst/>
            <a:ahLst/>
            <a:cxnLst/>
            <a:rect l="l" t="t" r="r" b="b"/>
            <a:pathLst>
              <a:path w="14201775" h="8134984">
                <a:moveTo>
                  <a:pt x="14201367" y="8134763"/>
                </a:moveTo>
                <a:lnTo>
                  <a:pt x="0" y="8134763"/>
                </a:lnTo>
                <a:lnTo>
                  <a:pt x="0" y="0"/>
                </a:lnTo>
                <a:lnTo>
                  <a:pt x="14201367" y="0"/>
                </a:lnTo>
                <a:lnTo>
                  <a:pt x="14201367" y="8134763"/>
                </a:lnTo>
                <a:close/>
              </a:path>
            </a:pathLst>
          </a:custGeom>
          <a:solidFill>
            <a:srgbClr val="8FBE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16051" y="2024260"/>
            <a:ext cx="2976245" cy="70104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400" spc="610"/>
              <a:t>M</a:t>
            </a:r>
            <a:r>
              <a:rPr dirty="0" sz="4400" spc="-120"/>
              <a:t>E</a:t>
            </a:r>
            <a:r>
              <a:rPr dirty="0" sz="4400" spc="110"/>
              <a:t>T</a:t>
            </a:r>
            <a:r>
              <a:rPr dirty="0" sz="4400" spc="204"/>
              <a:t>H</a:t>
            </a:r>
            <a:r>
              <a:rPr dirty="0" sz="4400" spc="155"/>
              <a:t>O</a:t>
            </a:r>
            <a:r>
              <a:rPr dirty="0" sz="4400" spc="15"/>
              <a:t>D</a:t>
            </a:r>
            <a:r>
              <a:rPr dirty="0" sz="4400" spc="-140"/>
              <a:t>S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2471188" y="4081469"/>
            <a:ext cx="11860530" cy="33591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25000"/>
              </a:lnSpc>
              <a:spcBef>
                <a:spcPts val="90"/>
              </a:spcBef>
            </a:pPr>
            <a:r>
              <a:rPr dirty="0" sz="2500" spc="229">
                <a:latin typeface="Lucida Sans Unicode"/>
                <a:cs typeface="Lucida Sans Unicode"/>
              </a:rPr>
              <a:t>We </a:t>
            </a:r>
            <a:r>
              <a:rPr dirty="0" sz="2500" spc="70">
                <a:latin typeface="Lucida Sans Unicode"/>
                <a:cs typeface="Lucida Sans Unicode"/>
              </a:rPr>
              <a:t>randomly</a:t>
            </a:r>
            <a:r>
              <a:rPr dirty="0" sz="2500" spc="75">
                <a:latin typeface="Lucida Sans Unicode"/>
                <a:cs typeface="Lucida Sans Unicode"/>
              </a:rPr>
              <a:t> </a:t>
            </a:r>
            <a:r>
              <a:rPr dirty="0" sz="2500" spc="90">
                <a:latin typeface="Lucida Sans Unicode"/>
                <a:cs typeface="Lucida Sans Unicode"/>
              </a:rPr>
              <a:t>assigned</a:t>
            </a:r>
            <a:r>
              <a:rPr dirty="0" sz="2500" spc="95">
                <a:latin typeface="Lucida Sans Unicode"/>
                <a:cs typeface="Lucida Sans Unicode"/>
              </a:rPr>
              <a:t> </a:t>
            </a:r>
            <a:r>
              <a:rPr dirty="0" sz="2500" spc="-10">
                <a:latin typeface="Lucida Sans Unicode"/>
                <a:cs typeface="Lucida Sans Unicode"/>
              </a:rPr>
              <a:t>6263</a:t>
            </a:r>
            <a:r>
              <a:rPr dirty="0" sz="2500" spc="-5">
                <a:latin typeface="Lucida Sans Unicode"/>
                <a:cs typeface="Lucida Sans Unicode"/>
              </a:rPr>
              <a:t> </a:t>
            </a:r>
            <a:r>
              <a:rPr dirty="0" sz="2500" spc="50">
                <a:latin typeface="Lucida Sans Unicode"/>
                <a:cs typeface="Lucida Sans Unicode"/>
              </a:rPr>
              <a:t>patients</a:t>
            </a:r>
            <a:r>
              <a:rPr dirty="0" sz="2500" spc="55">
                <a:latin typeface="Lucida Sans Unicode"/>
                <a:cs typeface="Lucida Sans Unicode"/>
              </a:rPr>
              <a:t> </a:t>
            </a:r>
            <a:r>
              <a:rPr dirty="0" sz="2500" spc="-25">
                <a:latin typeface="Lucida Sans Unicode"/>
                <a:cs typeface="Lucida Sans Unicode"/>
              </a:rPr>
              <a:t>with</a:t>
            </a:r>
            <a:r>
              <a:rPr dirty="0" sz="2500" spc="-20">
                <a:latin typeface="Lucida Sans Unicode"/>
                <a:cs typeface="Lucida Sans Unicode"/>
              </a:rPr>
              <a:t> </a:t>
            </a:r>
            <a:r>
              <a:rPr dirty="0" sz="2500" spc="60">
                <a:latin typeface="Lucida Sans Unicode"/>
                <a:cs typeface="Lucida Sans Unicode"/>
              </a:rPr>
              <a:t>heart</a:t>
            </a:r>
            <a:r>
              <a:rPr dirty="0" sz="2500" spc="65">
                <a:latin typeface="Lucida Sans Unicode"/>
                <a:cs typeface="Lucida Sans Unicode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failure</a:t>
            </a:r>
            <a:r>
              <a:rPr dirty="0" sz="2500" spc="5">
                <a:latin typeface="Lucida Sans Unicode"/>
                <a:cs typeface="Lucida Sans Unicode"/>
              </a:rPr>
              <a:t> </a:t>
            </a:r>
            <a:r>
              <a:rPr dirty="0" sz="2500" spc="145">
                <a:latin typeface="Lucida Sans Unicode"/>
                <a:cs typeface="Lucida Sans Unicode"/>
              </a:rPr>
              <a:t>and</a:t>
            </a:r>
            <a:r>
              <a:rPr dirty="0" sz="2500" spc="150">
                <a:latin typeface="Lucida Sans Unicode"/>
                <a:cs typeface="Lucida Sans Unicode"/>
              </a:rPr>
              <a:t> </a:t>
            </a:r>
            <a:r>
              <a:rPr dirty="0" sz="2500" spc="295">
                <a:latin typeface="Lucida Sans Unicode"/>
                <a:cs typeface="Lucida Sans Unicode"/>
              </a:rPr>
              <a:t>a </a:t>
            </a:r>
            <a:r>
              <a:rPr dirty="0" sz="2500" spc="-30">
                <a:latin typeface="Lucida Sans Unicode"/>
                <a:cs typeface="Lucida Sans Unicode"/>
              </a:rPr>
              <a:t>left </a:t>
            </a:r>
            <a:r>
              <a:rPr dirty="0" sz="2500" spc="-25">
                <a:latin typeface="Lucida Sans Unicode"/>
                <a:cs typeface="Lucida Sans Unicode"/>
              </a:rPr>
              <a:t> </a:t>
            </a:r>
            <a:r>
              <a:rPr dirty="0" sz="2500" spc="25">
                <a:latin typeface="Lucida Sans Unicode"/>
                <a:cs typeface="Lucida Sans Unicode"/>
              </a:rPr>
              <a:t>ventricular </a:t>
            </a:r>
            <a:r>
              <a:rPr dirty="0" sz="2500" spc="35">
                <a:latin typeface="Lucida Sans Unicode"/>
                <a:cs typeface="Lucida Sans Unicode"/>
              </a:rPr>
              <a:t>ejection fraction </a:t>
            </a:r>
            <a:r>
              <a:rPr dirty="0" sz="2500" spc="-10">
                <a:latin typeface="Lucida Sans Unicode"/>
                <a:cs typeface="Lucida Sans Unicode"/>
              </a:rPr>
              <a:t>of </a:t>
            </a:r>
            <a:r>
              <a:rPr dirty="0" sz="2500" spc="85">
                <a:latin typeface="Lucida Sans Unicode"/>
                <a:cs typeface="Lucida Sans Unicode"/>
              </a:rPr>
              <a:t>more </a:t>
            </a:r>
            <a:r>
              <a:rPr dirty="0" sz="2500" spc="65">
                <a:latin typeface="Lucida Sans Unicode"/>
                <a:cs typeface="Lucida Sans Unicode"/>
              </a:rPr>
              <a:t>than </a:t>
            </a:r>
            <a:r>
              <a:rPr dirty="0" sz="2500" spc="10">
                <a:latin typeface="Lucida Sans Unicode"/>
                <a:cs typeface="Lucida Sans Unicode"/>
              </a:rPr>
              <a:t>40% </a:t>
            </a:r>
            <a:r>
              <a:rPr dirty="0" sz="2500" spc="-5">
                <a:latin typeface="Lucida Sans Unicode"/>
                <a:cs typeface="Lucida Sans Unicode"/>
              </a:rPr>
              <a:t>to </a:t>
            </a:r>
            <a:r>
              <a:rPr dirty="0" sz="2500" spc="80">
                <a:latin typeface="Lucida Sans Unicode"/>
                <a:cs typeface="Lucida Sans Unicode"/>
              </a:rPr>
              <a:t>receive </a:t>
            </a:r>
            <a:r>
              <a:rPr dirty="0" sz="2500" spc="10">
                <a:latin typeface="Lucida Sans Unicode"/>
                <a:cs typeface="Lucida Sans Unicode"/>
              </a:rPr>
              <a:t>dapagliflozin </a:t>
            </a:r>
            <a:r>
              <a:rPr dirty="0" sz="2500" spc="310">
                <a:latin typeface="Lucida Sans Unicode"/>
                <a:cs typeface="Lucida Sans Unicode"/>
              </a:rPr>
              <a:t>(at </a:t>
            </a:r>
            <a:r>
              <a:rPr dirty="0" sz="2500" spc="315">
                <a:latin typeface="Lucida Sans Unicode"/>
                <a:cs typeface="Lucida Sans Unicode"/>
              </a:rPr>
              <a:t> </a:t>
            </a:r>
            <a:r>
              <a:rPr dirty="0" sz="2500" spc="295">
                <a:latin typeface="Lucida Sans Unicode"/>
                <a:cs typeface="Lucida Sans Unicode"/>
              </a:rPr>
              <a:t>a </a:t>
            </a:r>
            <a:r>
              <a:rPr dirty="0" sz="2500" spc="100">
                <a:latin typeface="Lucida Sans Unicode"/>
                <a:cs typeface="Lucida Sans Unicode"/>
              </a:rPr>
              <a:t>dose </a:t>
            </a:r>
            <a:r>
              <a:rPr dirty="0" sz="2500" spc="-10">
                <a:latin typeface="Lucida Sans Unicode"/>
                <a:cs typeface="Lucida Sans Unicode"/>
              </a:rPr>
              <a:t>of </a:t>
            </a:r>
            <a:r>
              <a:rPr dirty="0" sz="2500" spc="-395">
                <a:latin typeface="Lucida Sans Unicode"/>
                <a:cs typeface="Lucida Sans Unicode"/>
              </a:rPr>
              <a:t>10</a:t>
            </a:r>
            <a:r>
              <a:rPr dirty="0" sz="2500" spc="5">
                <a:latin typeface="Lucida Sans Unicode"/>
                <a:cs typeface="Lucida Sans Unicode"/>
              </a:rPr>
              <a:t> </a:t>
            </a:r>
            <a:r>
              <a:rPr dirty="0" sz="2500" spc="170">
                <a:latin typeface="Lucida Sans Unicode"/>
                <a:cs typeface="Lucida Sans Unicode"/>
              </a:rPr>
              <a:t>mg </a:t>
            </a:r>
            <a:r>
              <a:rPr dirty="0" sz="2500" spc="120">
                <a:latin typeface="Lucida Sans Unicode"/>
                <a:cs typeface="Lucida Sans Unicode"/>
              </a:rPr>
              <a:t>once </a:t>
            </a:r>
            <a:r>
              <a:rPr dirty="0" sz="2500" spc="150">
                <a:latin typeface="Lucida Sans Unicode"/>
                <a:cs typeface="Lucida Sans Unicode"/>
              </a:rPr>
              <a:t>daily) </a:t>
            </a:r>
            <a:r>
              <a:rPr dirty="0" sz="2500" spc="-30">
                <a:latin typeface="Lucida Sans Unicode"/>
                <a:cs typeface="Lucida Sans Unicode"/>
              </a:rPr>
              <a:t>or </a:t>
            </a:r>
            <a:r>
              <a:rPr dirty="0" sz="2500" spc="95">
                <a:latin typeface="Lucida Sans Unicode"/>
                <a:cs typeface="Lucida Sans Unicode"/>
              </a:rPr>
              <a:t>matching </a:t>
            </a:r>
            <a:r>
              <a:rPr dirty="0" sz="2500" spc="70">
                <a:latin typeface="Lucida Sans Unicode"/>
                <a:cs typeface="Lucida Sans Unicode"/>
              </a:rPr>
              <a:t>placebo, </a:t>
            </a:r>
            <a:r>
              <a:rPr dirty="0" sz="2500" spc="-75">
                <a:latin typeface="Lucida Sans Unicode"/>
                <a:cs typeface="Lucida Sans Unicode"/>
              </a:rPr>
              <a:t>in </a:t>
            </a:r>
            <a:r>
              <a:rPr dirty="0" sz="2500" spc="35">
                <a:latin typeface="Lucida Sans Unicode"/>
                <a:cs typeface="Lucida Sans Unicode"/>
              </a:rPr>
              <a:t>addition </a:t>
            </a:r>
            <a:r>
              <a:rPr dirty="0" sz="2500" spc="-5">
                <a:latin typeface="Lucida Sans Unicode"/>
                <a:cs typeface="Lucida Sans Unicode"/>
              </a:rPr>
              <a:t>to </a:t>
            </a:r>
            <a:r>
              <a:rPr dirty="0" sz="2500" spc="50">
                <a:latin typeface="Lucida Sans Unicode"/>
                <a:cs typeface="Lucida Sans Unicode"/>
              </a:rPr>
              <a:t>usual </a:t>
            </a:r>
            <a:r>
              <a:rPr dirty="0" sz="2500" spc="55">
                <a:latin typeface="Lucida Sans Unicode"/>
                <a:cs typeface="Lucida Sans Unicode"/>
              </a:rPr>
              <a:t> </a:t>
            </a:r>
            <a:r>
              <a:rPr dirty="0" sz="2500" spc="35">
                <a:latin typeface="Lucida Sans Unicode"/>
                <a:cs typeface="Lucida Sans Unicode"/>
              </a:rPr>
              <a:t>therapy.</a:t>
            </a:r>
            <a:r>
              <a:rPr dirty="0" sz="2500" spc="40">
                <a:latin typeface="Lucida Sans Unicode"/>
                <a:cs typeface="Lucida Sans Unicode"/>
              </a:rPr>
              <a:t> </a:t>
            </a:r>
            <a:r>
              <a:rPr dirty="0" sz="2500" spc="-25">
                <a:latin typeface="Lucida Sans Unicode"/>
                <a:cs typeface="Lucida Sans Unicode"/>
              </a:rPr>
              <a:t>The</a:t>
            </a:r>
            <a:r>
              <a:rPr dirty="0" sz="2500" spc="-20">
                <a:latin typeface="Lucida Sans Unicode"/>
                <a:cs typeface="Lucida Sans Unicode"/>
              </a:rPr>
              <a:t> </a:t>
            </a:r>
            <a:r>
              <a:rPr dirty="0" sz="2500" spc="50">
                <a:latin typeface="Lucida Sans Unicode"/>
                <a:cs typeface="Lucida Sans Unicode"/>
              </a:rPr>
              <a:t>primary</a:t>
            </a:r>
            <a:r>
              <a:rPr dirty="0" sz="2500" spc="55">
                <a:latin typeface="Lucida Sans Unicode"/>
                <a:cs typeface="Lucida Sans Unicode"/>
              </a:rPr>
              <a:t> </a:t>
            </a:r>
            <a:r>
              <a:rPr dirty="0" sz="2500" spc="105">
                <a:latin typeface="Lucida Sans Unicode"/>
                <a:cs typeface="Lucida Sans Unicode"/>
              </a:rPr>
              <a:t>outcome </a:t>
            </a:r>
            <a:r>
              <a:rPr dirty="0" sz="2500" spc="150">
                <a:latin typeface="Lucida Sans Unicode"/>
                <a:cs typeface="Lucida Sans Unicode"/>
              </a:rPr>
              <a:t>was </a:t>
            </a:r>
            <a:r>
              <a:rPr dirty="0" sz="2500" spc="295">
                <a:latin typeface="Lucida Sans Unicode"/>
                <a:cs typeface="Lucida Sans Unicode"/>
              </a:rPr>
              <a:t>a </a:t>
            </a:r>
            <a:r>
              <a:rPr dirty="0" sz="2500" spc="85">
                <a:latin typeface="Lucida Sans Unicode"/>
                <a:cs typeface="Lucida Sans Unicode"/>
              </a:rPr>
              <a:t>composite</a:t>
            </a:r>
            <a:r>
              <a:rPr dirty="0" sz="2500" spc="90">
                <a:latin typeface="Lucida Sans Unicode"/>
                <a:cs typeface="Lucida Sans Unicode"/>
              </a:rPr>
              <a:t> </a:t>
            </a:r>
            <a:r>
              <a:rPr dirty="0" sz="2500" spc="-10">
                <a:latin typeface="Lucida Sans Unicode"/>
                <a:cs typeface="Lucida Sans Unicode"/>
              </a:rPr>
              <a:t>of</a:t>
            </a:r>
            <a:r>
              <a:rPr dirty="0" sz="2500" spc="-5">
                <a:latin typeface="Lucida Sans Unicode"/>
                <a:cs typeface="Lucida Sans Unicode"/>
              </a:rPr>
              <a:t> </a:t>
            </a:r>
            <a:r>
              <a:rPr dirty="0" sz="2500" spc="30">
                <a:latin typeface="Lucida Sans Unicode"/>
                <a:cs typeface="Lucida Sans Unicode"/>
              </a:rPr>
              <a:t>worsening  </a:t>
            </a:r>
            <a:r>
              <a:rPr dirty="0" sz="2500" spc="60">
                <a:latin typeface="Lucida Sans Unicode"/>
                <a:cs typeface="Lucida Sans Unicode"/>
              </a:rPr>
              <a:t>heart </a:t>
            </a:r>
            <a:r>
              <a:rPr dirty="0" sz="2500" spc="65">
                <a:latin typeface="Lucida Sans Unicode"/>
                <a:cs typeface="Lucida Sans Unicode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failure</a:t>
            </a:r>
            <a:r>
              <a:rPr dirty="0" sz="2500" spc="5">
                <a:latin typeface="Lucida Sans Unicode"/>
                <a:cs typeface="Lucida Sans Unicode"/>
              </a:rPr>
              <a:t> </a:t>
            </a:r>
            <a:r>
              <a:rPr dirty="0" sz="2500" spc="150">
                <a:latin typeface="Lucida Sans Unicode"/>
                <a:cs typeface="Lucida Sans Unicode"/>
              </a:rPr>
              <a:t>(which was </a:t>
            </a:r>
            <a:r>
              <a:rPr dirty="0" sz="2500" spc="50">
                <a:latin typeface="Lucida Sans Unicode"/>
                <a:cs typeface="Lucida Sans Unicode"/>
              </a:rPr>
              <a:t>defined </a:t>
            </a:r>
            <a:r>
              <a:rPr dirty="0" sz="2500" spc="175">
                <a:latin typeface="Lucida Sans Unicode"/>
                <a:cs typeface="Lucida Sans Unicode"/>
              </a:rPr>
              <a:t>as </a:t>
            </a:r>
            <a:r>
              <a:rPr dirty="0" sz="2500">
                <a:latin typeface="Lucida Sans Unicode"/>
                <a:cs typeface="Lucida Sans Unicode"/>
              </a:rPr>
              <a:t>either</a:t>
            </a:r>
            <a:r>
              <a:rPr dirty="0" sz="2500" spc="5">
                <a:latin typeface="Lucida Sans Unicode"/>
                <a:cs typeface="Lucida Sans Unicode"/>
              </a:rPr>
              <a:t> </a:t>
            </a:r>
            <a:r>
              <a:rPr dirty="0" sz="2500" spc="155">
                <a:latin typeface="Lucida Sans Unicode"/>
                <a:cs typeface="Lucida Sans Unicode"/>
              </a:rPr>
              <a:t>an </a:t>
            </a:r>
            <a:r>
              <a:rPr dirty="0" sz="2500" spc="70">
                <a:latin typeface="Lucida Sans Unicode"/>
                <a:cs typeface="Lucida Sans Unicode"/>
              </a:rPr>
              <a:t>unplanned </a:t>
            </a:r>
            <a:r>
              <a:rPr dirty="0" sz="2500">
                <a:latin typeface="Lucida Sans Unicode"/>
                <a:cs typeface="Lucida Sans Unicode"/>
              </a:rPr>
              <a:t>hospitalization</a:t>
            </a:r>
            <a:r>
              <a:rPr dirty="0" sz="2500" spc="5">
                <a:latin typeface="Lucida Sans Unicode"/>
                <a:cs typeface="Lucida Sans Unicode"/>
              </a:rPr>
              <a:t> </a:t>
            </a:r>
            <a:r>
              <a:rPr dirty="0" sz="2500" spc="-40">
                <a:latin typeface="Lucida Sans Unicode"/>
                <a:cs typeface="Lucida Sans Unicode"/>
              </a:rPr>
              <a:t>for </a:t>
            </a:r>
            <a:r>
              <a:rPr dirty="0" sz="2500" spc="-35">
                <a:latin typeface="Lucida Sans Unicode"/>
                <a:cs typeface="Lucida Sans Unicode"/>
              </a:rPr>
              <a:t> </a:t>
            </a:r>
            <a:r>
              <a:rPr dirty="0" sz="2500" spc="60">
                <a:latin typeface="Lucida Sans Unicode"/>
                <a:cs typeface="Lucida Sans Unicode"/>
              </a:rPr>
              <a:t>heart </a:t>
            </a:r>
            <a:r>
              <a:rPr dirty="0" sz="2500">
                <a:latin typeface="Lucida Sans Unicode"/>
                <a:cs typeface="Lucida Sans Unicode"/>
              </a:rPr>
              <a:t>failure </a:t>
            </a:r>
            <a:r>
              <a:rPr dirty="0" sz="2500" spc="-30">
                <a:latin typeface="Lucida Sans Unicode"/>
                <a:cs typeface="Lucida Sans Unicode"/>
              </a:rPr>
              <a:t>or </a:t>
            </a:r>
            <a:r>
              <a:rPr dirty="0" sz="2500" spc="155">
                <a:latin typeface="Lucida Sans Unicode"/>
                <a:cs typeface="Lucida Sans Unicode"/>
              </a:rPr>
              <a:t>an </a:t>
            </a:r>
            <a:r>
              <a:rPr dirty="0" sz="2500" spc="25">
                <a:latin typeface="Lucida Sans Unicode"/>
                <a:cs typeface="Lucida Sans Unicode"/>
              </a:rPr>
              <a:t>urgent </a:t>
            </a:r>
            <a:r>
              <a:rPr dirty="0" sz="2500" spc="-45">
                <a:latin typeface="Lucida Sans Unicode"/>
                <a:cs typeface="Lucida Sans Unicode"/>
              </a:rPr>
              <a:t>visit</a:t>
            </a:r>
            <a:r>
              <a:rPr dirty="0" sz="2500" spc="-40">
                <a:latin typeface="Lucida Sans Unicode"/>
                <a:cs typeface="Lucida Sans Unicode"/>
              </a:rPr>
              <a:t> for</a:t>
            </a:r>
            <a:r>
              <a:rPr dirty="0" sz="2500" spc="710">
                <a:latin typeface="Lucida Sans Unicode"/>
                <a:cs typeface="Lucida Sans Unicode"/>
              </a:rPr>
              <a:t> </a:t>
            </a:r>
            <a:r>
              <a:rPr dirty="0" sz="2500" spc="60">
                <a:latin typeface="Lucida Sans Unicode"/>
                <a:cs typeface="Lucida Sans Unicode"/>
              </a:rPr>
              <a:t>heart </a:t>
            </a:r>
            <a:r>
              <a:rPr dirty="0" sz="2500" spc="85">
                <a:latin typeface="Lucida Sans Unicode"/>
                <a:cs typeface="Lucida Sans Unicode"/>
              </a:rPr>
              <a:t>failure) </a:t>
            </a:r>
            <a:r>
              <a:rPr dirty="0" sz="2500" spc="-30">
                <a:latin typeface="Lucida Sans Unicode"/>
                <a:cs typeface="Lucida Sans Unicode"/>
              </a:rPr>
              <a:t>or </a:t>
            </a:r>
            <a:r>
              <a:rPr dirty="0" sz="2500" spc="95">
                <a:latin typeface="Lucida Sans Unicode"/>
                <a:cs typeface="Lucida Sans Unicode"/>
              </a:rPr>
              <a:t>cardiovascular </a:t>
            </a:r>
            <a:r>
              <a:rPr dirty="0" sz="2500" spc="35">
                <a:latin typeface="Lucida Sans Unicode"/>
                <a:cs typeface="Lucida Sans Unicode"/>
              </a:rPr>
              <a:t>death, </a:t>
            </a:r>
            <a:r>
              <a:rPr dirty="0" sz="2500" spc="40">
                <a:latin typeface="Lucida Sans Unicode"/>
                <a:cs typeface="Lucida Sans Unicode"/>
              </a:rPr>
              <a:t> </a:t>
            </a:r>
            <a:r>
              <a:rPr dirty="0" sz="2500" spc="175">
                <a:latin typeface="Lucida Sans Unicode"/>
                <a:cs typeface="Lucida Sans Unicode"/>
              </a:rPr>
              <a:t>as</a:t>
            </a:r>
            <a:r>
              <a:rPr dirty="0" sz="2500" spc="10">
                <a:latin typeface="Lucida Sans Unicode"/>
                <a:cs typeface="Lucida Sans Unicode"/>
              </a:rPr>
              <a:t> </a:t>
            </a:r>
            <a:r>
              <a:rPr dirty="0" sz="2500" spc="125">
                <a:latin typeface="Lucida Sans Unicode"/>
                <a:cs typeface="Lucida Sans Unicode"/>
              </a:rPr>
              <a:t>assessed</a:t>
            </a:r>
            <a:r>
              <a:rPr dirty="0" sz="2500" spc="15">
                <a:latin typeface="Lucida Sans Unicode"/>
                <a:cs typeface="Lucida Sans Unicode"/>
              </a:rPr>
              <a:t> </a:t>
            </a:r>
            <a:r>
              <a:rPr dirty="0" sz="2500" spc="-75">
                <a:latin typeface="Lucida Sans Unicode"/>
                <a:cs typeface="Lucida Sans Unicode"/>
              </a:rPr>
              <a:t>in</a:t>
            </a:r>
            <a:r>
              <a:rPr dirty="0" sz="2500" spc="15">
                <a:latin typeface="Lucida Sans Unicode"/>
                <a:cs typeface="Lucida Sans Unicode"/>
              </a:rPr>
              <a:t> </a:t>
            </a:r>
            <a:r>
              <a:rPr dirty="0" sz="2500" spc="295">
                <a:latin typeface="Lucida Sans Unicode"/>
                <a:cs typeface="Lucida Sans Unicode"/>
              </a:rPr>
              <a:t>a</a:t>
            </a:r>
            <a:r>
              <a:rPr dirty="0" sz="2500" spc="15">
                <a:latin typeface="Lucida Sans Unicode"/>
                <a:cs typeface="Lucida Sans Unicode"/>
              </a:rPr>
              <a:t> </a:t>
            </a:r>
            <a:r>
              <a:rPr dirty="0" sz="2500" spc="55">
                <a:latin typeface="Lucida Sans Unicode"/>
                <a:cs typeface="Lucida Sans Unicode"/>
              </a:rPr>
              <a:t>time-to-event</a:t>
            </a:r>
            <a:r>
              <a:rPr dirty="0" sz="2500" spc="15">
                <a:latin typeface="Lucida Sans Unicode"/>
                <a:cs typeface="Lucida Sans Unicode"/>
              </a:rPr>
              <a:t> </a:t>
            </a:r>
            <a:r>
              <a:rPr dirty="0" sz="2500" spc="65">
                <a:latin typeface="Lucida Sans Unicode"/>
                <a:cs typeface="Lucida Sans Unicode"/>
              </a:rPr>
              <a:t>analysis</a:t>
            </a:r>
            <a:endParaRPr sz="2500">
              <a:latin typeface="Lucida Sans Unicode"/>
              <a:cs typeface="Lucida Sans Unicode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819594" y="0"/>
            <a:ext cx="1438275" cy="2000250"/>
            <a:chOff x="15819594" y="0"/>
            <a:chExt cx="1438275" cy="2000250"/>
          </a:xfrm>
        </p:grpSpPr>
        <p:sp>
          <p:nvSpPr>
            <p:cNvPr id="7" name="object 7"/>
            <p:cNvSpPr/>
            <p:nvPr/>
          </p:nvSpPr>
          <p:spPr>
            <a:xfrm>
              <a:off x="15819594" y="0"/>
              <a:ext cx="1438275" cy="2000250"/>
            </a:xfrm>
            <a:custGeom>
              <a:avLst/>
              <a:gdLst/>
              <a:ahLst/>
              <a:cxnLst/>
              <a:rect l="l" t="t" r="r" b="b"/>
              <a:pathLst>
                <a:path w="1438275" h="2000250">
                  <a:moveTo>
                    <a:pt x="1438274" y="2000249"/>
                  </a:moveTo>
                  <a:lnTo>
                    <a:pt x="0" y="2000249"/>
                  </a:lnTo>
                  <a:lnTo>
                    <a:pt x="0" y="0"/>
                  </a:lnTo>
                  <a:lnTo>
                    <a:pt x="1438274" y="0"/>
                  </a:lnTo>
                  <a:lnTo>
                    <a:pt x="1438274" y="2000249"/>
                  </a:lnTo>
                  <a:close/>
                </a:path>
              </a:pathLst>
            </a:custGeom>
            <a:solidFill>
              <a:srgbClr val="8FBE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6184369" y="673694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5">
                  <a:moveTo>
                    <a:pt x="416490" y="712495"/>
                  </a:moveTo>
                  <a:lnTo>
                    <a:pt x="296094" y="712495"/>
                  </a:lnTo>
                  <a:lnTo>
                    <a:pt x="267039" y="706643"/>
                  </a:lnTo>
                  <a:lnTo>
                    <a:pt x="243297" y="690670"/>
                  </a:lnTo>
                  <a:lnTo>
                    <a:pt x="227281" y="666949"/>
                  </a:lnTo>
                  <a:lnTo>
                    <a:pt x="221406" y="637853"/>
                  </a:lnTo>
                  <a:lnTo>
                    <a:pt x="221406" y="491107"/>
                  </a:lnTo>
                  <a:lnTo>
                    <a:pt x="74690" y="491107"/>
                  </a:lnTo>
                  <a:lnTo>
                    <a:pt x="45604" y="485227"/>
                  </a:lnTo>
                  <a:lnTo>
                    <a:pt x="21865" y="469196"/>
                  </a:lnTo>
                  <a:lnTo>
                    <a:pt x="5865" y="445425"/>
                  </a:lnTo>
                  <a:lnTo>
                    <a:pt x="0" y="416326"/>
                  </a:lnTo>
                  <a:lnTo>
                    <a:pt x="0" y="296115"/>
                  </a:lnTo>
                  <a:lnTo>
                    <a:pt x="5865" y="267000"/>
                  </a:lnTo>
                  <a:lnTo>
                    <a:pt x="21865" y="243240"/>
                  </a:lnTo>
                  <a:lnTo>
                    <a:pt x="45604" y="227227"/>
                  </a:lnTo>
                  <a:lnTo>
                    <a:pt x="74690" y="221357"/>
                  </a:lnTo>
                  <a:lnTo>
                    <a:pt x="221406" y="221357"/>
                  </a:lnTo>
                  <a:lnTo>
                    <a:pt x="221406" y="74565"/>
                  </a:lnTo>
                  <a:lnTo>
                    <a:pt x="227281" y="45549"/>
                  </a:lnTo>
                  <a:lnTo>
                    <a:pt x="243297" y="21846"/>
                  </a:lnTo>
                  <a:lnTo>
                    <a:pt x="267039" y="5862"/>
                  </a:lnTo>
                  <a:lnTo>
                    <a:pt x="296094" y="0"/>
                  </a:lnTo>
                  <a:lnTo>
                    <a:pt x="416490" y="0"/>
                  </a:lnTo>
                  <a:lnTo>
                    <a:pt x="445574" y="5862"/>
                  </a:lnTo>
                  <a:lnTo>
                    <a:pt x="469314" y="21846"/>
                  </a:lnTo>
                  <a:lnTo>
                    <a:pt x="485313" y="45549"/>
                  </a:lnTo>
                  <a:lnTo>
                    <a:pt x="491178" y="74565"/>
                  </a:lnTo>
                  <a:lnTo>
                    <a:pt x="491178" y="221357"/>
                  </a:lnTo>
                  <a:lnTo>
                    <a:pt x="637901" y="221357"/>
                  </a:lnTo>
                  <a:lnTo>
                    <a:pt x="667002" y="227227"/>
                  </a:lnTo>
                  <a:lnTo>
                    <a:pt x="690756" y="243240"/>
                  </a:lnTo>
                  <a:lnTo>
                    <a:pt x="706766" y="267000"/>
                  </a:lnTo>
                  <a:lnTo>
                    <a:pt x="712636" y="296115"/>
                  </a:lnTo>
                  <a:lnTo>
                    <a:pt x="712636" y="416326"/>
                  </a:lnTo>
                  <a:lnTo>
                    <a:pt x="706766" y="445425"/>
                  </a:lnTo>
                  <a:lnTo>
                    <a:pt x="690756" y="469196"/>
                  </a:lnTo>
                  <a:lnTo>
                    <a:pt x="667002" y="485227"/>
                  </a:lnTo>
                  <a:lnTo>
                    <a:pt x="637901" y="491107"/>
                  </a:lnTo>
                  <a:lnTo>
                    <a:pt x="491178" y="491107"/>
                  </a:lnTo>
                  <a:lnTo>
                    <a:pt x="491178" y="637853"/>
                  </a:lnTo>
                  <a:lnTo>
                    <a:pt x="485313" y="666949"/>
                  </a:lnTo>
                  <a:lnTo>
                    <a:pt x="469314" y="690670"/>
                  </a:lnTo>
                  <a:lnTo>
                    <a:pt x="445574" y="706643"/>
                  </a:lnTo>
                  <a:lnTo>
                    <a:pt x="416490" y="712495"/>
                  </a:lnTo>
                  <a:close/>
                </a:path>
              </a:pathLst>
            </a:custGeom>
            <a:solidFill>
              <a:srgbClr val="F7F7F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85549" y="4664963"/>
            <a:ext cx="244284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10">
                <a:latin typeface="Verdana"/>
                <a:cs typeface="Verdana"/>
              </a:rPr>
              <a:t>R</a:t>
            </a:r>
            <a:r>
              <a:rPr dirty="0" sz="4200" spc="-130">
                <a:latin typeface="Verdana"/>
                <a:cs typeface="Verdana"/>
              </a:rPr>
              <a:t>E</a:t>
            </a:r>
            <a:r>
              <a:rPr dirty="0" sz="4200" spc="-30">
                <a:latin typeface="Verdana"/>
                <a:cs typeface="Verdana"/>
              </a:rPr>
              <a:t>S</a:t>
            </a:r>
            <a:r>
              <a:rPr dirty="0" sz="4200" spc="120">
                <a:latin typeface="Verdana"/>
                <a:cs typeface="Verdana"/>
              </a:rPr>
              <a:t>U</a:t>
            </a:r>
            <a:r>
              <a:rPr dirty="0" sz="4200" spc="-204">
                <a:latin typeface="Verdana"/>
                <a:cs typeface="Verdana"/>
              </a:rPr>
              <a:t>L</a:t>
            </a:r>
            <a:r>
              <a:rPr dirty="0" sz="4200" spc="90">
                <a:latin typeface="Verdana"/>
                <a:cs typeface="Verdana"/>
              </a:rPr>
              <a:t>T</a:t>
            </a:r>
            <a:r>
              <a:rPr dirty="0" sz="4200" spc="-155">
                <a:latin typeface="Verdana"/>
                <a:cs typeface="Verdana"/>
              </a:rPr>
              <a:t>S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63547" y="3003583"/>
            <a:ext cx="2562860" cy="985519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12700" marR="5080">
              <a:lnSpc>
                <a:spcPts val="1500"/>
              </a:lnSpc>
              <a:spcBef>
                <a:spcPts val="200"/>
              </a:spcBef>
            </a:pPr>
            <a:r>
              <a:rPr dirty="0" sz="1300" spc="-110">
                <a:latin typeface="Verdana"/>
                <a:cs typeface="Verdana"/>
              </a:rPr>
              <a:t>(11.8%) </a:t>
            </a:r>
            <a:r>
              <a:rPr dirty="0" sz="1300" spc="90">
                <a:latin typeface="Verdana"/>
                <a:cs typeface="Verdana"/>
              </a:rPr>
              <a:t>in </a:t>
            </a:r>
            <a:r>
              <a:rPr dirty="0" sz="1300" spc="75">
                <a:latin typeface="Verdana"/>
                <a:cs typeface="Verdana"/>
              </a:rPr>
              <a:t>the </a:t>
            </a:r>
            <a:r>
              <a:rPr dirty="0" sz="1300" spc="100">
                <a:latin typeface="Verdana"/>
                <a:cs typeface="Verdana"/>
              </a:rPr>
              <a:t>dapagliflozin </a:t>
            </a:r>
            <a:r>
              <a:rPr dirty="0" sz="1300" spc="-445">
                <a:latin typeface="Verdana"/>
                <a:cs typeface="Verdana"/>
              </a:rPr>
              <a:t> </a:t>
            </a:r>
            <a:r>
              <a:rPr dirty="0" sz="1300" spc="95">
                <a:latin typeface="Verdana"/>
                <a:cs typeface="Verdana"/>
              </a:rPr>
              <a:t>group </a:t>
            </a:r>
            <a:r>
              <a:rPr dirty="0" sz="1300" spc="125">
                <a:latin typeface="Verdana"/>
                <a:cs typeface="Verdana"/>
              </a:rPr>
              <a:t>and </a:t>
            </a:r>
            <a:r>
              <a:rPr dirty="0" sz="1300" spc="90">
                <a:latin typeface="Verdana"/>
                <a:cs typeface="Verdana"/>
              </a:rPr>
              <a:t>in </a:t>
            </a:r>
            <a:r>
              <a:rPr dirty="0" sz="1300" spc="50">
                <a:latin typeface="Verdana"/>
                <a:cs typeface="Verdana"/>
              </a:rPr>
              <a:t>455 </a:t>
            </a:r>
            <a:r>
              <a:rPr dirty="0" sz="1300" spc="95">
                <a:latin typeface="Verdana"/>
                <a:cs typeface="Verdana"/>
              </a:rPr>
              <a:t>patients </a:t>
            </a:r>
            <a:r>
              <a:rPr dirty="0" sz="1300" spc="100">
                <a:latin typeface="Verdana"/>
                <a:cs typeface="Verdana"/>
              </a:rPr>
              <a:t> </a:t>
            </a:r>
            <a:r>
              <a:rPr dirty="0" sz="1300" spc="-60">
                <a:latin typeface="Verdana"/>
                <a:cs typeface="Verdana"/>
              </a:rPr>
              <a:t>(14.5%)</a:t>
            </a:r>
            <a:r>
              <a:rPr dirty="0" sz="1300" spc="-55">
                <a:latin typeface="Verdana"/>
                <a:cs typeface="Verdana"/>
              </a:rPr>
              <a:t> </a:t>
            </a:r>
            <a:r>
              <a:rPr dirty="0" sz="1300" spc="90">
                <a:latin typeface="Verdana"/>
                <a:cs typeface="Verdana"/>
              </a:rPr>
              <a:t>in</a:t>
            </a:r>
            <a:r>
              <a:rPr dirty="0" sz="1300" spc="95">
                <a:latin typeface="Verdana"/>
                <a:cs typeface="Verdana"/>
              </a:rPr>
              <a:t> </a:t>
            </a:r>
            <a:r>
              <a:rPr dirty="0" sz="1300" spc="75">
                <a:latin typeface="Verdana"/>
                <a:cs typeface="Verdana"/>
              </a:rPr>
              <a:t>the</a:t>
            </a:r>
            <a:r>
              <a:rPr dirty="0" sz="1300" spc="80">
                <a:latin typeface="Verdana"/>
                <a:cs typeface="Verdana"/>
              </a:rPr>
              <a:t> </a:t>
            </a:r>
            <a:r>
              <a:rPr dirty="0" sz="1300" spc="110">
                <a:latin typeface="Verdana"/>
                <a:cs typeface="Verdana"/>
              </a:rPr>
              <a:t>placebo </a:t>
            </a:r>
            <a:r>
              <a:rPr dirty="0" sz="1300" spc="-445">
                <a:latin typeface="Verdana"/>
                <a:cs typeface="Verdana"/>
              </a:rPr>
              <a:t> </a:t>
            </a:r>
            <a:r>
              <a:rPr dirty="0" sz="1300" spc="95">
                <a:latin typeface="Verdana"/>
                <a:cs typeface="Verdana"/>
              </a:rPr>
              <a:t>group </a:t>
            </a:r>
            <a:r>
              <a:rPr dirty="0" sz="1300" spc="90">
                <a:latin typeface="Verdana"/>
                <a:cs typeface="Verdana"/>
              </a:rPr>
              <a:t>(hazard </a:t>
            </a:r>
            <a:r>
              <a:rPr dirty="0" sz="1300" spc="45">
                <a:latin typeface="Verdana"/>
                <a:cs typeface="Verdana"/>
              </a:rPr>
              <a:t>ratio, </a:t>
            </a:r>
            <a:r>
              <a:rPr dirty="0" sz="1300" spc="-40">
                <a:latin typeface="Verdana"/>
                <a:cs typeface="Verdana"/>
              </a:rPr>
              <a:t>0.79; </a:t>
            </a:r>
            <a:r>
              <a:rPr dirty="0" sz="1300" spc="-35">
                <a:latin typeface="Verdana"/>
                <a:cs typeface="Verdana"/>
              </a:rPr>
              <a:t> </a:t>
            </a:r>
            <a:r>
              <a:rPr dirty="0" sz="1300" spc="-85">
                <a:latin typeface="Verdana"/>
                <a:cs typeface="Verdana"/>
              </a:rPr>
              <a:t>95%</a:t>
            </a:r>
            <a:r>
              <a:rPr dirty="0" sz="1300" spc="190">
                <a:latin typeface="Verdana"/>
                <a:cs typeface="Verdana"/>
              </a:rPr>
              <a:t> </a:t>
            </a:r>
            <a:r>
              <a:rPr dirty="0" sz="1300" spc="-45">
                <a:latin typeface="Verdana"/>
                <a:cs typeface="Verdana"/>
              </a:rPr>
              <a:t>CI,</a:t>
            </a:r>
            <a:r>
              <a:rPr dirty="0" sz="1300" spc="70">
                <a:latin typeface="Verdana"/>
                <a:cs typeface="Verdana"/>
              </a:rPr>
              <a:t> </a:t>
            </a:r>
            <a:r>
              <a:rPr dirty="0" sz="1300" spc="-5">
                <a:latin typeface="Verdana"/>
                <a:cs typeface="Verdana"/>
              </a:rPr>
              <a:t>0.69</a:t>
            </a:r>
            <a:r>
              <a:rPr dirty="0" sz="1300" spc="400">
                <a:latin typeface="Verdana"/>
                <a:cs typeface="Verdana"/>
              </a:rPr>
              <a:t> </a:t>
            </a:r>
            <a:r>
              <a:rPr dirty="0" sz="1300" spc="60">
                <a:latin typeface="Verdana"/>
                <a:cs typeface="Verdana"/>
              </a:rPr>
              <a:t>to</a:t>
            </a:r>
            <a:r>
              <a:rPr dirty="0" sz="1300" spc="270">
                <a:latin typeface="Verdana"/>
                <a:cs typeface="Verdana"/>
              </a:rPr>
              <a:t> </a:t>
            </a:r>
            <a:r>
              <a:rPr dirty="0" sz="1300" spc="-50">
                <a:latin typeface="Verdana"/>
                <a:cs typeface="Verdana"/>
              </a:rPr>
              <a:t>0.91);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63547" y="3956083"/>
            <a:ext cx="2563495" cy="41402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  <a:tabLst>
                <a:tab pos="995044" algn="l"/>
                <a:tab pos="1336040" algn="l"/>
                <a:tab pos="1776730" algn="l"/>
                <a:tab pos="2011680" algn="l"/>
              </a:tabLst>
            </a:pPr>
            <a:r>
              <a:rPr dirty="0" sz="1300" spc="135">
                <a:latin typeface="Verdana"/>
                <a:cs typeface="Verdana"/>
              </a:rPr>
              <a:t>c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30">
                <a:latin typeface="Verdana"/>
                <a:cs typeface="Verdana"/>
              </a:rPr>
              <a:t>r</a:t>
            </a:r>
            <a:r>
              <a:rPr dirty="0" sz="1300" spc="130">
                <a:latin typeface="Verdana"/>
                <a:cs typeface="Verdana"/>
              </a:rPr>
              <a:t>d</a:t>
            </a:r>
            <a:r>
              <a:rPr dirty="0" sz="1300" spc="95">
                <a:latin typeface="Verdana"/>
                <a:cs typeface="Verdana"/>
              </a:rPr>
              <a:t>i</a:t>
            </a:r>
            <a:r>
              <a:rPr dirty="0" sz="1300" spc="90">
                <a:latin typeface="Verdana"/>
                <a:cs typeface="Verdana"/>
              </a:rPr>
              <a:t>o</a:t>
            </a:r>
            <a:r>
              <a:rPr dirty="0" sz="1300" spc="75">
                <a:latin typeface="Verdana"/>
                <a:cs typeface="Verdana"/>
              </a:rPr>
              <a:t>v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75">
                <a:latin typeface="Verdana"/>
                <a:cs typeface="Verdana"/>
              </a:rPr>
              <a:t>s</a:t>
            </a:r>
            <a:r>
              <a:rPr dirty="0" sz="1300" spc="135">
                <a:latin typeface="Verdana"/>
                <a:cs typeface="Verdana"/>
              </a:rPr>
              <a:t>c</a:t>
            </a:r>
            <a:r>
              <a:rPr dirty="0" sz="1300" spc="120">
                <a:latin typeface="Verdana"/>
                <a:cs typeface="Verdana"/>
              </a:rPr>
              <a:t>u</a:t>
            </a:r>
            <a:r>
              <a:rPr dirty="0" sz="1300" spc="95">
                <a:latin typeface="Verdana"/>
                <a:cs typeface="Verdana"/>
              </a:rPr>
              <a:t>l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-5">
                <a:latin typeface="Verdana"/>
                <a:cs typeface="Verdana"/>
              </a:rPr>
              <a:t>r</a:t>
            </a:r>
            <a:r>
              <a:rPr dirty="0" sz="1300">
                <a:latin typeface="Verdana"/>
                <a:cs typeface="Verdana"/>
              </a:rPr>
              <a:t>		</a:t>
            </a:r>
            <a:r>
              <a:rPr dirty="0" sz="1300" spc="130">
                <a:latin typeface="Verdana"/>
                <a:cs typeface="Verdana"/>
              </a:rPr>
              <a:t>d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60">
                <a:latin typeface="Verdana"/>
                <a:cs typeface="Verdana"/>
              </a:rPr>
              <a:t>t</a:t>
            </a:r>
            <a:r>
              <a:rPr dirty="0" sz="1300" spc="60">
                <a:latin typeface="Verdana"/>
                <a:cs typeface="Verdana"/>
              </a:rPr>
              <a:t>h  </a:t>
            </a:r>
            <a:r>
              <a:rPr dirty="0" sz="1300" spc="90">
                <a:latin typeface="Verdana"/>
                <a:cs typeface="Verdana"/>
              </a:rPr>
              <a:t>o</a:t>
            </a:r>
            <a:r>
              <a:rPr dirty="0" sz="1300" spc="135">
                <a:latin typeface="Verdana"/>
                <a:cs typeface="Verdana"/>
              </a:rPr>
              <a:t>cc</a:t>
            </a:r>
            <a:r>
              <a:rPr dirty="0" sz="1300" spc="120">
                <a:latin typeface="Verdana"/>
                <a:cs typeface="Verdana"/>
              </a:rPr>
              <a:t>u</a:t>
            </a:r>
            <a:r>
              <a:rPr dirty="0" sz="1300" spc="30">
                <a:latin typeface="Verdana"/>
                <a:cs typeface="Verdana"/>
              </a:rPr>
              <a:t>rr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95">
                <a:latin typeface="Verdana"/>
                <a:cs typeface="Verdana"/>
              </a:rPr>
              <a:t>d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95">
                <a:latin typeface="Verdana"/>
                <a:cs typeface="Verdana"/>
              </a:rPr>
              <a:t>i</a:t>
            </a:r>
            <a:r>
              <a:rPr dirty="0" sz="1300" spc="85">
                <a:latin typeface="Verdana"/>
                <a:cs typeface="Verdana"/>
              </a:rPr>
              <a:t>n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-50">
                <a:latin typeface="Verdana"/>
                <a:cs typeface="Verdana"/>
              </a:rPr>
              <a:t>2</a:t>
            </a:r>
            <a:r>
              <a:rPr dirty="0" sz="1300" spc="-5">
                <a:latin typeface="Verdana"/>
                <a:cs typeface="Verdana"/>
              </a:rPr>
              <a:t>3</a:t>
            </a:r>
            <a:r>
              <a:rPr dirty="0" sz="1300" spc="-280">
                <a:latin typeface="Verdana"/>
                <a:cs typeface="Verdana"/>
              </a:rPr>
              <a:t>1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130">
                <a:latin typeface="Verdana"/>
                <a:cs typeface="Verdana"/>
              </a:rPr>
              <a:t>p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60">
                <a:latin typeface="Verdana"/>
                <a:cs typeface="Verdana"/>
              </a:rPr>
              <a:t>t</a:t>
            </a:r>
            <a:r>
              <a:rPr dirty="0" sz="1300" spc="95">
                <a:latin typeface="Verdana"/>
                <a:cs typeface="Verdana"/>
              </a:rPr>
              <a:t>i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120">
                <a:latin typeface="Verdana"/>
                <a:cs typeface="Verdana"/>
              </a:rPr>
              <a:t>n</a:t>
            </a:r>
            <a:r>
              <a:rPr dirty="0" sz="1300" spc="60">
                <a:latin typeface="Verdana"/>
                <a:cs typeface="Verdana"/>
              </a:rPr>
              <a:t>t</a:t>
            </a:r>
            <a:r>
              <a:rPr dirty="0" sz="1300" spc="40">
                <a:latin typeface="Verdana"/>
                <a:cs typeface="Verdana"/>
              </a:rPr>
              <a:t>s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3547" y="4337082"/>
            <a:ext cx="256032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6445" algn="l"/>
                <a:tab pos="1311910" algn="l"/>
                <a:tab pos="1779905" algn="l"/>
              </a:tabLst>
            </a:pPr>
            <a:r>
              <a:rPr dirty="0" sz="1300" spc="65">
                <a:latin typeface="Verdana"/>
                <a:cs typeface="Verdana"/>
              </a:rPr>
              <a:t>(</a:t>
            </a:r>
            <a:r>
              <a:rPr dirty="0" sz="1300" spc="-65">
                <a:latin typeface="Verdana"/>
                <a:cs typeface="Verdana"/>
              </a:rPr>
              <a:t>7</a:t>
            </a:r>
            <a:r>
              <a:rPr dirty="0" sz="1300" spc="-105">
                <a:latin typeface="Verdana"/>
                <a:cs typeface="Verdana"/>
              </a:rPr>
              <a:t>.</a:t>
            </a:r>
            <a:r>
              <a:rPr dirty="0" sz="1300" spc="85">
                <a:latin typeface="Verdana"/>
                <a:cs typeface="Verdana"/>
              </a:rPr>
              <a:t>4</a:t>
            </a:r>
            <a:r>
              <a:rPr dirty="0" sz="1300" spc="-310">
                <a:latin typeface="Verdana"/>
                <a:cs typeface="Verdana"/>
              </a:rPr>
              <a:t>%</a:t>
            </a:r>
            <a:r>
              <a:rPr dirty="0" sz="1300" spc="35">
                <a:latin typeface="Verdana"/>
                <a:cs typeface="Verdana"/>
              </a:rPr>
              <a:t>)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120">
                <a:latin typeface="Verdana"/>
                <a:cs typeface="Verdana"/>
              </a:rPr>
              <a:t>n</a:t>
            </a:r>
            <a:r>
              <a:rPr dirty="0" sz="1300" spc="95">
                <a:latin typeface="Verdana"/>
                <a:cs typeface="Verdana"/>
              </a:rPr>
              <a:t>d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-50">
                <a:latin typeface="Verdana"/>
                <a:cs typeface="Verdana"/>
              </a:rPr>
              <a:t>2</a:t>
            </a:r>
            <a:r>
              <a:rPr dirty="0" sz="1300" spc="35">
                <a:latin typeface="Verdana"/>
                <a:cs typeface="Verdana"/>
              </a:rPr>
              <a:t>6</a:t>
            </a:r>
            <a:r>
              <a:rPr dirty="0" sz="1300" spc="-280">
                <a:latin typeface="Verdana"/>
                <a:cs typeface="Verdana"/>
              </a:rPr>
              <a:t>1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130">
                <a:latin typeface="Verdana"/>
                <a:cs typeface="Verdana"/>
              </a:rPr>
              <a:t>p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60">
                <a:latin typeface="Verdana"/>
                <a:cs typeface="Verdana"/>
              </a:rPr>
              <a:t>t</a:t>
            </a:r>
            <a:r>
              <a:rPr dirty="0" sz="1300" spc="95">
                <a:latin typeface="Verdana"/>
                <a:cs typeface="Verdana"/>
              </a:rPr>
              <a:t>i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120">
                <a:latin typeface="Verdana"/>
                <a:cs typeface="Verdana"/>
              </a:rPr>
              <a:t>n</a:t>
            </a:r>
            <a:r>
              <a:rPr dirty="0" sz="1300" spc="60">
                <a:latin typeface="Verdana"/>
                <a:cs typeface="Verdana"/>
              </a:rPr>
              <a:t>t</a:t>
            </a:r>
            <a:r>
              <a:rPr dirty="0" sz="1300" spc="40">
                <a:latin typeface="Verdana"/>
                <a:cs typeface="Verdana"/>
              </a:rPr>
              <a:t>s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63547" y="4527582"/>
            <a:ext cx="255714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7320" algn="l"/>
              </a:tabLst>
            </a:pPr>
            <a:r>
              <a:rPr dirty="0" sz="1300" spc="-55">
                <a:latin typeface="Verdana"/>
                <a:cs typeface="Verdana"/>
              </a:rPr>
              <a:t>(8.3%),	</a:t>
            </a:r>
            <a:r>
              <a:rPr dirty="0" sz="1300" spc="85">
                <a:latin typeface="Verdana"/>
                <a:cs typeface="Verdana"/>
              </a:rPr>
              <a:t>respectively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63547" y="4718082"/>
            <a:ext cx="2555240" cy="414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530"/>
              </a:lnSpc>
              <a:spcBef>
                <a:spcPts val="100"/>
              </a:spcBef>
            </a:pPr>
            <a:r>
              <a:rPr dirty="0" sz="1300" spc="90">
                <a:latin typeface="Verdana"/>
                <a:cs typeface="Verdana"/>
              </a:rPr>
              <a:t>(hazard</a:t>
            </a:r>
            <a:r>
              <a:rPr dirty="0" sz="1300" spc="114">
                <a:latin typeface="Verdana"/>
                <a:cs typeface="Verdana"/>
              </a:rPr>
              <a:t> </a:t>
            </a:r>
            <a:r>
              <a:rPr dirty="0" sz="1300" spc="45">
                <a:latin typeface="Verdana"/>
                <a:cs typeface="Verdana"/>
              </a:rPr>
              <a:t>ratio,</a:t>
            </a:r>
            <a:r>
              <a:rPr dirty="0" sz="1300" spc="114">
                <a:latin typeface="Verdana"/>
                <a:cs typeface="Verdana"/>
              </a:rPr>
              <a:t> </a:t>
            </a:r>
            <a:r>
              <a:rPr dirty="0" sz="1300" spc="-15">
                <a:latin typeface="Verdana"/>
                <a:cs typeface="Verdana"/>
              </a:rPr>
              <a:t>0.88;</a:t>
            </a:r>
            <a:r>
              <a:rPr dirty="0" sz="1300" spc="114">
                <a:latin typeface="Verdana"/>
                <a:cs typeface="Verdana"/>
              </a:rPr>
              <a:t> </a:t>
            </a:r>
            <a:r>
              <a:rPr dirty="0" sz="1300" spc="-85">
                <a:latin typeface="Verdana"/>
                <a:cs typeface="Verdana"/>
              </a:rPr>
              <a:t>95%</a:t>
            </a:r>
            <a:r>
              <a:rPr dirty="0" sz="1300" spc="114">
                <a:latin typeface="Verdana"/>
                <a:cs typeface="Verdana"/>
              </a:rPr>
              <a:t> </a:t>
            </a:r>
            <a:r>
              <a:rPr dirty="0" sz="1300" spc="-45">
                <a:latin typeface="Verdana"/>
                <a:cs typeface="Verdana"/>
              </a:rPr>
              <a:t>CI,</a:t>
            </a:r>
            <a:endParaRPr sz="1300">
              <a:latin typeface="Verdana"/>
              <a:cs typeface="Verdana"/>
            </a:endParaRPr>
          </a:p>
          <a:p>
            <a:pPr marL="12700">
              <a:lnSpc>
                <a:spcPts val="1530"/>
              </a:lnSpc>
            </a:pPr>
            <a:r>
              <a:rPr dirty="0" sz="1300" spc="-15">
                <a:latin typeface="Verdana"/>
                <a:cs typeface="Verdana"/>
              </a:rPr>
              <a:t>0.74 </a:t>
            </a:r>
            <a:r>
              <a:rPr dirty="0" sz="1300" spc="60">
                <a:latin typeface="Verdana"/>
                <a:cs typeface="Verdana"/>
              </a:rPr>
              <a:t>to</a:t>
            </a:r>
            <a:r>
              <a:rPr dirty="0" sz="1300" spc="-15">
                <a:latin typeface="Verdana"/>
                <a:cs typeface="Verdana"/>
              </a:rPr>
              <a:t> </a:t>
            </a:r>
            <a:r>
              <a:rPr dirty="0" sz="1300" spc="-45">
                <a:latin typeface="Verdana"/>
                <a:cs typeface="Verdana"/>
              </a:rPr>
              <a:t>1.05)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63547" y="580408"/>
            <a:ext cx="6381115" cy="245618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just" marL="3197225" marR="12065">
              <a:lnSpc>
                <a:spcPts val="1650"/>
              </a:lnSpc>
              <a:spcBef>
                <a:spcPts val="180"/>
              </a:spcBef>
            </a:pPr>
            <a:r>
              <a:rPr dirty="0" sz="1400" spc="50">
                <a:latin typeface="Verdana"/>
                <a:cs typeface="Verdana"/>
              </a:rPr>
              <a:t>Over </a:t>
            </a:r>
            <a:r>
              <a:rPr dirty="0" sz="1400" spc="135">
                <a:latin typeface="Verdana"/>
                <a:cs typeface="Verdana"/>
              </a:rPr>
              <a:t>a </a:t>
            </a:r>
            <a:r>
              <a:rPr dirty="0" sz="1400" spc="130">
                <a:latin typeface="Verdana"/>
                <a:cs typeface="Verdana"/>
              </a:rPr>
              <a:t>median </a:t>
            </a:r>
            <a:r>
              <a:rPr dirty="0" sz="1400" spc="40">
                <a:latin typeface="Verdana"/>
                <a:cs typeface="Verdana"/>
              </a:rPr>
              <a:t>of </a:t>
            </a:r>
            <a:r>
              <a:rPr dirty="0" sz="1400" spc="-70">
                <a:latin typeface="Verdana"/>
                <a:cs typeface="Verdana"/>
              </a:rPr>
              <a:t>2.3 </a:t>
            </a:r>
            <a:r>
              <a:rPr dirty="0" sz="1400" spc="50">
                <a:latin typeface="Verdana"/>
                <a:cs typeface="Verdana"/>
              </a:rPr>
              <a:t>years, </a:t>
            </a:r>
            <a:r>
              <a:rPr dirty="0" sz="1400" spc="80">
                <a:latin typeface="Verdana"/>
                <a:cs typeface="Verdana"/>
              </a:rPr>
              <a:t>the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105">
                <a:latin typeface="Verdana"/>
                <a:cs typeface="Verdana"/>
              </a:rPr>
              <a:t>primary</a:t>
            </a:r>
            <a:r>
              <a:rPr dirty="0" sz="1400" spc="615">
                <a:latin typeface="Verdana"/>
                <a:cs typeface="Verdana"/>
              </a:rPr>
              <a:t> </a:t>
            </a:r>
            <a:r>
              <a:rPr dirty="0" sz="1400" spc="114">
                <a:latin typeface="Verdana"/>
                <a:cs typeface="Verdana"/>
              </a:rPr>
              <a:t>outcome</a:t>
            </a:r>
            <a:r>
              <a:rPr dirty="0" sz="1400" spc="615">
                <a:latin typeface="Verdana"/>
                <a:cs typeface="Verdana"/>
              </a:rPr>
              <a:t> </a:t>
            </a:r>
            <a:r>
              <a:rPr dirty="0" sz="1400" spc="100">
                <a:latin typeface="Verdana"/>
                <a:cs typeface="Verdana"/>
              </a:rPr>
              <a:t>occurred</a:t>
            </a:r>
            <a:r>
              <a:rPr dirty="0" sz="1400" spc="615">
                <a:latin typeface="Verdana"/>
                <a:cs typeface="Verdana"/>
              </a:rPr>
              <a:t> </a:t>
            </a:r>
            <a:r>
              <a:rPr dirty="0" sz="1400" spc="95">
                <a:latin typeface="Verdana"/>
                <a:cs typeface="Verdana"/>
              </a:rPr>
              <a:t>in</a:t>
            </a:r>
            <a:endParaRPr sz="1400">
              <a:latin typeface="Verdana"/>
              <a:cs typeface="Verdana"/>
            </a:endParaRPr>
          </a:p>
          <a:p>
            <a:pPr algn="just" marL="3197225" marR="5080">
              <a:lnSpc>
                <a:spcPts val="1650"/>
              </a:lnSpc>
            </a:pPr>
            <a:r>
              <a:rPr dirty="0" sz="1400" spc="-100">
                <a:latin typeface="Verdana"/>
                <a:cs typeface="Verdana"/>
              </a:rPr>
              <a:t>512</a:t>
            </a:r>
            <a:r>
              <a:rPr dirty="0" sz="1400" spc="-95">
                <a:latin typeface="Verdana"/>
                <a:cs typeface="Verdana"/>
              </a:rPr>
              <a:t> </a:t>
            </a:r>
            <a:r>
              <a:rPr dirty="0" sz="1400" spc="40">
                <a:latin typeface="Verdana"/>
                <a:cs typeface="Verdana"/>
              </a:rPr>
              <a:t>of </a:t>
            </a:r>
            <a:r>
              <a:rPr dirty="0" sz="1400" spc="-145">
                <a:latin typeface="Verdana"/>
                <a:cs typeface="Verdana"/>
              </a:rPr>
              <a:t>3131</a:t>
            </a:r>
            <a:r>
              <a:rPr dirty="0" sz="1400" spc="-140">
                <a:latin typeface="Verdana"/>
                <a:cs typeface="Verdana"/>
              </a:rPr>
              <a:t> </a:t>
            </a:r>
            <a:r>
              <a:rPr dirty="0" sz="1400" spc="100">
                <a:latin typeface="Verdana"/>
                <a:cs typeface="Verdana"/>
              </a:rPr>
              <a:t>patients </a:t>
            </a:r>
            <a:r>
              <a:rPr dirty="0" sz="1400" spc="-65">
                <a:latin typeface="Verdana"/>
                <a:cs typeface="Verdana"/>
              </a:rPr>
              <a:t>(16.4%)</a:t>
            </a:r>
            <a:r>
              <a:rPr dirty="0" sz="1400" spc="-60">
                <a:latin typeface="Verdana"/>
                <a:cs typeface="Verdana"/>
              </a:rPr>
              <a:t> </a:t>
            </a:r>
            <a:r>
              <a:rPr dirty="0" sz="1400" spc="95">
                <a:latin typeface="Verdana"/>
                <a:cs typeface="Verdana"/>
              </a:rPr>
              <a:t>in </a:t>
            </a:r>
            <a:r>
              <a:rPr dirty="0" sz="1400" spc="100">
                <a:latin typeface="Verdana"/>
                <a:cs typeface="Verdana"/>
              </a:rPr>
              <a:t> </a:t>
            </a:r>
            <a:r>
              <a:rPr dirty="0" sz="1400" spc="80">
                <a:latin typeface="Verdana"/>
                <a:cs typeface="Verdana"/>
              </a:rPr>
              <a:t>the </a:t>
            </a:r>
            <a:r>
              <a:rPr dirty="0" sz="1400" spc="110">
                <a:latin typeface="Verdana"/>
                <a:cs typeface="Verdana"/>
              </a:rPr>
              <a:t>dapagliflozin </a:t>
            </a:r>
            <a:r>
              <a:rPr dirty="0" sz="1400" spc="100">
                <a:latin typeface="Verdana"/>
                <a:cs typeface="Verdana"/>
              </a:rPr>
              <a:t>group </a:t>
            </a:r>
            <a:r>
              <a:rPr dirty="0" sz="1400" spc="135">
                <a:latin typeface="Verdana"/>
                <a:cs typeface="Verdana"/>
              </a:rPr>
              <a:t>and </a:t>
            </a:r>
            <a:r>
              <a:rPr dirty="0" sz="1400" spc="95">
                <a:latin typeface="Verdana"/>
                <a:cs typeface="Verdana"/>
              </a:rPr>
              <a:t>in </a:t>
            </a:r>
            <a:r>
              <a:rPr dirty="0" sz="1400" spc="100">
                <a:latin typeface="Verdana"/>
                <a:cs typeface="Verdana"/>
              </a:rPr>
              <a:t> </a:t>
            </a:r>
            <a:r>
              <a:rPr dirty="0" sz="1400" spc="-70">
                <a:latin typeface="Verdana"/>
                <a:cs typeface="Verdana"/>
              </a:rPr>
              <a:t>610</a:t>
            </a:r>
            <a:r>
              <a:rPr dirty="0" sz="1400" spc="-65">
                <a:latin typeface="Verdana"/>
                <a:cs typeface="Verdana"/>
              </a:rPr>
              <a:t> </a:t>
            </a:r>
            <a:r>
              <a:rPr dirty="0" sz="1400" spc="40">
                <a:latin typeface="Verdana"/>
                <a:cs typeface="Verdana"/>
              </a:rPr>
              <a:t>of </a:t>
            </a:r>
            <a:r>
              <a:rPr dirty="0" sz="1400" spc="-90">
                <a:latin typeface="Verdana"/>
                <a:cs typeface="Verdana"/>
              </a:rPr>
              <a:t>3132</a:t>
            </a:r>
            <a:r>
              <a:rPr dirty="0" sz="1400" spc="-85">
                <a:latin typeface="Verdana"/>
                <a:cs typeface="Verdana"/>
              </a:rPr>
              <a:t> </a:t>
            </a:r>
            <a:r>
              <a:rPr dirty="0" sz="1400" spc="100">
                <a:latin typeface="Verdana"/>
                <a:cs typeface="Verdana"/>
              </a:rPr>
              <a:t>patients </a:t>
            </a:r>
            <a:r>
              <a:rPr dirty="0" sz="1400" spc="-70">
                <a:latin typeface="Verdana"/>
                <a:cs typeface="Verdana"/>
              </a:rPr>
              <a:t>(19.5%)</a:t>
            </a:r>
            <a:r>
              <a:rPr dirty="0" sz="1400" spc="-65">
                <a:latin typeface="Verdana"/>
                <a:cs typeface="Verdana"/>
              </a:rPr>
              <a:t> </a:t>
            </a:r>
            <a:r>
              <a:rPr dirty="0" sz="1400" spc="95">
                <a:latin typeface="Verdana"/>
                <a:cs typeface="Verdana"/>
              </a:rPr>
              <a:t>in </a:t>
            </a:r>
            <a:r>
              <a:rPr dirty="0" sz="1400" spc="100">
                <a:latin typeface="Verdana"/>
                <a:cs typeface="Verdana"/>
              </a:rPr>
              <a:t> </a:t>
            </a:r>
            <a:r>
              <a:rPr dirty="0" sz="1400" spc="80">
                <a:latin typeface="Verdana"/>
                <a:cs typeface="Verdana"/>
              </a:rPr>
              <a:t>the</a:t>
            </a:r>
            <a:r>
              <a:rPr dirty="0" sz="1400" spc="85">
                <a:latin typeface="Verdana"/>
                <a:cs typeface="Verdana"/>
              </a:rPr>
              <a:t> </a:t>
            </a:r>
            <a:r>
              <a:rPr dirty="0" sz="1400" spc="125">
                <a:latin typeface="Verdana"/>
                <a:cs typeface="Verdana"/>
              </a:rPr>
              <a:t>placebo</a:t>
            </a:r>
            <a:r>
              <a:rPr dirty="0" sz="1400" spc="130">
                <a:latin typeface="Verdana"/>
                <a:cs typeface="Verdana"/>
              </a:rPr>
              <a:t> </a:t>
            </a:r>
            <a:r>
              <a:rPr dirty="0" sz="1400" spc="100">
                <a:latin typeface="Verdana"/>
                <a:cs typeface="Verdana"/>
              </a:rPr>
              <a:t>group</a:t>
            </a:r>
            <a:r>
              <a:rPr dirty="0" sz="1400" spc="105">
                <a:latin typeface="Verdana"/>
                <a:cs typeface="Verdana"/>
              </a:rPr>
              <a:t> </a:t>
            </a:r>
            <a:r>
              <a:rPr dirty="0" sz="1400" spc="100">
                <a:latin typeface="Verdana"/>
                <a:cs typeface="Verdana"/>
              </a:rPr>
              <a:t>(hazard </a:t>
            </a:r>
            <a:r>
              <a:rPr dirty="0" sz="1400" spc="105">
                <a:latin typeface="Verdana"/>
                <a:cs typeface="Verdana"/>
              </a:rPr>
              <a:t> </a:t>
            </a:r>
            <a:r>
              <a:rPr dirty="0" sz="1400" spc="50">
                <a:latin typeface="Verdana"/>
                <a:cs typeface="Verdana"/>
              </a:rPr>
              <a:t>ratio,</a:t>
            </a:r>
            <a:r>
              <a:rPr dirty="0" sz="1400" spc="55">
                <a:latin typeface="Verdana"/>
                <a:cs typeface="Verdana"/>
              </a:rPr>
              <a:t> </a:t>
            </a:r>
            <a:r>
              <a:rPr dirty="0" sz="1400" spc="-35">
                <a:latin typeface="Verdana"/>
                <a:cs typeface="Verdana"/>
              </a:rPr>
              <a:t>0.82;</a:t>
            </a:r>
            <a:r>
              <a:rPr dirty="0" sz="1400" spc="-30">
                <a:latin typeface="Verdana"/>
                <a:cs typeface="Verdana"/>
              </a:rPr>
              <a:t> </a:t>
            </a:r>
            <a:r>
              <a:rPr dirty="0" sz="1400" spc="-90">
                <a:latin typeface="Verdana"/>
                <a:cs typeface="Verdana"/>
              </a:rPr>
              <a:t>95%</a:t>
            </a:r>
            <a:r>
              <a:rPr dirty="0" sz="1400" spc="-85">
                <a:latin typeface="Verdana"/>
                <a:cs typeface="Verdana"/>
              </a:rPr>
              <a:t> </a:t>
            </a:r>
            <a:r>
              <a:rPr dirty="0" sz="1400" spc="105">
                <a:latin typeface="Verdana"/>
                <a:cs typeface="Verdana"/>
              </a:rPr>
              <a:t>confidence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95">
                <a:latin typeface="Verdana"/>
                <a:cs typeface="Verdana"/>
              </a:rPr>
              <a:t>interval</a:t>
            </a:r>
            <a:r>
              <a:rPr dirty="0" sz="1400" spc="100">
                <a:latin typeface="Verdana"/>
                <a:cs typeface="Verdana"/>
              </a:rPr>
              <a:t> </a:t>
            </a:r>
            <a:r>
              <a:rPr dirty="0" sz="1400" spc="15">
                <a:latin typeface="Verdana"/>
                <a:cs typeface="Verdana"/>
              </a:rPr>
              <a:t>[CI],</a:t>
            </a:r>
            <a:r>
              <a:rPr dirty="0" sz="1400" spc="20">
                <a:latin typeface="Verdana"/>
                <a:cs typeface="Verdana"/>
              </a:rPr>
              <a:t> </a:t>
            </a:r>
            <a:r>
              <a:rPr dirty="0" sz="1400" spc="-40">
                <a:latin typeface="Verdana"/>
                <a:cs typeface="Verdana"/>
              </a:rPr>
              <a:t>0.73</a:t>
            </a:r>
            <a:r>
              <a:rPr dirty="0" sz="1400" spc="-35">
                <a:latin typeface="Verdana"/>
                <a:cs typeface="Verdana"/>
              </a:rPr>
              <a:t> </a:t>
            </a:r>
            <a:r>
              <a:rPr dirty="0" sz="1400" spc="65">
                <a:latin typeface="Verdana"/>
                <a:cs typeface="Verdana"/>
              </a:rPr>
              <a:t>to</a:t>
            </a:r>
            <a:r>
              <a:rPr dirty="0" sz="1400" spc="70">
                <a:latin typeface="Verdana"/>
                <a:cs typeface="Verdana"/>
              </a:rPr>
              <a:t> </a:t>
            </a:r>
            <a:r>
              <a:rPr dirty="0" sz="1400" spc="-35">
                <a:latin typeface="Verdana"/>
                <a:cs typeface="Verdana"/>
              </a:rPr>
              <a:t>0.92;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-50">
                <a:latin typeface="Verdana"/>
                <a:cs typeface="Verdana"/>
              </a:rPr>
              <a:t>P&lt;0.001)</a:t>
            </a:r>
            <a:endParaRPr sz="1400">
              <a:latin typeface="Verdana"/>
              <a:cs typeface="Verdana"/>
            </a:endParaRPr>
          </a:p>
          <a:p>
            <a:pPr marL="12700" marR="3823970">
              <a:lnSpc>
                <a:spcPts val="1500"/>
              </a:lnSpc>
              <a:spcBef>
                <a:spcPts val="1250"/>
              </a:spcBef>
              <a:tabLst>
                <a:tab pos="979169" algn="l"/>
                <a:tab pos="1228090" algn="l"/>
                <a:tab pos="1304290" algn="l"/>
                <a:tab pos="1777364" algn="l"/>
                <a:tab pos="1952625" algn="l"/>
              </a:tabLst>
            </a:pPr>
            <a:r>
              <a:rPr dirty="0" sz="1300" spc="105">
                <a:latin typeface="Verdana"/>
                <a:cs typeface="Verdana"/>
              </a:rPr>
              <a:t>W</a:t>
            </a:r>
            <a:r>
              <a:rPr dirty="0" sz="1300" spc="90">
                <a:latin typeface="Verdana"/>
                <a:cs typeface="Verdana"/>
              </a:rPr>
              <a:t>o</a:t>
            </a:r>
            <a:r>
              <a:rPr dirty="0" sz="1300" spc="30">
                <a:latin typeface="Verdana"/>
                <a:cs typeface="Verdana"/>
              </a:rPr>
              <a:t>r</a:t>
            </a:r>
            <a:r>
              <a:rPr dirty="0" sz="1300" spc="75">
                <a:latin typeface="Verdana"/>
                <a:cs typeface="Verdana"/>
              </a:rPr>
              <a:t>s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120">
                <a:latin typeface="Verdana"/>
                <a:cs typeface="Verdana"/>
              </a:rPr>
              <a:t>n</a:t>
            </a:r>
            <a:r>
              <a:rPr dirty="0" sz="1300" spc="95">
                <a:latin typeface="Verdana"/>
                <a:cs typeface="Verdana"/>
              </a:rPr>
              <a:t>i</a:t>
            </a:r>
            <a:r>
              <a:rPr dirty="0" sz="1300" spc="120">
                <a:latin typeface="Verdana"/>
                <a:cs typeface="Verdana"/>
              </a:rPr>
              <a:t>n</a:t>
            </a:r>
            <a:r>
              <a:rPr dirty="0" sz="1300" spc="95">
                <a:latin typeface="Verdana"/>
                <a:cs typeface="Verdana"/>
              </a:rPr>
              <a:t>g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120">
                <a:latin typeface="Verdana"/>
                <a:cs typeface="Verdana"/>
              </a:rPr>
              <a:t>h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30">
                <a:latin typeface="Verdana"/>
                <a:cs typeface="Verdana"/>
              </a:rPr>
              <a:t>r</a:t>
            </a:r>
            <a:r>
              <a:rPr dirty="0" sz="1300" spc="25">
                <a:latin typeface="Verdana"/>
                <a:cs typeface="Verdana"/>
              </a:rPr>
              <a:t>t</a:t>
            </a:r>
            <a:r>
              <a:rPr dirty="0" sz="1300">
                <a:latin typeface="Verdana"/>
                <a:cs typeface="Verdana"/>
              </a:rPr>
              <a:t>		</a:t>
            </a:r>
            <a:r>
              <a:rPr dirty="0" sz="1300" spc="10">
                <a:latin typeface="Verdana"/>
                <a:cs typeface="Verdana"/>
              </a:rPr>
              <a:t>f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95">
                <a:latin typeface="Verdana"/>
                <a:cs typeface="Verdana"/>
              </a:rPr>
              <a:t>il</a:t>
            </a:r>
            <a:r>
              <a:rPr dirty="0" sz="1300" spc="120">
                <a:latin typeface="Verdana"/>
                <a:cs typeface="Verdana"/>
              </a:rPr>
              <a:t>u</a:t>
            </a:r>
            <a:r>
              <a:rPr dirty="0" sz="1300" spc="30">
                <a:latin typeface="Verdana"/>
                <a:cs typeface="Verdana"/>
              </a:rPr>
              <a:t>r</a:t>
            </a:r>
            <a:r>
              <a:rPr dirty="0" sz="1300" spc="30">
                <a:latin typeface="Verdana"/>
                <a:cs typeface="Verdana"/>
              </a:rPr>
              <a:t>e  </a:t>
            </a:r>
            <a:r>
              <a:rPr dirty="0" sz="1300" spc="90">
                <a:latin typeface="Verdana"/>
                <a:cs typeface="Verdana"/>
              </a:rPr>
              <a:t>o</a:t>
            </a:r>
            <a:r>
              <a:rPr dirty="0" sz="1300" spc="135">
                <a:latin typeface="Verdana"/>
                <a:cs typeface="Verdana"/>
              </a:rPr>
              <a:t>cc</a:t>
            </a:r>
            <a:r>
              <a:rPr dirty="0" sz="1300" spc="120">
                <a:latin typeface="Verdana"/>
                <a:cs typeface="Verdana"/>
              </a:rPr>
              <a:t>u</a:t>
            </a:r>
            <a:r>
              <a:rPr dirty="0" sz="1300" spc="30">
                <a:latin typeface="Verdana"/>
                <a:cs typeface="Verdana"/>
              </a:rPr>
              <a:t>rr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95">
                <a:latin typeface="Verdana"/>
                <a:cs typeface="Verdana"/>
              </a:rPr>
              <a:t>d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95">
                <a:latin typeface="Verdana"/>
                <a:cs typeface="Verdana"/>
              </a:rPr>
              <a:t>i</a:t>
            </a:r>
            <a:r>
              <a:rPr dirty="0" sz="1300" spc="85">
                <a:latin typeface="Verdana"/>
                <a:cs typeface="Verdana"/>
              </a:rPr>
              <a:t>n</a:t>
            </a:r>
            <a:r>
              <a:rPr dirty="0" sz="1300">
                <a:latin typeface="Verdana"/>
                <a:cs typeface="Verdana"/>
              </a:rPr>
              <a:t>		</a:t>
            </a:r>
            <a:r>
              <a:rPr dirty="0" sz="1300" spc="-5">
                <a:latin typeface="Verdana"/>
                <a:cs typeface="Verdana"/>
              </a:rPr>
              <a:t>3</a:t>
            </a:r>
            <a:r>
              <a:rPr dirty="0" sz="1300" spc="35">
                <a:latin typeface="Verdana"/>
                <a:cs typeface="Verdana"/>
              </a:rPr>
              <a:t>6</a:t>
            </a:r>
            <a:r>
              <a:rPr dirty="0" sz="1300" spc="15">
                <a:latin typeface="Verdana"/>
                <a:cs typeface="Verdana"/>
              </a:rPr>
              <a:t>8</a:t>
            </a:r>
            <a:r>
              <a:rPr dirty="0" sz="1300">
                <a:latin typeface="Verdana"/>
                <a:cs typeface="Verdana"/>
              </a:rPr>
              <a:t>	</a:t>
            </a:r>
            <a:r>
              <a:rPr dirty="0" sz="1300" spc="130">
                <a:latin typeface="Verdana"/>
                <a:cs typeface="Verdana"/>
              </a:rPr>
              <a:t>p</a:t>
            </a:r>
            <a:r>
              <a:rPr dirty="0" sz="1300" spc="160">
                <a:latin typeface="Verdana"/>
                <a:cs typeface="Verdana"/>
              </a:rPr>
              <a:t>a</a:t>
            </a:r>
            <a:r>
              <a:rPr dirty="0" sz="1300" spc="60">
                <a:latin typeface="Verdana"/>
                <a:cs typeface="Verdana"/>
              </a:rPr>
              <a:t>t</a:t>
            </a:r>
            <a:r>
              <a:rPr dirty="0" sz="1300" spc="95">
                <a:latin typeface="Verdana"/>
                <a:cs typeface="Verdana"/>
              </a:rPr>
              <a:t>i</a:t>
            </a:r>
            <a:r>
              <a:rPr dirty="0" sz="1300" spc="80">
                <a:latin typeface="Verdana"/>
                <a:cs typeface="Verdana"/>
              </a:rPr>
              <a:t>e</a:t>
            </a:r>
            <a:r>
              <a:rPr dirty="0" sz="1300" spc="120">
                <a:latin typeface="Verdana"/>
                <a:cs typeface="Verdana"/>
              </a:rPr>
              <a:t>n</a:t>
            </a:r>
            <a:r>
              <a:rPr dirty="0" sz="1300" spc="60">
                <a:latin typeface="Verdana"/>
                <a:cs typeface="Verdana"/>
              </a:rPr>
              <a:t>t</a:t>
            </a:r>
            <a:r>
              <a:rPr dirty="0" sz="1300" spc="40">
                <a:latin typeface="Verdana"/>
                <a:cs typeface="Verdana"/>
              </a:rPr>
              <a:t>s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50636" y="3248090"/>
            <a:ext cx="16827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9650" algn="l"/>
              </a:tabLst>
            </a:pPr>
            <a:r>
              <a:rPr dirty="0" sz="1400" spc="25">
                <a:latin typeface="Verdana"/>
                <a:cs typeface="Verdana"/>
              </a:rPr>
              <a:t>T</a:t>
            </a:r>
            <a:r>
              <a:rPr dirty="0" sz="1400" spc="100">
                <a:latin typeface="Verdana"/>
                <a:cs typeface="Verdana"/>
              </a:rPr>
              <a:t>o</a:t>
            </a:r>
            <a:r>
              <a:rPr dirty="0" sz="1400" spc="65">
                <a:latin typeface="Verdana"/>
                <a:cs typeface="Verdana"/>
              </a:rPr>
              <a:t>t</a:t>
            </a:r>
            <a:r>
              <a:rPr dirty="0" sz="1400" spc="175">
                <a:latin typeface="Verdana"/>
                <a:cs typeface="Verdana"/>
              </a:rPr>
              <a:t>a</a:t>
            </a:r>
            <a:r>
              <a:rPr dirty="0" sz="1400" spc="65">
                <a:latin typeface="Verdana"/>
                <a:cs typeface="Verdana"/>
              </a:rPr>
              <a:t>l</a:t>
            </a:r>
            <a:r>
              <a:rPr dirty="0" sz="1400">
                <a:latin typeface="Verdana"/>
                <a:cs typeface="Verdana"/>
              </a:rPr>
              <a:t>	</a:t>
            </a:r>
            <a:r>
              <a:rPr dirty="0" sz="1400" spc="90">
                <a:latin typeface="Verdana"/>
                <a:cs typeface="Verdana"/>
              </a:rPr>
              <a:t>e</a:t>
            </a:r>
            <a:r>
              <a:rPr dirty="0" sz="1400" spc="85">
                <a:latin typeface="Verdana"/>
                <a:cs typeface="Verdana"/>
              </a:rPr>
              <a:t>v</a:t>
            </a:r>
            <a:r>
              <a:rPr dirty="0" sz="1400" spc="90">
                <a:latin typeface="Verdana"/>
                <a:cs typeface="Verdana"/>
              </a:rPr>
              <a:t>e</a:t>
            </a:r>
            <a:r>
              <a:rPr dirty="0" sz="1400" spc="130">
                <a:latin typeface="Verdana"/>
                <a:cs typeface="Verdana"/>
              </a:rPr>
              <a:t>n</a:t>
            </a:r>
            <a:r>
              <a:rPr dirty="0" sz="1400" spc="65">
                <a:latin typeface="Verdana"/>
                <a:cs typeface="Verdana"/>
              </a:rPr>
              <a:t>t</a:t>
            </a:r>
            <a:r>
              <a:rPr dirty="0" sz="1400" spc="45">
                <a:latin typeface="Verdana"/>
                <a:cs typeface="Verdana"/>
              </a:rPr>
              <a:t>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50636" y="3248090"/>
            <a:ext cx="2562860" cy="448309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 indent="2153920">
              <a:lnSpc>
                <a:spcPts val="1650"/>
              </a:lnSpc>
              <a:spcBef>
                <a:spcPts val="180"/>
              </a:spcBef>
              <a:tabLst>
                <a:tab pos="1158240" algn="l"/>
                <a:tab pos="2071370" algn="l"/>
              </a:tabLst>
            </a:pPr>
            <a:r>
              <a:rPr dirty="0" sz="1400" spc="175">
                <a:latin typeface="Verdana"/>
                <a:cs typeface="Verdana"/>
              </a:rPr>
              <a:t>a</a:t>
            </a:r>
            <a:r>
              <a:rPr dirty="0" sz="1400" spc="130">
                <a:latin typeface="Verdana"/>
                <a:cs typeface="Verdana"/>
              </a:rPr>
              <a:t>n</a:t>
            </a:r>
            <a:r>
              <a:rPr dirty="0" sz="1400" spc="70">
                <a:latin typeface="Verdana"/>
                <a:cs typeface="Verdana"/>
              </a:rPr>
              <a:t>d  </a:t>
            </a:r>
            <a:r>
              <a:rPr dirty="0" sz="1400" spc="85">
                <a:latin typeface="Verdana"/>
                <a:cs typeface="Verdana"/>
              </a:rPr>
              <a:t>s</a:t>
            </a:r>
            <a:r>
              <a:rPr dirty="0" sz="1400" spc="105">
                <a:latin typeface="Verdana"/>
                <a:cs typeface="Verdana"/>
              </a:rPr>
              <a:t>y</a:t>
            </a:r>
            <a:r>
              <a:rPr dirty="0" sz="1400" spc="195">
                <a:latin typeface="Verdana"/>
                <a:cs typeface="Verdana"/>
              </a:rPr>
              <a:t>m</a:t>
            </a:r>
            <a:r>
              <a:rPr dirty="0" sz="1400" spc="140">
                <a:latin typeface="Verdana"/>
                <a:cs typeface="Verdana"/>
              </a:rPr>
              <a:t>p</a:t>
            </a:r>
            <a:r>
              <a:rPr dirty="0" sz="1400" spc="65">
                <a:latin typeface="Verdana"/>
                <a:cs typeface="Verdana"/>
              </a:rPr>
              <a:t>t</a:t>
            </a:r>
            <a:r>
              <a:rPr dirty="0" sz="1400" spc="100">
                <a:latin typeface="Verdana"/>
                <a:cs typeface="Verdana"/>
              </a:rPr>
              <a:t>o</a:t>
            </a:r>
            <a:r>
              <a:rPr dirty="0" sz="1400" spc="155">
                <a:latin typeface="Verdana"/>
                <a:cs typeface="Verdana"/>
              </a:rPr>
              <a:t>m</a:t>
            </a:r>
            <a:r>
              <a:rPr dirty="0" sz="1400">
                <a:latin typeface="Verdana"/>
                <a:cs typeface="Verdana"/>
              </a:rPr>
              <a:t>	</a:t>
            </a:r>
            <a:r>
              <a:rPr dirty="0" sz="1400" spc="140">
                <a:latin typeface="Verdana"/>
                <a:cs typeface="Verdana"/>
              </a:rPr>
              <a:t>b</a:t>
            </a:r>
            <a:r>
              <a:rPr dirty="0" sz="1400" spc="130">
                <a:latin typeface="Verdana"/>
                <a:cs typeface="Verdana"/>
              </a:rPr>
              <a:t>u</a:t>
            </a:r>
            <a:r>
              <a:rPr dirty="0" sz="1400" spc="35">
                <a:latin typeface="Verdana"/>
                <a:cs typeface="Verdana"/>
              </a:rPr>
              <a:t>r</a:t>
            </a:r>
            <a:r>
              <a:rPr dirty="0" sz="1400" spc="140">
                <a:latin typeface="Verdana"/>
                <a:cs typeface="Verdana"/>
              </a:rPr>
              <a:t>d</a:t>
            </a:r>
            <a:r>
              <a:rPr dirty="0" sz="1400" spc="90">
                <a:latin typeface="Verdana"/>
                <a:cs typeface="Verdana"/>
              </a:rPr>
              <a:t>e</a:t>
            </a:r>
            <a:r>
              <a:rPr dirty="0" sz="1400" spc="90">
                <a:latin typeface="Verdana"/>
                <a:cs typeface="Verdana"/>
              </a:rPr>
              <a:t>n</a:t>
            </a:r>
            <a:r>
              <a:rPr dirty="0" sz="1400">
                <a:latin typeface="Verdana"/>
                <a:cs typeface="Verdana"/>
              </a:rPr>
              <a:t>	</a:t>
            </a:r>
            <a:r>
              <a:rPr dirty="0" sz="1400" spc="105">
                <a:latin typeface="Verdana"/>
                <a:cs typeface="Verdana"/>
              </a:rPr>
              <a:t>w</a:t>
            </a:r>
            <a:r>
              <a:rPr dirty="0" sz="1400" spc="90">
                <a:latin typeface="Verdana"/>
                <a:cs typeface="Verdana"/>
              </a:rPr>
              <a:t>e</a:t>
            </a:r>
            <a:r>
              <a:rPr dirty="0" sz="1400" spc="35">
                <a:latin typeface="Verdana"/>
                <a:cs typeface="Verdana"/>
              </a:rPr>
              <a:t>r</a:t>
            </a:r>
            <a:r>
              <a:rPr dirty="0" sz="1400" spc="50">
                <a:latin typeface="Verdana"/>
                <a:cs typeface="Verdana"/>
              </a:rPr>
              <a:t>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50636" y="3667190"/>
            <a:ext cx="25596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3495" algn="l"/>
                <a:tab pos="2225040" algn="l"/>
              </a:tabLst>
            </a:pPr>
            <a:r>
              <a:rPr dirty="0" sz="1400" spc="105">
                <a:latin typeface="Verdana"/>
                <a:cs typeface="Verdana"/>
              </a:rPr>
              <a:t>l</a:t>
            </a:r>
            <a:r>
              <a:rPr dirty="0" sz="1400" spc="100">
                <a:latin typeface="Verdana"/>
                <a:cs typeface="Verdana"/>
              </a:rPr>
              <a:t>o</a:t>
            </a:r>
            <a:r>
              <a:rPr dirty="0" sz="1400" spc="105">
                <a:latin typeface="Verdana"/>
                <a:cs typeface="Verdana"/>
              </a:rPr>
              <a:t>w</a:t>
            </a:r>
            <a:r>
              <a:rPr dirty="0" sz="1400" spc="90">
                <a:latin typeface="Verdana"/>
                <a:cs typeface="Verdana"/>
              </a:rPr>
              <a:t>e</a:t>
            </a:r>
            <a:r>
              <a:rPr dirty="0" sz="1400" spc="-5">
                <a:latin typeface="Verdana"/>
                <a:cs typeface="Verdana"/>
              </a:rPr>
              <a:t>r</a:t>
            </a:r>
            <a:r>
              <a:rPr dirty="0" sz="1400">
                <a:latin typeface="Verdana"/>
                <a:cs typeface="Verdana"/>
              </a:rPr>
              <a:t>	</a:t>
            </a:r>
            <a:r>
              <a:rPr dirty="0" sz="1400" spc="105">
                <a:latin typeface="Verdana"/>
                <a:cs typeface="Verdana"/>
              </a:rPr>
              <a:t>i</a:t>
            </a:r>
            <a:r>
              <a:rPr dirty="0" sz="1400" spc="90">
                <a:latin typeface="Verdana"/>
                <a:cs typeface="Verdana"/>
              </a:rPr>
              <a:t>n</a:t>
            </a:r>
            <a:r>
              <a:rPr dirty="0" sz="1400">
                <a:latin typeface="Verdana"/>
                <a:cs typeface="Verdana"/>
              </a:rPr>
              <a:t>	</a:t>
            </a:r>
            <a:r>
              <a:rPr dirty="0" sz="1400" spc="65">
                <a:latin typeface="Verdana"/>
                <a:cs typeface="Verdana"/>
              </a:rPr>
              <a:t>t</a:t>
            </a:r>
            <a:r>
              <a:rPr dirty="0" sz="1400" spc="130">
                <a:latin typeface="Verdana"/>
                <a:cs typeface="Verdana"/>
              </a:rPr>
              <a:t>h</a:t>
            </a:r>
            <a:r>
              <a:rPr dirty="0" sz="1400" spc="50">
                <a:latin typeface="Verdana"/>
                <a:cs typeface="Verdana"/>
              </a:rPr>
              <a:t>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50636" y="3876740"/>
            <a:ext cx="2562860" cy="448309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dirty="0" sz="1400" spc="110">
                <a:latin typeface="Verdana"/>
                <a:cs typeface="Verdana"/>
              </a:rPr>
              <a:t>dapagliflozin</a:t>
            </a:r>
            <a:r>
              <a:rPr dirty="0" sz="1400" spc="215">
                <a:latin typeface="Verdana"/>
                <a:cs typeface="Verdana"/>
              </a:rPr>
              <a:t> </a:t>
            </a:r>
            <a:r>
              <a:rPr dirty="0" sz="1400" spc="100">
                <a:latin typeface="Verdana"/>
                <a:cs typeface="Verdana"/>
              </a:rPr>
              <a:t>group</a:t>
            </a:r>
            <a:r>
              <a:rPr dirty="0" sz="1400" spc="215">
                <a:latin typeface="Verdana"/>
                <a:cs typeface="Verdana"/>
              </a:rPr>
              <a:t> </a:t>
            </a:r>
            <a:r>
              <a:rPr dirty="0" sz="1400" spc="114">
                <a:latin typeface="Verdana"/>
                <a:cs typeface="Verdana"/>
              </a:rPr>
              <a:t>than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95">
                <a:latin typeface="Verdana"/>
                <a:cs typeface="Verdana"/>
              </a:rPr>
              <a:t>in</a:t>
            </a:r>
            <a:r>
              <a:rPr dirty="0" sz="1400">
                <a:latin typeface="Verdana"/>
                <a:cs typeface="Verdana"/>
              </a:rPr>
              <a:t> </a:t>
            </a:r>
            <a:r>
              <a:rPr dirty="0" sz="1400" spc="80">
                <a:latin typeface="Verdana"/>
                <a:cs typeface="Verdana"/>
              </a:rPr>
              <a:t>the</a:t>
            </a:r>
            <a:r>
              <a:rPr dirty="0" sz="1400" spc="5">
                <a:latin typeface="Verdana"/>
                <a:cs typeface="Verdana"/>
              </a:rPr>
              <a:t> </a:t>
            </a:r>
            <a:r>
              <a:rPr dirty="0" sz="1400" spc="125">
                <a:latin typeface="Verdana"/>
                <a:cs typeface="Verdana"/>
              </a:rPr>
              <a:t>placebo</a:t>
            </a:r>
            <a:r>
              <a:rPr dirty="0" sz="1400" spc="5">
                <a:latin typeface="Verdana"/>
                <a:cs typeface="Verdana"/>
              </a:rPr>
              <a:t> </a:t>
            </a:r>
            <a:r>
              <a:rPr dirty="0" sz="1400" spc="65">
                <a:latin typeface="Verdana"/>
                <a:cs typeface="Verdana"/>
              </a:rPr>
              <a:t>group.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93829" y="6557509"/>
            <a:ext cx="2556510" cy="38925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  <a:tabLst>
                <a:tab pos="1079500" algn="l"/>
                <a:tab pos="1804035" algn="l"/>
                <a:tab pos="2270125" algn="l"/>
              </a:tabLst>
            </a:pPr>
            <a:r>
              <a:rPr dirty="0" sz="1200" spc="65">
                <a:latin typeface="Verdana"/>
                <a:cs typeface="Verdana"/>
              </a:rPr>
              <a:t>Results</a:t>
            </a:r>
            <a:r>
              <a:rPr dirty="0" sz="1200" spc="380">
                <a:latin typeface="Verdana"/>
                <a:cs typeface="Verdana"/>
              </a:rPr>
              <a:t> </a:t>
            </a:r>
            <a:r>
              <a:rPr dirty="0" sz="1200" spc="60">
                <a:latin typeface="Verdana"/>
                <a:cs typeface="Verdana"/>
              </a:rPr>
              <a:t>were</a:t>
            </a:r>
            <a:r>
              <a:rPr dirty="0" sz="1200" spc="385">
                <a:latin typeface="Verdana"/>
                <a:cs typeface="Verdana"/>
              </a:rPr>
              <a:t> </a:t>
            </a:r>
            <a:r>
              <a:rPr dirty="0" sz="1200" spc="95">
                <a:latin typeface="Verdana"/>
                <a:cs typeface="Verdana"/>
              </a:rPr>
              <a:t>similar</a:t>
            </a:r>
            <a:r>
              <a:rPr dirty="0" sz="1200" spc="385">
                <a:latin typeface="Verdana"/>
                <a:cs typeface="Verdana"/>
              </a:rPr>
              <a:t> </a:t>
            </a:r>
            <a:r>
              <a:rPr dirty="0" sz="1200" spc="120">
                <a:latin typeface="Verdana"/>
                <a:cs typeface="Verdana"/>
              </a:rPr>
              <a:t>among </a:t>
            </a:r>
            <a:r>
              <a:rPr dirty="0" sz="1200" spc="-405">
                <a:latin typeface="Verdana"/>
                <a:cs typeface="Verdana"/>
              </a:rPr>
              <a:t> </a:t>
            </a:r>
            <a:r>
              <a:rPr dirty="0" sz="1200" spc="120">
                <a:latin typeface="Verdana"/>
                <a:cs typeface="Verdana"/>
              </a:rPr>
              <a:t>p</a:t>
            </a:r>
            <a:r>
              <a:rPr dirty="0" sz="1200" spc="150">
                <a:latin typeface="Verdana"/>
                <a:cs typeface="Verdana"/>
              </a:rPr>
              <a:t>a</a:t>
            </a:r>
            <a:r>
              <a:rPr dirty="0" sz="1200" spc="60">
                <a:latin typeface="Verdana"/>
                <a:cs typeface="Verdana"/>
              </a:rPr>
              <a:t>t</a:t>
            </a:r>
            <a:r>
              <a:rPr dirty="0" sz="1200" spc="90">
                <a:latin typeface="Verdana"/>
                <a:cs typeface="Verdana"/>
              </a:rPr>
              <a:t>i</a:t>
            </a:r>
            <a:r>
              <a:rPr dirty="0" sz="1200" spc="75">
                <a:latin typeface="Verdana"/>
                <a:cs typeface="Verdana"/>
              </a:rPr>
              <a:t>e</a:t>
            </a:r>
            <a:r>
              <a:rPr dirty="0" sz="1200" spc="114">
                <a:latin typeface="Verdana"/>
                <a:cs typeface="Verdana"/>
              </a:rPr>
              <a:t>n</a:t>
            </a:r>
            <a:r>
              <a:rPr dirty="0" sz="1200" spc="60">
                <a:latin typeface="Verdana"/>
                <a:cs typeface="Verdana"/>
              </a:rPr>
              <a:t>t</a:t>
            </a:r>
            <a:r>
              <a:rPr dirty="0" sz="1200" spc="40">
                <a:latin typeface="Verdana"/>
                <a:cs typeface="Verdana"/>
              </a:rPr>
              <a:t>s</a:t>
            </a:r>
            <a:r>
              <a:rPr dirty="0" sz="1200">
                <a:latin typeface="Verdana"/>
                <a:cs typeface="Verdana"/>
              </a:rPr>
              <a:t>	</a:t>
            </a:r>
            <a:r>
              <a:rPr dirty="0" sz="1200" spc="90">
                <a:latin typeface="Verdana"/>
                <a:cs typeface="Verdana"/>
              </a:rPr>
              <a:t>w</a:t>
            </a:r>
            <a:r>
              <a:rPr dirty="0" sz="1200" spc="90">
                <a:latin typeface="Verdana"/>
                <a:cs typeface="Verdana"/>
              </a:rPr>
              <a:t>i</a:t>
            </a:r>
            <a:r>
              <a:rPr dirty="0" sz="1200" spc="60">
                <a:latin typeface="Verdana"/>
                <a:cs typeface="Verdana"/>
              </a:rPr>
              <a:t>t</a:t>
            </a:r>
            <a:r>
              <a:rPr dirty="0" sz="1200" spc="80">
                <a:latin typeface="Verdana"/>
                <a:cs typeface="Verdana"/>
              </a:rPr>
              <a:t>h</a:t>
            </a:r>
            <a:r>
              <a:rPr dirty="0" sz="1200">
                <a:latin typeface="Verdana"/>
                <a:cs typeface="Verdana"/>
              </a:rPr>
              <a:t>	</a:t>
            </a:r>
            <a:r>
              <a:rPr dirty="0" sz="1200" spc="114">
                <a:latin typeface="Verdana"/>
                <a:cs typeface="Verdana"/>
              </a:rPr>
              <a:t>a</a:t>
            </a:r>
            <a:r>
              <a:rPr dirty="0" sz="1200">
                <a:latin typeface="Verdana"/>
                <a:cs typeface="Verdana"/>
              </a:rPr>
              <a:t>	</a:t>
            </a:r>
            <a:r>
              <a:rPr dirty="0" sz="1200" spc="90">
                <a:latin typeface="Verdana"/>
                <a:cs typeface="Verdana"/>
              </a:rPr>
              <a:t>l</a:t>
            </a:r>
            <a:r>
              <a:rPr dirty="0" sz="1200" spc="75">
                <a:latin typeface="Verdana"/>
                <a:cs typeface="Verdana"/>
              </a:rPr>
              <a:t>e</a:t>
            </a:r>
            <a:r>
              <a:rPr dirty="0" sz="1200" spc="15">
                <a:latin typeface="Verdana"/>
                <a:cs typeface="Verdana"/>
              </a:rPr>
              <a:t>f</a:t>
            </a:r>
            <a:r>
              <a:rPr dirty="0" sz="1200" spc="25">
                <a:latin typeface="Verdana"/>
                <a:cs typeface="Verdana"/>
              </a:rPr>
              <a:t>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93829" y="6919459"/>
            <a:ext cx="25552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85">
                <a:latin typeface="Verdana"/>
                <a:cs typeface="Verdana"/>
              </a:rPr>
              <a:t>ventricular</a:t>
            </a:r>
            <a:r>
              <a:rPr dirty="0" sz="1200" spc="495">
                <a:latin typeface="Verdana"/>
                <a:cs typeface="Verdana"/>
              </a:rPr>
              <a:t> </a:t>
            </a:r>
            <a:r>
              <a:rPr dirty="0" sz="1200" spc="75">
                <a:latin typeface="Verdana"/>
                <a:cs typeface="Verdana"/>
              </a:rPr>
              <a:t>ejection</a:t>
            </a:r>
            <a:r>
              <a:rPr dirty="0" sz="1200" spc="500">
                <a:latin typeface="Verdana"/>
                <a:cs typeface="Verdana"/>
              </a:rPr>
              <a:t> </a:t>
            </a:r>
            <a:r>
              <a:rPr dirty="0" sz="1200" spc="80">
                <a:latin typeface="Verdana"/>
                <a:cs typeface="Verdana"/>
              </a:rPr>
              <a:t>fraction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93829" y="7100434"/>
            <a:ext cx="2563495" cy="129413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35">
                <a:latin typeface="Verdana"/>
                <a:cs typeface="Verdana"/>
              </a:rPr>
              <a:t>of</a:t>
            </a:r>
            <a:r>
              <a:rPr dirty="0" sz="1200" spc="40">
                <a:latin typeface="Verdana"/>
                <a:cs typeface="Verdana"/>
              </a:rPr>
              <a:t> </a:t>
            </a:r>
            <a:r>
              <a:rPr dirty="0" sz="1200" spc="-75">
                <a:latin typeface="Verdana"/>
                <a:cs typeface="Verdana"/>
              </a:rPr>
              <a:t>60%</a:t>
            </a:r>
            <a:r>
              <a:rPr dirty="0" sz="1200" spc="-70">
                <a:latin typeface="Verdana"/>
                <a:cs typeface="Verdana"/>
              </a:rPr>
              <a:t> </a:t>
            </a:r>
            <a:r>
              <a:rPr dirty="0" sz="1200" spc="40">
                <a:latin typeface="Verdana"/>
                <a:cs typeface="Verdana"/>
              </a:rPr>
              <a:t>or</a:t>
            </a:r>
            <a:r>
              <a:rPr dirty="0" sz="1200" spc="45">
                <a:latin typeface="Verdana"/>
                <a:cs typeface="Verdana"/>
              </a:rPr>
              <a:t> </a:t>
            </a:r>
            <a:r>
              <a:rPr dirty="0" sz="1200" spc="80">
                <a:latin typeface="Verdana"/>
                <a:cs typeface="Verdana"/>
              </a:rPr>
              <a:t>more</a:t>
            </a:r>
            <a:r>
              <a:rPr dirty="0" sz="1200" spc="85">
                <a:latin typeface="Verdana"/>
                <a:cs typeface="Verdana"/>
              </a:rPr>
              <a:t> </a:t>
            </a:r>
            <a:r>
              <a:rPr dirty="0" sz="1200" spc="114">
                <a:latin typeface="Verdana"/>
                <a:cs typeface="Verdana"/>
              </a:rPr>
              <a:t>and </a:t>
            </a:r>
            <a:r>
              <a:rPr dirty="0" sz="1200" spc="75">
                <a:latin typeface="Verdana"/>
                <a:cs typeface="Verdana"/>
              </a:rPr>
              <a:t>those </a:t>
            </a:r>
            <a:r>
              <a:rPr dirty="0" sz="1200" spc="80">
                <a:latin typeface="Verdana"/>
                <a:cs typeface="Verdana"/>
              </a:rPr>
              <a:t> with</a:t>
            </a:r>
            <a:r>
              <a:rPr dirty="0" sz="1200" spc="85">
                <a:latin typeface="Verdana"/>
                <a:cs typeface="Verdana"/>
              </a:rPr>
              <a:t> </a:t>
            </a:r>
            <a:r>
              <a:rPr dirty="0" sz="1200" spc="114">
                <a:latin typeface="Verdana"/>
                <a:cs typeface="Verdana"/>
              </a:rPr>
              <a:t>a</a:t>
            </a:r>
            <a:r>
              <a:rPr dirty="0" sz="1200" spc="120">
                <a:latin typeface="Verdana"/>
                <a:cs typeface="Verdana"/>
              </a:rPr>
              <a:t> </a:t>
            </a:r>
            <a:r>
              <a:rPr dirty="0" sz="1200" spc="50">
                <a:latin typeface="Verdana"/>
                <a:cs typeface="Verdana"/>
              </a:rPr>
              <a:t>left</a:t>
            </a:r>
            <a:r>
              <a:rPr dirty="0" sz="1200" spc="55">
                <a:latin typeface="Verdana"/>
                <a:cs typeface="Verdana"/>
              </a:rPr>
              <a:t> </a:t>
            </a:r>
            <a:r>
              <a:rPr dirty="0" sz="1200" spc="85">
                <a:latin typeface="Verdana"/>
                <a:cs typeface="Verdana"/>
              </a:rPr>
              <a:t>ventricular </a:t>
            </a:r>
            <a:r>
              <a:rPr dirty="0" sz="1200" spc="90">
                <a:latin typeface="Verdana"/>
                <a:cs typeface="Verdana"/>
              </a:rPr>
              <a:t> </a:t>
            </a:r>
            <a:r>
              <a:rPr dirty="0" sz="1200" spc="75">
                <a:latin typeface="Verdana"/>
                <a:cs typeface="Verdana"/>
              </a:rPr>
              <a:t>ejection </a:t>
            </a:r>
            <a:r>
              <a:rPr dirty="0" sz="1200" spc="80">
                <a:latin typeface="Verdana"/>
                <a:cs typeface="Verdana"/>
              </a:rPr>
              <a:t>fraction </a:t>
            </a:r>
            <a:r>
              <a:rPr dirty="0" sz="1200" spc="35">
                <a:latin typeface="Verdana"/>
                <a:cs typeface="Verdana"/>
              </a:rPr>
              <a:t>of </a:t>
            </a:r>
            <a:r>
              <a:rPr dirty="0" sz="1200" spc="70">
                <a:latin typeface="Verdana"/>
                <a:cs typeface="Verdana"/>
              </a:rPr>
              <a:t>less </a:t>
            </a:r>
            <a:r>
              <a:rPr dirty="0" sz="1200" spc="100">
                <a:latin typeface="Verdana"/>
                <a:cs typeface="Verdana"/>
              </a:rPr>
              <a:t>than </a:t>
            </a:r>
            <a:r>
              <a:rPr dirty="0" sz="1200" spc="-409">
                <a:latin typeface="Verdana"/>
                <a:cs typeface="Verdana"/>
              </a:rPr>
              <a:t> </a:t>
            </a:r>
            <a:r>
              <a:rPr dirty="0" sz="1200" spc="-85">
                <a:latin typeface="Verdana"/>
                <a:cs typeface="Verdana"/>
              </a:rPr>
              <a:t>60%, </a:t>
            </a:r>
            <a:r>
              <a:rPr dirty="0" sz="1200" spc="114">
                <a:latin typeface="Verdana"/>
                <a:cs typeface="Verdana"/>
              </a:rPr>
              <a:t>and </a:t>
            </a:r>
            <a:r>
              <a:rPr dirty="0" sz="1200" spc="70">
                <a:latin typeface="Verdana"/>
                <a:cs typeface="Verdana"/>
              </a:rPr>
              <a:t>results </a:t>
            </a:r>
            <a:r>
              <a:rPr dirty="0" sz="1200" spc="60">
                <a:latin typeface="Verdana"/>
                <a:cs typeface="Verdana"/>
              </a:rPr>
              <a:t>were </a:t>
            </a:r>
            <a:r>
              <a:rPr dirty="0" sz="1200" spc="95">
                <a:latin typeface="Verdana"/>
                <a:cs typeface="Verdana"/>
              </a:rPr>
              <a:t>similar </a:t>
            </a:r>
            <a:r>
              <a:rPr dirty="0" sz="1200" spc="-409">
                <a:latin typeface="Verdana"/>
                <a:cs typeface="Verdana"/>
              </a:rPr>
              <a:t> </a:t>
            </a:r>
            <a:r>
              <a:rPr dirty="0" sz="1200" spc="85">
                <a:latin typeface="Verdana"/>
                <a:cs typeface="Verdana"/>
              </a:rPr>
              <a:t>in</a:t>
            </a:r>
            <a:r>
              <a:rPr dirty="0" sz="1200" spc="90">
                <a:latin typeface="Verdana"/>
                <a:cs typeface="Verdana"/>
              </a:rPr>
              <a:t> </a:t>
            </a:r>
            <a:r>
              <a:rPr dirty="0" sz="1200" spc="80">
                <a:latin typeface="Verdana"/>
                <a:cs typeface="Verdana"/>
              </a:rPr>
              <a:t>prespecified</a:t>
            </a:r>
            <a:r>
              <a:rPr dirty="0" sz="1200" spc="85">
                <a:latin typeface="Verdana"/>
                <a:cs typeface="Verdana"/>
              </a:rPr>
              <a:t> </a:t>
            </a:r>
            <a:r>
              <a:rPr dirty="0" sz="1200" spc="70">
                <a:latin typeface="Verdana"/>
                <a:cs typeface="Verdana"/>
              </a:rPr>
              <a:t>subgroups, </a:t>
            </a:r>
            <a:r>
              <a:rPr dirty="0" sz="1200" spc="-409">
                <a:latin typeface="Verdana"/>
                <a:cs typeface="Verdana"/>
              </a:rPr>
              <a:t> </a:t>
            </a:r>
            <a:r>
              <a:rPr dirty="0" sz="1200" spc="105">
                <a:latin typeface="Verdana"/>
                <a:cs typeface="Verdana"/>
              </a:rPr>
              <a:t>including</a:t>
            </a:r>
            <a:r>
              <a:rPr dirty="0" sz="1200" spc="110">
                <a:latin typeface="Verdana"/>
                <a:cs typeface="Verdana"/>
              </a:rPr>
              <a:t> </a:t>
            </a:r>
            <a:r>
              <a:rPr dirty="0" sz="1200" spc="90">
                <a:latin typeface="Verdana"/>
                <a:cs typeface="Verdana"/>
              </a:rPr>
              <a:t>patients</a:t>
            </a:r>
            <a:r>
              <a:rPr dirty="0" sz="1200" spc="95">
                <a:latin typeface="Verdana"/>
                <a:cs typeface="Verdana"/>
              </a:rPr>
              <a:t> </a:t>
            </a:r>
            <a:r>
              <a:rPr dirty="0" sz="1200" spc="80">
                <a:latin typeface="Verdana"/>
                <a:cs typeface="Verdana"/>
              </a:rPr>
              <a:t>with</a:t>
            </a:r>
            <a:r>
              <a:rPr dirty="0" sz="1200" spc="85">
                <a:latin typeface="Verdana"/>
                <a:cs typeface="Verdana"/>
              </a:rPr>
              <a:t> </a:t>
            </a:r>
            <a:r>
              <a:rPr dirty="0" sz="1200" spc="40">
                <a:latin typeface="Verdana"/>
                <a:cs typeface="Verdana"/>
              </a:rPr>
              <a:t>or </a:t>
            </a:r>
            <a:r>
              <a:rPr dirty="0" sz="1200" spc="45">
                <a:latin typeface="Verdana"/>
                <a:cs typeface="Verdana"/>
              </a:rPr>
              <a:t> </a:t>
            </a:r>
            <a:r>
              <a:rPr dirty="0" sz="1200" spc="80">
                <a:latin typeface="Verdana"/>
                <a:cs typeface="Verdana"/>
              </a:rPr>
              <a:t>without</a:t>
            </a:r>
            <a:r>
              <a:rPr dirty="0" sz="1200" spc="5">
                <a:latin typeface="Verdana"/>
                <a:cs typeface="Verdana"/>
              </a:rPr>
              <a:t> </a:t>
            </a:r>
            <a:r>
              <a:rPr dirty="0" sz="1200" spc="70">
                <a:latin typeface="Verdana"/>
                <a:cs typeface="Verdana"/>
              </a:rPr>
              <a:t>diabetes.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64309" y="6884597"/>
            <a:ext cx="2559050" cy="65786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just" marL="12700" marR="5080">
              <a:lnSpc>
                <a:spcPts val="1650"/>
              </a:lnSpc>
              <a:spcBef>
                <a:spcPts val="180"/>
              </a:spcBef>
            </a:pPr>
            <a:r>
              <a:rPr dirty="0" sz="1400" spc="70">
                <a:latin typeface="Verdana"/>
                <a:cs typeface="Verdana"/>
              </a:rPr>
              <a:t>The </a:t>
            </a:r>
            <a:r>
              <a:rPr dirty="0" sz="1400" spc="114">
                <a:latin typeface="Verdana"/>
                <a:cs typeface="Verdana"/>
              </a:rPr>
              <a:t>incidence </a:t>
            </a:r>
            <a:r>
              <a:rPr dirty="0" sz="1400" spc="40">
                <a:latin typeface="Verdana"/>
                <a:cs typeface="Verdana"/>
              </a:rPr>
              <a:t>of </a:t>
            </a:r>
            <a:r>
              <a:rPr dirty="0" sz="1400" spc="95">
                <a:latin typeface="Verdana"/>
                <a:cs typeface="Verdana"/>
              </a:rPr>
              <a:t>adverse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85">
                <a:latin typeface="Verdana"/>
                <a:cs typeface="Verdana"/>
              </a:rPr>
              <a:t>events</a:t>
            </a:r>
            <a:r>
              <a:rPr dirty="0" sz="1400" spc="45">
                <a:latin typeface="Verdana"/>
                <a:cs typeface="Verdana"/>
              </a:rPr>
              <a:t> </a:t>
            </a:r>
            <a:r>
              <a:rPr dirty="0" sz="1400" spc="110">
                <a:latin typeface="Verdana"/>
                <a:cs typeface="Verdana"/>
              </a:rPr>
              <a:t>was</a:t>
            </a:r>
            <a:r>
              <a:rPr dirty="0" sz="1400" spc="50">
                <a:latin typeface="Verdana"/>
                <a:cs typeface="Verdana"/>
              </a:rPr>
              <a:t> </a:t>
            </a:r>
            <a:r>
              <a:rPr dirty="0" sz="1400" spc="110">
                <a:latin typeface="Verdana"/>
                <a:cs typeface="Verdana"/>
              </a:rPr>
              <a:t>similar</a:t>
            </a:r>
            <a:r>
              <a:rPr dirty="0" sz="1400" spc="50">
                <a:latin typeface="Verdana"/>
                <a:cs typeface="Verdana"/>
              </a:rPr>
              <a:t> </a:t>
            </a:r>
            <a:r>
              <a:rPr dirty="0" sz="1400" spc="95">
                <a:latin typeface="Verdana"/>
                <a:cs typeface="Verdana"/>
              </a:rPr>
              <a:t>in</a:t>
            </a:r>
            <a:r>
              <a:rPr dirty="0" sz="1400" spc="50">
                <a:latin typeface="Verdana"/>
                <a:cs typeface="Verdana"/>
              </a:rPr>
              <a:t> </a:t>
            </a:r>
            <a:r>
              <a:rPr dirty="0" sz="1400" spc="80">
                <a:latin typeface="Verdana"/>
                <a:cs typeface="Verdana"/>
              </a:rPr>
              <a:t>the </a:t>
            </a:r>
            <a:r>
              <a:rPr dirty="0" sz="1400" spc="-480">
                <a:latin typeface="Verdana"/>
                <a:cs typeface="Verdana"/>
              </a:rPr>
              <a:t> </a:t>
            </a:r>
            <a:r>
              <a:rPr dirty="0" sz="1400" spc="80">
                <a:latin typeface="Verdana"/>
                <a:cs typeface="Verdana"/>
              </a:rPr>
              <a:t>two</a:t>
            </a:r>
            <a:r>
              <a:rPr dirty="0" sz="1400" spc="5">
                <a:latin typeface="Verdana"/>
                <a:cs typeface="Verdana"/>
              </a:rPr>
              <a:t> </a:t>
            </a:r>
            <a:r>
              <a:rPr dirty="0" sz="1400" spc="100">
                <a:latin typeface="Verdana"/>
                <a:cs typeface="Verdana"/>
              </a:rPr>
              <a:t>groups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20220" y="0"/>
            <a:ext cx="3568065" cy="10287000"/>
            <a:chOff x="14720220" y="0"/>
            <a:chExt cx="3568065" cy="10287000"/>
          </a:xfrm>
        </p:grpSpPr>
        <p:sp>
          <p:nvSpPr>
            <p:cNvPr id="3" name="object 3"/>
            <p:cNvSpPr/>
            <p:nvPr/>
          </p:nvSpPr>
          <p:spPr>
            <a:xfrm>
              <a:off x="14720220" y="0"/>
              <a:ext cx="3568065" cy="10287000"/>
            </a:xfrm>
            <a:custGeom>
              <a:avLst/>
              <a:gdLst/>
              <a:ahLst/>
              <a:cxnLst/>
              <a:rect l="l" t="t" r="r" b="b"/>
              <a:pathLst>
                <a:path w="3568065" h="10287000">
                  <a:moveTo>
                    <a:pt x="0" y="0"/>
                  </a:moveTo>
                  <a:lnTo>
                    <a:pt x="3567778" y="0"/>
                  </a:lnTo>
                  <a:lnTo>
                    <a:pt x="3567778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BE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5819594" y="0"/>
              <a:ext cx="1438275" cy="2000250"/>
            </a:xfrm>
            <a:custGeom>
              <a:avLst/>
              <a:gdLst/>
              <a:ahLst/>
              <a:cxnLst/>
              <a:rect l="l" t="t" r="r" b="b"/>
              <a:pathLst>
                <a:path w="1438275" h="2000250">
                  <a:moveTo>
                    <a:pt x="1438274" y="2000249"/>
                  </a:moveTo>
                  <a:lnTo>
                    <a:pt x="0" y="2000249"/>
                  </a:lnTo>
                  <a:lnTo>
                    <a:pt x="0" y="0"/>
                  </a:lnTo>
                  <a:lnTo>
                    <a:pt x="1438274" y="0"/>
                  </a:lnTo>
                  <a:lnTo>
                    <a:pt x="1438274" y="2000249"/>
                  </a:lnTo>
                  <a:close/>
                </a:path>
              </a:pathLst>
            </a:custGeom>
            <a:solidFill>
              <a:srgbClr val="F7F7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184370" y="673694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5">
                  <a:moveTo>
                    <a:pt x="416490" y="712495"/>
                  </a:moveTo>
                  <a:lnTo>
                    <a:pt x="296094" y="712495"/>
                  </a:lnTo>
                  <a:lnTo>
                    <a:pt x="267039" y="706643"/>
                  </a:lnTo>
                  <a:lnTo>
                    <a:pt x="243297" y="690670"/>
                  </a:lnTo>
                  <a:lnTo>
                    <a:pt x="227281" y="666949"/>
                  </a:lnTo>
                  <a:lnTo>
                    <a:pt x="221406" y="637853"/>
                  </a:lnTo>
                  <a:lnTo>
                    <a:pt x="221406" y="491107"/>
                  </a:lnTo>
                  <a:lnTo>
                    <a:pt x="74690" y="491107"/>
                  </a:lnTo>
                  <a:lnTo>
                    <a:pt x="45604" y="485227"/>
                  </a:lnTo>
                  <a:lnTo>
                    <a:pt x="21865" y="469196"/>
                  </a:lnTo>
                  <a:lnTo>
                    <a:pt x="5865" y="445425"/>
                  </a:lnTo>
                  <a:lnTo>
                    <a:pt x="0" y="416326"/>
                  </a:lnTo>
                  <a:lnTo>
                    <a:pt x="0" y="296115"/>
                  </a:lnTo>
                  <a:lnTo>
                    <a:pt x="5865" y="267000"/>
                  </a:lnTo>
                  <a:lnTo>
                    <a:pt x="21865" y="243240"/>
                  </a:lnTo>
                  <a:lnTo>
                    <a:pt x="45604" y="227227"/>
                  </a:lnTo>
                  <a:lnTo>
                    <a:pt x="74690" y="221357"/>
                  </a:lnTo>
                  <a:lnTo>
                    <a:pt x="221406" y="221357"/>
                  </a:lnTo>
                  <a:lnTo>
                    <a:pt x="221406" y="74565"/>
                  </a:lnTo>
                  <a:lnTo>
                    <a:pt x="227281" y="45549"/>
                  </a:lnTo>
                  <a:lnTo>
                    <a:pt x="243297" y="21846"/>
                  </a:lnTo>
                  <a:lnTo>
                    <a:pt x="267039" y="5862"/>
                  </a:lnTo>
                  <a:lnTo>
                    <a:pt x="296094" y="0"/>
                  </a:lnTo>
                  <a:lnTo>
                    <a:pt x="416490" y="0"/>
                  </a:lnTo>
                  <a:lnTo>
                    <a:pt x="445574" y="5862"/>
                  </a:lnTo>
                  <a:lnTo>
                    <a:pt x="469314" y="21846"/>
                  </a:lnTo>
                  <a:lnTo>
                    <a:pt x="485313" y="45549"/>
                  </a:lnTo>
                  <a:lnTo>
                    <a:pt x="491178" y="74565"/>
                  </a:lnTo>
                  <a:lnTo>
                    <a:pt x="491178" y="221357"/>
                  </a:lnTo>
                  <a:lnTo>
                    <a:pt x="637901" y="221357"/>
                  </a:lnTo>
                  <a:lnTo>
                    <a:pt x="667002" y="227227"/>
                  </a:lnTo>
                  <a:lnTo>
                    <a:pt x="690756" y="243240"/>
                  </a:lnTo>
                  <a:lnTo>
                    <a:pt x="706766" y="267000"/>
                  </a:lnTo>
                  <a:lnTo>
                    <a:pt x="712636" y="296115"/>
                  </a:lnTo>
                  <a:lnTo>
                    <a:pt x="712636" y="416326"/>
                  </a:lnTo>
                  <a:lnTo>
                    <a:pt x="706766" y="445425"/>
                  </a:lnTo>
                  <a:lnTo>
                    <a:pt x="690756" y="469196"/>
                  </a:lnTo>
                  <a:lnTo>
                    <a:pt x="667002" y="485227"/>
                  </a:lnTo>
                  <a:lnTo>
                    <a:pt x="637901" y="491107"/>
                  </a:lnTo>
                  <a:lnTo>
                    <a:pt x="491178" y="491107"/>
                  </a:lnTo>
                  <a:lnTo>
                    <a:pt x="491178" y="637853"/>
                  </a:lnTo>
                  <a:lnTo>
                    <a:pt x="485313" y="666949"/>
                  </a:lnTo>
                  <a:lnTo>
                    <a:pt x="469314" y="690670"/>
                  </a:lnTo>
                  <a:lnTo>
                    <a:pt x="445574" y="706643"/>
                  </a:lnTo>
                  <a:lnTo>
                    <a:pt x="416490" y="712495"/>
                  </a:lnTo>
                  <a:close/>
                </a:path>
              </a:pathLst>
            </a:custGeom>
            <a:solidFill>
              <a:srgbClr val="8FBEA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09995" y="1001747"/>
            <a:ext cx="9334499" cy="928525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98017" y="161098"/>
            <a:ext cx="6795770" cy="1168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0" spc="715">
                <a:solidFill>
                  <a:srgbClr val="8FBEAB"/>
                </a:solidFill>
              </a:rPr>
              <a:t>C</a:t>
            </a:r>
            <a:r>
              <a:rPr dirty="0" sz="7500" spc="229">
                <a:solidFill>
                  <a:srgbClr val="8FBEAB"/>
                </a:solidFill>
              </a:rPr>
              <a:t>O</a:t>
            </a:r>
            <a:r>
              <a:rPr dirty="0" sz="7500" spc="445">
                <a:solidFill>
                  <a:srgbClr val="8FBEAB"/>
                </a:solidFill>
              </a:rPr>
              <a:t>N</a:t>
            </a:r>
            <a:r>
              <a:rPr dirty="0" sz="7500" spc="715">
                <a:solidFill>
                  <a:srgbClr val="8FBEAB"/>
                </a:solidFill>
              </a:rPr>
              <a:t>C</a:t>
            </a:r>
            <a:r>
              <a:rPr dirty="0" sz="7500" spc="-360">
                <a:solidFill>
                  <a:srgbClr val="8FBEAB"/>
                </a:solidFill>
              </a:rPr>
              <a:t>L</a:t>
            </a:r>
            <a:r>
              <a:rPr dirty="0" sz="7500" spc="215">
                <a:solidFill>
                  <a:srgbClr val="8FBEAB"/>
                </a:solidFill>
              </a:rPr>
              <a:t>U</a:t>
            </a:r>
            <a:r>
              <a:rPr dirty="0" sz="7500" spc="-50">
                <a:solidFill>
                  <a:srgbClr val="8FBEAB"/>
                </a:solidFill>
              </a:rPr>
              <a:t>S</a:t>
            </a:r>
            <a:r>
              <a:rPr dirty="0" sz="7500" spc="-525">
                <a:solidFill>
                  <a:srgbClr val="8FBEAB"/>
                </a:solidFill>
              </a:rPr>
              <a:t>I</a:t>
            </a:r>
            <a:r>
              <a:rPr dirty="0" sz="7500" spc="229">
                <a:solidFill>
                  <a:srgbClr val="8FBEAB"/>
                </a:solidFill>
              </a:rPr>
              <a:t>O</a:t>
            </a:r>
            <a:r>
              <a:rPr dirty="0" sz="7500" spc="220">
                <a:solidFill>
                  <a:srgbClr val="8FBEAB"/>
                </a:solidFill>
              </a:rPr>
              <a:t>N</a:t>
            </a:r>
            <a:endParaRPr sz="7500"/>
          </a:p>
        </p:txBody>
      </p:sp>
      <p:sp>
        <p:nvSpPr>
          <p:cNvPr id="8" name="object 8"/>
          <p:cNvSpPr txBox="1"/>
          <p:nvPr/>
        </p:nvSpPr>
        <p:spPr>
          <a:xfrm>
            <a:off x="4999006" y="3450449"/>
            <a:ext cx="5154295" cy="429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60325" marR="52705" indent="-635">
              <a:lnSpc>
                <a:spcPct val="116700"/>
              </a:lnSpc>
              <a:spcBef>
                <a:spcPts val="95"/>
              </a:spcBef>
            </a:pPr>
            <a:r>
              <a:rPr dirty="0" sz="3000" spc="-40">
                <a:latin typeface="Lucida Sans Unicode"/>
                <a:cs typeface="Lucida Sans Unicode"/>
              </a:rPr>
              <a:t>Dapagliflozin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40">
                <a:latin typeface="Lucida Sans Unicode"/>
                <a:cs typeface="Lucida Sans Unicode"/>
              </a:rPr>
              <a:t>reduced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40">
                <a:latin typeface="Lucida Sans Unicode"/>
                <a:cs typeface="Lucida Sans Unicode"/>
              </a:rPr>
              <a:t>the  </a:t>
            </a:r>
            <a:r>
              <a:rPr dirty="0" sz="3000" spc="15">
                <a:latin typeface="Lucida Sans Unicode"/>
                <a:cs typeface="Lucida Sans Unicode"/>
              </a:rPr>
              <a:t>combined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-85">
                <a:latin typeface="Lucida Sans Unicode"/>
                <a:cs typeface="Lucida Sans Unicode"/>
              </a:rPr>
              <a:t>risk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30">
                <a:latin typeface="Lucida Sans Unicode"/>
                <a:cs typeface="Lucida Sans Unicode"/>
              </a:rPr>
              <a:t>of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-20">
                <a:latin typeface="Lucida Sans Unicode"/>
                <a:cs typeface="Lucida Sans Unicode"/>
              </a:rPr>
              <a:t>worsening  </a:t>
            </a:r>
            <a:r>
              <a:rPr dirty="0" sz="3000" spc="35">
                <a:latin typeface="Lucida Sans Unicode"/>
                <a:cs typeface="Lucida Sans Unicode"/>
              </a:rPr>
              <a:t>heart </a:t>
            </a:r>
            <a:r>
              <a:rPr dirty="0" sz="3000" spc="5">
                <a:latin typeface="Lucida Sans Unicode"/>
                <a:cs typeface="Lucida Sans Unicode"/>
              </a:rPr>
              <a:t>failure </a:t>
            </a:r>
            <a:r>
              <a:rPr dirty="0" sz="3000" spc="15">
                <a:latin typeface="Lucida Sans Unicode"/>
                <a:cs typeface="Lucida Sans Unicode"/>
              </a:rPr>
              <a:t>or </a:t>
            </a:r>
            <a:r>
              <a:rPr dirty="0" sz="3000" spc="20">
                <a:latin typeface="Lucida Sans Unicode"/>
                <a:cs typeface="Lucida Sans Unicode"/>
              </a:rPr>
              <a:t> </a:t>
            </a:r>
            <a:r>
              <a:rPr dirty="0" sz="3000" spc="30">
                <a:latin typeface="Lucida Sans Unicode"/>
                <a:cs typeface="Lucida Sans Unicode"/>
              </a:rPr>
              <a:t>cardiovascular</a:t>
            </a:r>
            <a:r>
              <a:rPr dirty="0" sz="3000" spc="-220">
                <a:latin typeface="Lucida Sans Unicode"/>
                <a:cs typeface="Lucida Sans Unicode"/>
              </a:rPr>
              <a:t> </a:t>
            </a:r>
            <a:r>
              <a:rPr dirty="0" sz="3000" spc="40">
                <a:latin typeface="Lucida Sans Unicode"/>
                <a:cs typeface="Lucida Sans Unicode"/>
              </a:rPr>
              <a:t>death</a:t>
            </a:r>
            <a:endParaRPr sz="3000">
              <a:latin typeface="Lucida Sans Unicode"/>
              <a:cs typeface="Lucida Sans Unicode"/>
            </a:endParaRPr>
          </a:p>
          <a:p>
            <a:pPr algn="ctr" marL="12700" marR="5080">
              <a:lnSpc>
                <a:spcPts val="4200"/>
              </a:lnSpc>
              <a:spcBef>
                <a:spcPts val="100"/>
              </a:spcBef>
            </a:pPr>
            <a:r>
              <a:rPr dirty="0" sz="3000" spc="-50">
                <a:latin typeface="Lucida Sans Unicode"/>
                <a:cs typeface="Lucida Sans Unicode"/>
              </a:rPr>
              <a:t>among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25">
                <a:latin typeface="Lucida Sans Unicode"/>
                <a:cs typeface="Lucida Sans Unicode"/>
              </a:rPr>
              <a:t>patients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20">
                <a:latin typeface="Lucida Sans Unicode"/>
                <a:cs typeface="Lucida Sans Unicode"/>
              </a:rPr>
              <a:t>with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30">
                <a:latin typeface="Lucida Sans Unicode"/>
                <a:cs typeface="Lucida Sans Unicode"/>
              </a:rPr>
              <a:t>heart  </a:t>
            </a:r>
            <a:r>
              <a:rPr dirty="0" sz="3000" spc="5">
                <a:latin typeface="Lucida Sans Unicode"/>
                <a:cs typeface="Lucida Sans Unicode"/>
              </a:rPr>
              <a:t>failure</a:t>
            </a:r>
            <a:r>
              <a:rPr dirty="0" sz="3000" spc="-220">
                <a:latin typeface="Lucida Sans Unicode"/>
                <a:cs typeface="Lucida Sans Unicode"/>
              </a:rPr>
              <a:t> </a:t>
            </a:r>
            <a:r>
              <a:rPr dirty="0" sz="3000" spc="15">
                <a:latin typeface="Lucida Sans Unicode"/>
                <a:cs typeface="Lucida Sans Unicode"/>
              </a:rPr>
              <a:t>and</a:t>
            </a:r>
            <a:r>
              <a:rPr dirty="0" sz="3000" spc="-220">
                <a:latin typeface="Lucida Sans Unicode"/>
                <a:cs typeface="Lucida Sans Unicode"/>
              </a:rPr>
              <a:t> </a:t>
            </a:r>
            <a:r>
              <a:rPr dirty="0" sz="3000" spc="10">
                <a:latin typeface="Lucida Sans Unicode"/>
                <a:cs typeface="Lucida Sans Unicode"/>
              </a:rPr>
              <a:t>a</a:t>
            </a:r>
            <a:r>
              <a:rPr dirty="0" sz="3000" spc="-215">
                <a:latin typeface="Lucida Sans Unicode"/>
                <a:cs typeface="Lucida Sans Unicode"/>
              </a:rPr>
              <a:t> </a:t>
            </a:r>
            <a:r>
              <a:rPr dirty="0" sz="3000" spc="10">
                <a:latin typeface="Lucida Sans Unicode"/>
                <a:cs typeface="Lucida Sans Unicode"/>
              </a:rPr>
              <a:t>mildly</a:t>
            </a:r>
            <a:r>
              <a:rPr dirty="0" sz="3000" spc="-220">
                <a:latin typeface="Lucida Sans Unicode"/>
                <a:cs typeface="Lucida Sans Unicode"/>
              </a:rPr>
              <a:t> </a:t>
            </a:r>
            <a:r>
              <a:rPr dirty="0" sz="3000" spc="40">
                <a:latin typeface="Lucida Sans Unicode"/>
                <a:cs typeface="Lucida Sans Unicode"/>
              </a:rPr>
              <a:t>reduced </a:t>
            </a:r>
            <a:r>
              <a:rPr dirty="0" sz="3000" spc="-935">
                <a:latin typeface="Lucida Sans Unicode"/>
                <a:cs typeface="Lucida Sans Unicode"/>
              </a:rPr>
              <a:t> </a:t>
            </a:r>
            <a:r>
              <a:rPr dirty="0" sz="3000" spc="15">
                <a:latin typeface="Lucida Sans Unicode"/>
                <a:cs typeface="Lucida Sans Unicode"/>
              </a:rPr>
              <a:t>or </a:t>
            </a:r>
            <a:r>
              <a:rPr dirty="0" sz="3000" spc="40">
                <a:latin typeface="Lucida Sans Unicode"/>
                <a:cs typeface="Lucida Sans Unicode"/>
              </a:rPr>
              <a:t>preserved </a:t>
            </a:r>
            <a:r>
              <a:rPr dirty="0" sz="3000" spc="20">
                <a:latin typeface="Lucida Sans Unicode"/>
                <a:cs typeface="Lucida Sans Unicode"/>
              </a:rPr>
              <a:t>ejection </a:t>
            </a:r>
            <a:r>
              <a:rPr dirty="0" sz="3000" spc="25">
                <a:latin typeface="Lucida Sans Unicode"/>
                <a:cs typeface="Lucida Sans Unicode"/>
              </a:rPr>
              <a:t> </a:t>
            </a:r>
            <a:r>
              <a:rPr dirty="0" sz="3000" spc="30">
                <a:latin typeface="Lucida Sans Unicode"/>
                <a:cs typeface="Lucida Sans Unicode"/>
              </a:rPr>
              <a:t>fraction</a:t>
            </a:r>
            <a:endParaRPr sz="3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Pooja Katoch</dc:creator>
  <cp:keywords>DAFZZ1BPhdc,BAE6BIclRcU</cp:keywords>
  <dc:title>Dapagliflozin in Heart Failure with Mildly Reduced or Preserved Ejection Fraction</dc:title>
  <dcterms:created xsi:type="dcterms:W3CDTF">2023-02-02T15:29:24Z</dcterms:created>
  <dcterms:modified xsi:type="dcterms:W3CDTF">2023-02-02T15:29:24Z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2023-02-02T00:00:00Z</vt:filetime>
  </property>
  <property fmtid="{D5CDD505-2E9C-101B-9397-08002B2CF9AE}" pid="3" name="Creator">
    <vt:lpwstr>Canva</vt:lpwstr>
  </property>
  <property fmtid="{D5CDD505-2E9C-101B-9397-08002B2CF9AE}" pid="4" name="LastSaved">
    <vt:filetime>2023-02-02T00:00:00Z</vt:filetime>
  </property>
</Properties>
</file>