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085117-1BAA-A746-8894-E8D47BF7BCCB}" v="12" dt="2023-02-07T11:31:19.36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p:cViewPr varScale="1">
        <p:scale>
          <a:sx n="80" d="100"/>
          <a:sy n="80" d="100"/>
        </p:scale>
        <p:origin x="280" y="22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1" i="0">
                <a:solidFill>
                  <a:srgbClr val="05283C"/>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1" i="0">
                <a:solidFill>
                  <a:srgbClr val="05283C"/>
                </a:solidFill>
                <a:latin typeface="Times New Roman"/>
                <a:cs typeface="Times New Roman"/>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200" b="1" i="0">
                <a:solidFill>
                  <a:srgbClr val="05283C"/>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2"/>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solidFill>
            <a:srgbClr val="F7E2FF"/>
          </a:solidFill>
        </p:spPr>
        <p:txBody>
          <a:bodyPr wrap="square" lIns="0" tIns="0" rIns="0" bIns="0" rtlCol="0"/>
          <a:lstStyle/>
          <a:p>
            <a:endParaRPr/>
          </a:p>
        </p:txBody>
      </p:sp>
      <p:sp>
        <p:nvSpPr>
          <p:cNvPr id="2" name="Holder 2"/>
          <p:cNvSpPr>
            <a:spLocks noGrp="1"/>
          </p:cNvSpPr>
          <p:nvPr>
            <p:ph type="title"/>
          </p:nvPr>
        </p:nvSpPr>
        <p:spPr>
          <a:xfrm>
            <a:off x="739140" y="133856"/>
            <a:ext cx="16809720" cy="665480"/>
          </a:xfrm>
          <a:prstGeom prst="rect">
            <a:avLst/>
          </a:prstGeom>
        </p:spPr>
        <p:txBody>
          <a:bodyPr wrap="square" lIns="0" tIns="0" rIns="0" bIns="0">
            <a:spAutoFit/>
          </a:bodyPr>
          <a:lstStyle>
            <a:lvl1pPr>
              <a:defRPr sz="4200" b="1" i="0">
                <a:solidFill>
                  <a:srgbClr val="05283C"/>
                </a:solidFill>
                <a:latin typeface="Times New Roman"/>
                <a:cs typeface="Times New Roman"/>
              </a:defRPr>
            </a:lvl1pPr>
          </a:lstStyle>
          <a:p>
            <a:endParaRPr/>
          </a:p>
        </p:txBody>
      </p:sp>
      <p:sp>
        <p:nvSpPr>
          <p:cNvPr id="3" name="Holder 3"/>
          <p:cNvSpPr>
            <a:spLocks noGrp="1"/>
          </p:cNvSpPr>
          <p:nvPr>
            <p:ph type="body" idx="1"/>
          </p:nvPr>
        </p:nvSpPr>
        <p:spPr>
          <a:xfrm>
            <a:off x="638358" y="3317848"/>
            <a:ext cx="17011283" cy="417957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2/7/23</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086602" y="8093425"/>
            <a:ext cx="1038225" cy="66675"/>
          </a:xfrm>
          <a:custGeom>
            <a:avLst/>
            <a:gdLst/>
            <a:ahLst/>
            <a:cxnLst/>
            <a:rect l="l" t="t" r="r" b="b"/>
            <a:pathLst>
              <a:path w="1038225" h="66675">
                <a:moveTo>
                  <a:pt x="1038225" y="66342"/>
                </a:moveTo>
                <a:lnTo>
                  <a:pt x="0" y="66342"/>
                </a:lnTo>
                <a:lnTo>
                  <a:pt x="0" y="0"/>
                </a:lnTo>
                <a:lnTo>
                  <a:pt x="1038225" y="0"/>
                </a:lnTo>
                <a:lnTo>
                  <a:pt x="1038225" y="66342"/>
                </a:lnTo>
                <a:close/>
              </a:path>
            </a:pathLst>
          </a:custGeom>
          <a:solidFill>
            <a:srgbClr val="AC09E6"/>
          </a:solidFill>
        </p:spPr>
        <p:txBody>
          <a:bodyPr wrap="square" lIns="0" tIns="0" rIns="0" bIns="0" rtlCol="0"/>
          <a:lstStyle/>
          <a:p>
            <a:endParaRPr/>
          </a:p>
        </p:txBody>
      </p:sp>
      <p:sp>
        <p:nvSpPr>
          <p:cNvPr id="3" name="object 3"/>
          <p:cNvSpPr/>
          <p:nvPr/>
        </p:nvSpPr>
        <p:spPr>
          <a:xfrm>
            <a:off x="10530413" y="0"/>
            <a:ext cx="7753349" cy="10286999"/>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175865" y="869308"/>
            <a:ext cx="10179050" cy="1511300"/>
          </a:xfrm>
          <a:prstGeom prst="rect">
            <a:avLst/>
          </a:prstGeom>
        </p:spPr>
        <p:txBody>
          <a:bodyPr vert="horz" wrap="square" lIns="0" tIns="12065" rIns="0" bIns="0" rtlCol="0">
            <a:spAutoFit/>
          </a:bodyPr>
          <a:lstStyle/>
          <a:p>
            <a:pPr marL="12700" marR="5080" indent="784860">
              <a:lnSpc>
                <a:spcPct val="116100"/>
              </a:lnSpc>
              <a:spcBef>
                <a:spcPts val="95"/>
              </a:spcBef>
            </a:pPr>
            <a:r>
              <a:rPr dirty="0">
                <a:solidFill>
                  <a:srgbClr val="AC09E6"/>
                </a:solidFill>
              </a:rPr>
              <a:t>Bone </a:t>
            </a:r>
            <a:r>
              <a:rPr spc="-35" dirty="0">
                <a:solidFill>
                  <a:srgbClr val="AC09E6"/>
                </a:solidFill>
              </a:rPr>
              <a:t>marrow </a:t>
            </a:r>
            <a:r>
              <a:rPr spc="-15" dirty="0">
                <a:solidFill>
                  <a:srgbClr val="AC09E6"/>
                </a:solidFill>
              </a:rPr>
              <a:t>activation </a:t>
            </a:r>
            <a:r>
              <a:rPr spc="40" dirty="0">
                <a:solidFill>
                  <a:srgbClr val="AC09E6"/>
                </a:solidFill>
              </a:rPr>
              <a:t>in </a:t>
            </a:r>
            <a:r>
              <a:rPr spc="20" dirty="0">
                <a:solidFill>
                  <a:srgbClr val="AC09E6"/>
                </a:solidFill>
              </a:rPr>
              <a:t>response </a:t>
            </a:r>
            <a:r>
              <a:rPr spc="30" dirty="0">
                <a:solidFill>
                  <a:srgbClr val="AC09E6"/>
                </a:solidFill>
              </a:rPr>
              <a:t>to  </a:t>
            </a:r>
            <a:r>
              <a:rPr spc="-20" dirty="0">
                <a:solidFill>
                  <a:srgbClr val="AC09E6"/>
                </a:solidFill>
              </a:rPr>
              <a:t>metabolic</a:t>
            </a:r>
            <a:r>
              <a:rPr spc="-315" dirty="0">
                <a:solidFill>
                  <a:srgbClr val="AC09E6"/>
                </a:solidFill>
              </a:rPr>
              <a:t> </a:t>
            </a:r>
            <a:r>
              <a:rPr spc="-15" dirty="0">
                <a:solidFill>
                  <a:srgbClr val="AC09E6"/>
                </a:solidFill>
              </a:rPr>
              <a:t>syndrome</a:t>
            </a:r>
            <a:r>
              <a:rPr spc="-315" dirty="0">
                <a:solidFill>
                  <a:srgbClr val="AC09E6"/>
                </a:solidFill>
              </a:rPr>
              <a:t> </a:t>
            </a:r>
            <a:r>
              <a:rPr spc="-45" dirty="0">
                <a:solidFill>
                  <a:srgbClr val="AC09E6"/>
                </a:solidFill>
              </a:rPr>
              <a:t>and</a:t>
            </a:r>
            <a:r>
              <a:rPr spc="-315" dirty="0">
                <a:solidFill>
                  <a:srgbClr val="AC09E6"/>
                </a:solidFill>
              </a:rPr>
              <a:t> </a:t>
            </a:r>
            <a:r>
              <a:rPr spc="-70" dirty="0">
                <a:solidFill>
                  <a:srgbClr val="AC09E6"/>
                </a:solidFill>
              </a:rPr>
              <a:t>early</a:t>
            </a:r>
            <a:r>
              <a:rPr spc="-315" dirty="0">
                <a:solidFill>
                  <a:srgbClr val="AC09E6"/>
                </a:solidFill>
              </a:rPr>
              <a:t> </a:t>
            </a:r>
            <a:r>
              <a:rPr dirty="0">
                <a:solidFill>
                  <a:srgbClr val="AC09E6"/>
                </a:solidFill>
              </a:rPr>
              <a:t>atherosclerosis</a:t>
            </a:r>
          </a:p>
        </p:txBody>
      </p:sp>
      <p:sp>
        <p:nvSpPr>
          <p:cNvPr id="5" name="object 5"/>
          <p:cNvSpPr txBox="1"/>
          <p:nvPr/>
        </p:nvSpPr>
        <p:spPr>
          <a:xfrm>
            <a:off x="460151" y="3355370"/>
            <a:ext cx="9610090" cy="3692525"/>
          </a:xfrm>
          <a:prstGeom prst="rect">
            <a:avLst/>
          </a:prstGeom>
        </p:spPr>
        <p:txBody>
          <a:bodyPr vert="horz" wrap="square" lIns="0" tIns="12065" rIns="0" bIns="0" rtlCol="0">
            <a:spAutoFit/>
          </a:bodyPr>
          <a:lstStyle/>
          <a:p>
            <a:pPr marL="12065" marR="5080" algn="ctr">
              <a:lnSpc>
                <a:spcPct val="116500"/>
              </a:lnSpc>
              <a:spcBef>
                <a:spcPts val="95"/>
              </a:spcBef>
            </a:pPr>
            <a:r>
              <a:rPr sz="2950" spc="10" dirty="0">
                <a:solidFill>
                  <a:srgbClr val="05283C"/>
                </a:solidFill>
                <a:latin typeface="Lato"/>
                <a:cs typeface="Lato"/>
              </a:rPr>
              <a:t>Experimental studies suggest that increased bone marrow  (BM) activity </a:t>
            </a:r>
            <a:r>
              <a:rPr sz="2950" spc="5" dirty="0">
                <a:solidFill>
                  <a:srgbClr val="05283C"/>
                </a:solidFill>
                <a:latin typeface="Lato"/>
                <a:cs typeface="Lato"/>
              </a:rPr>
              <a:t>is </a:t>
            </a:r>
            <a:r>
              <a:rPr sz="2950" spc="10" dirty="0">
                <a:solidFill>
                  <a:srgbClr val="05283C"/>
                </a:solidFill>
                <a:latin typeface="Lato"/>
                <a:cs typeface="Lato"/>
              </a:rPr>
              <a:t>involved in the association between  cardiovascular risk factors and inflammation in  atherosclerosis. However, human data to support this  association are sparse. The purpose was to study the  association between cardiovascular risk factors, </a:t>
            </a:r>
            <a:r>
              <a:rPr sz="2950" spc="20" dirty="0">
                <a:solidFill>
                  <a:srgbClr val="05283C"/>
                </a:solidFill>
                <a:latin typeface="Lato"/>
                <a:cs typeface="Lato"/>
              </a:rPr>
              <a:t>BM  </a:t>
            </a:r>
            <a:r>
              <a:rPr sz="2950" spc="10" dirty="0">
                <a:solidFill>
                  <a:srgbClr val="05283C"/>
                </a:solidFill>
                <a:latin typeface="Lato"/>
                <a:cs typeface="Lato"/>
              </a:rPr>
              <a:t>activation, and subclinical</a:t>
            </a:r>
            <a:r>
              <a:rPr sz="2950" spc="-20" dirty="0">
                <a:solidFill>
                  <a:srgbClr val="05283C"/>
                </a:solidFill>
                <a:latin typeface="Lato"/>
                <a:cs typeface="Lato"/>
              </a:rPr>
              <a:t> </a:t>
            </a:r>
            <a:r>
              <a:rPr sz="2950" spc="10" dirty="0">
                <a:solidFill>
                  <a:srgbClr val="05283C"/>
                </a:solidFill>
                <a:latin typeface="Lato"/>
                <a:cs typeface="Lato"/>
              </a:rPr>
              <a:t>atherosclerosis.</a:t>
            </a:r>
            <a:endParaRPr sz="2950">
              <a:latin typeface="Lato"/>
              <a:cs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483231" y="7286269"/>
            <a:ext cx="1248410" cy="733425"/>
          </a:xfrm>
          <a:custGeom>
            <a:avLst/>
            <a:gdLst/>
            <a:ahLst/>
            <a:cxnLst/>
            <a:rect l="l" t="t" r="r" b="b"/>
            <a:pathLst>
              <a:path w="1248410" h="733425">
                <a:moveTo>
                  <a:pt x="1248333" y="366712"/>
                </a:moveTo>
                <a:lnTo>
                  <a:pt x="1245577" y="321818"/>
                </a:lnTo>
                <a:lnTo>
                  <a:pt x="1237348" y="277609"/>
                </a:lnTo>
                <a:lnTo>
                  <a:pt x="1223759" y="234734"/>
                </a:lnTo>
                <a:lnTo>
                  <a:pt x="1205026" y="193840"/>
                </a:lnTo>
                <a:lnTo>
                  <a:pt x="1181442" y="155549"/>
                </a:lnTo>
                <a:lnTo>
                  <a:pt x="1153337" y="120434"/>
                </a:lnTo>
                <a:lnTo>
                  <a:pt x="1121143" y="89027"/>
                </a:lnTo>
                <a:lnTo>
                  <a:pt x="1085354" y="61798"/>
                </a:lnTo>
                <a:lnTo>
                  <a:pt x="1046492" y="39154"/>
                </a:lnTo>
                <a:lnTo>
                  <a:pt x="1005166" y="21437"/>
                </a:lnTo>
                <a:lnTo>
                  <a:pt x="961974" y="8902"/>
                </a:lnTo>
                <a:lnTo>
                  <a:pt x="917562" y="1765"/>
                </a:lnTo>
                <a:lnTo>
                  <a:pt x="881621" y="0"/>
                </a:lnTo>
                <a:lnTo>
                  <a:pt x="872617" y="101"/>
                </a:lnTo>
                <a:lnTo>
                  <a:pt x="827811" y="3962"/>
                </a:lnTo>
                <a:lnTo>
                  <a:pt x="783818" y="13284"/>
                </a:lnTo>
                <a:lnTo>
                  <a:pt x="741286" y="27914"/>
                </a:lnTo>
                <a:lnTo>
                  <a:pt x="700862" y="47637"/>
                </a:lnTo>
                <a:lnTo>
                  <a:pt x="663168" y="72161"/>
                </a:lnTo>
                <a:lnTo>
                  <a:pt x="628764" y="101117"/>
                </a:lnTo>
                <a:lnTo>
                  <a:pt x="624154" y="105613"/>
                </a:lnTo>
                <a:lnTo>
                  <a:pt x="619569" y="101117"/>
                </a:lnTo>
                <a:lnTo>
                  <a:pt x="585165" y="72161"/>
                </a:lnTo>
                <a:lnTo>
                  <a:pt x="547458" y="47637"/>
                </a:lnTo>
                <a:lnTo>
                  <a:pt x="507047" y="27914"/>
                </a:lnTo>
                <a:lnTo>
                  <a:pt x="464515" y="13284"/>
                </a:lnTo>
                <a:lnTo>
                  <a:pt x="420522" y="3962"/>
                </a:lnTo>
                <a:lnTo>
                  <a:pt x="375716" y="101"/>
                </a:lnTo>
                <a:lnTo>
                  <a:pt x="366712" y="0"/>
                </a:lnTo>
                <a:lnTo>
                  <a:pt x="357708" y="101"/>
                </a:lnTo>
                <a:lnTo>
                  <a:pt x="312902" y="3962"/>
                </a:lnTo>
                <a:lnTo>
                  <a:pt x="268909" y="13284"/>
                </a:lnTo>
                <a:lnTo>
                  <a:pt x="226377" y="27914"/>
                </a:lnTo>
                <a:lnTo>
                  <a:pt x="185953" y="47637"/>
                </a:lnTo>
                <a:lnTo>
                  <a:pt x="148259" y="72161"/>
                </a:lnTo>
                <a:lnTo>
                  <a:pt x="113842" y="101117"/>
                </a:lnTo>
                <a:lnTo>
                  <a:pt x="83235" y="134073"/>
                </a:lnTo>
                <a:lnTo>
                  <a:pt x="56883" y="170522"/>
                </a:lnTo>
                <a:lnTo>
                  <a:pt x="35204" y="209918"/>
                </a:lnTo>
                <a:lnTo>
                  <a:pt x="18503" y="251675"/>
                </a:lnTo>
                <a:lnTo>
                  <a:pt x="7048" y="295160"/>
                </a:lnTo>
                <a:lnTo>
                  <a:pt x="990" y="339737"/>
                </a:lnTo>
                <a:lnTo>
                  <a:pt x="0" y="366712"/>
                </a:lnTo>
                <a:lnTo>
                  <a:pt x="101" y="375716"/>
                </a:lnTo>
                <a:lnTo>
                  <a:pt x="3962" y="420522"/>
                </a:lnTo>
                <a:lnTo>
                  <a:pt x="13284" y="464515"/>
                </a:lnTo>
                <a:lnTo>
                  <a:pt x="27914" y="507047"/>
                </a:lnTo>
                <a:lnTo>
                  <a:pt x="47637" y="547458"/>
                </a:lnTo>
                <a:lnTo>
                  <a:pt x="72161" y="585165"/>
                </a:lnTo>
                <a:lnTo>
                  <a:pt x="101117" y="619569"/>
                </a:lnTo>
                <a:lnTo>
                  <a:pt x="134073" y="650176"/>
                </a:lnTo>
                <a:lnTo>
                  <a:pt x="170522" y="676529"/>
                </a:lnTo>
                <a:lnTo>
                  <a:pt x="209918" y="698207"/>
                </a:lnTo>
                <a:lnTo>
                  <a:pt x="251675" y="714908"/>
                </a:lnTo>
                <a:lnTo>
                  <a:pt x="295160" y="726376"/>
                </a:lnTo>
                <a:lnTo>
                  <a:pt x="339737" y="732434"/>
                </a:lnTo>
                <a:lnTo>
                  <a:pt x="366712" y="733425"/>
                </a:lnTo>
                <a:lnTo>
                  <a:pt x="375716" y="733310"/>
                </a:lnTo>
                <a:lnTo>
                  <a:pt x="420522" y="729449"/>
                </a:lnTo>
                <a:lnTo>
                  <a:pt x="464515" y="720140"/>
                </a:lnTo>
                <a:lnTo>
                  <a:pt x="507047" y="705510"/>
                </a:lnTo>
                <a:lnTo>
                  <a:pt x="547458" y="685774"/>
                </a:lnTo>
                <a:lnTo>
                  <a:pt x="585165" y="661250"/>
                </a:lnTo>
                <a:lnTo>
                  <a:pt x="619569" y="632307"/>
                </a:lnTo>
                <a:lnTo>
                  <a:pt x="624154" y="627824"/>
                </a:lnTo>
                <a:lnTo>
                  <a:pt x="628764" y="632307"/>
                </a:lnTo>
                <a:lnTo>
                  <a:pt x="663168" y="661250"/>
                </a:lnTo>
                <a:lnTo>
                  <a:pt x="700862" y="685774"/>
                </a:lnTo>
                <a:lnTo>
                  <a:pt x="741286" y="705510"/>
                </a:lnTo>
                <a:lnTo>
                  <a:pt x="783818" y="720140"/>
                </a:lnTo>
                <a:lnTo>
                  <a:pt x="827811" y="729449"/>
                </a:lnTo>
                <a:lnTo>
                  <a:pt x="872617" y="733310"/>
                </a:lnTo>
                <a:lnTo>
                  <a:pt x="881621" y="733425"/>
                </a:lnTo>
                <a:lnTo>
                  <a:pt x="890625" y="733310"/>
                </a:lnTo>
                <a:lnTo>
                  <a:pt x="935431" y="729449"/>
                </a:lnTo>
                <a:lnTo>
                  <a:pt x="979424" y="720140"/>
                </a:lnTo>
                <a:lnTo>
                  <a:pt x="1021956" y="705510"/>
                </a:lnTo>
                <a:lnTo>
                  <a:pt x="1062367" y="685774"/>
                </a:lnTo>
                <a:lnTo>
                  <a:pt x="1100074" y="661250"/>
                </a:lnTo>
                <a:lnTo>
                  <a:pt x="1134478" y="632307"/>
                </a:lnTo>
                <a:lnTo>
                  <a:pt x="1165098" y="599351"/>
                </a:lnTo>
                <a:lnTo>
                  <a:pt x="1191437" y="562902"/>
                </a:lnTo>
                <a:lnTo>
                  <a:pt x="1213129" y="523494"/>
                </a:lnTo>
                <a:lnTo>
                  <a:pt x="1229817" y="481749"/>
                </a:lnTo>
                <a:lnTo>
                  <a:pt x="1241285" y="438251"/>
                </a:lnTo>
                <a:lnTo>
                  <a:pt x="1247343" y="393687"/>
                </a:lnTo>
                <a:lnTo>
                  <a:pt x="1248219" y="375716"/>
                </a:lnTo>
                <a:lnTo>
                  <a:pt x="1248333" y="366712"/>
                </a:lnTo>
                <a:close/>
              </a:path>
            </a:pathLst>
          </a:custGeom>
          <a:solidFill>
            <a:srgbClr val="F7E2FF"/>
          </a:solidFill>
        </p:spPr>
        <p:txBody>
          <a:bodyPr wrap="square" lIns="0" tIns="0" rIns="0" bIns="0" rtlCol="0"/>
          <a:lstStyle/>
          <a:p>
            <a:endParaRPr/>
          </a:p>
        </p:txBody>
      </p:sp>
      <p:sp>
        <p:nvSpPr>
          <p:cNvPr id="3" name="object 3"/>
          <p:cNvSpPr/>
          <p:nvPr/>
        </p:nvSpPr>
        <p:spPr>
          <a:xfrm>
            <a:off x="11290187" y="1657812"/>
            <a:ext cx="6997811" cy="8201009"/>
          </a:xfrm>
          <a:prstGeom prst="rect">
            <a:avLst/>
          </a:prstGeom>
          <a:blipFill>
            <a:blip r:embed="rId2" cstate="print"/>
            <a:stretch>
              <a:fillRect/>
            </a:stretch>
          </a:blipFill>
        </p:spPr>
        <p:txBody>
          <a:bodyPr wrap="square" lIns="0" tIns="0" rIns="0" bIns="0" rtlCol="0"/>
          <a:lstStyle/>
          <a:p>
            <a:endParaRPr/>
          </a:p>
        </p:txBody>
      </p:sp>
      <p:grpSp>
        <p:nvGrpSpPr>
          <p:cNvPr id="4" name="object 4"/>
          <p:cNvGrpSpPr/>
          <p:nvPr/>
        </p:nvGrpSpPr>
        <p:grpSpPr>
          <a:xfrm>
            <a:off x="64902" y="1029275"/>
            <a:ext cx="10315575" cy="2051685"/>
            <a:chOff x="64902" y="1029275"/>
            <a:chExt cx="10315575" cy="2051685"/>
          </a:xfrm>
        </p:grpSpPr>
        <p:sp>
          <p:nvSpPr>
            <p:cNvPr id="5" name="object 5"/>
            <p:cNvSpPr/>
            <p:nvPr/>
          </p:nvSpPr>
          <p:spPr>
            <a:xfrm>
              <a:off x="2050391" y="1029275"/>
              <a:ext cx="407034" cy="437515"/>
            </a:xfrm>
            <a:custGeom>
              <a:avLst/>
              <a:gdLst/>
              <a:ahLst/>
              <a:cxnLst/>
              <a:rect l="l" t="t" r="r" b="b"/>
              <a:pathLst>
                <a:path w="407035" h="437515">
                  <a:moveTo>
                    <a:pt x="406555" y="437269"/>
                  </a:moveTo>
                  <a:lnTo>
                    <a:pt x="0" y="437258"/>
                  </a:lnTo>
                  <a:lnTo>
                    <a:pt x="0" y="203427"/>
                  </a:lnTo>
                  <a:lnTo>
                    <a:pt x="5368" y="156780"/>
                  </a:lnTo>
                  <a:lnTo>
                    <a:pt x="20662" y="113961"/>
                  </a:lnTo>
                  <a:lnTo>
                    <a:pt x="44659" y="76189"/>
                  </a:lnTo>
                  <a:lnTo>
                    <a:pt x="76140" y="44687"/>
                  </a:lnTo>
                  <a:lnTo>
                    <a:pt x="113885" y="20674"/>
                  </a:lnTo>
                  <a:lnTo>
                    <a:pt x="156673" y="5372"/>
                  </a:lnTo>
                  <a:lnTo>
                    <a:pt x="203283" y="0"/>
                  </a:lnTo>
                  <a:lnTo>
                    <a:pt x="249893" y="5376"/>
                  </a:lnTo>
                  <a:lnTo>
                    <a:pt x="292679" y="20682"/>
                  </a:lnTo>
                  <a:lnTo>
                    <a:pt x="330421" y="44696"/>
                  </a:lnTo>
                  <a:lnTo>
                    <a:pt x="361900" y="76198"/>
                  </a:lnTo>
                  <a:lnTo>
                    <a:pt x="385895" y="113968"/>
                  </a:lnTo>
                  <a:lnTo>
                    <a:pt x="401186" y="156784"/>
                  </a:lnTo>
                  <a:lnTo>
                    <a:pt x="406555" y="203427"/>
                  </a:lnTo>
                  <a:lnTo>
                    <a:pt x="406555" y="437269"/>
                  </a:lnTo>
                  <a:close/>
                </a:path>
              </a:pathLst>
            </a:custGeom>
            <a:solidFill>
              <a:srgbClr val="F1723B">
                <a:alpha val="49798"/>
              </a:srgbClr>
            </a:solidFill>
          </p:spPr>
          <p:txBody>
            <a:bodyPr wrap="square" lIns="0" tIns="0" rIns="0" bIns="0" rtlCol="0"/>
            <a:lstStyle/>
            <a:p>
              <a:endParaRPr/>
            </a:p>
          </p:txBody>
        </p:sp>
        <p:sp>
          <p:nvSpPr>
            <p:cNvPr id="6" name="object 6"/>
            <p:cNvSpPr/>
            <p:nvPr/>
          </p:nvSpPr>
          <p:spPr>
            <a:xfrm>
              <a:off x="64902" y="1323218"/>
              <a:ext cx="10315575" cy="1489710"/>
            </a:xfrm>
            <a:custGeom>
              <a:avLst/>
              <a:gdLst/>
              <a:ahLst/>
              <a:cxnLst/>
              <a:rect l="l" t="t" r="r" b="b"/>
              <a:pathLst>
                <a:path w="10315575" h="1489710">
                  <a:moveTo>
                    <a:pt x="9997934" y="1489430"/>
                  </a:moveTo>
                  <a:lnTo>
                    <a:pt x="342949" y="1489430"/>
                  </a:lnTo>
                  <a:lnTo>
                    <a:pt x="296412" y="1486297"/>
                  </a:lnTo>
                  <a:lnTo>
                    <a:pt x="251778" y="1477171"/>
                  </a:lnTo>
                  <a:lnTo>
                    <a:pt x="209456" y="1462461"/>
                  </a:lnTo>
                  <a:lnTo>
                    <a:pt x="169854" y="1442575"/>
                  </a:lnTo>
                  <a:lnTo>
                    <a:pt x="133381" y="1417923"/>
                  </a:lnTo>
                  <a:lnTo>
                    <a:pt x="100446" y="1388913"/>
                  </a:lnTo>
                  <a:lnTo>
                    <a:pt x="71456" y="1355954"/>
                  </a:lnTo>
                  <a:lnTo>
                    <a:pt x="46821" y="1319455"/>
                  </a:lnTo>
                  <a:lnTo>
                    <a:pt x="26950" y="1279825"/>
                  </a:lnTo>
                  <a:lnTo>
                    <a:pt x="12250" y="1237473"/>
                  </a:lnTo>
                  <a:lnTo>
                    <a:pt x="3130" y="1192808"/>
                  </a:lnTo>
                  <a:lnTo>
                    <a:pt x="0" y="1146238"/>
                  </a:lnTo>
                  <a:lnTo>
                    <a:pt x="0" y="553991"/>
                  </a:lnTo>
                  <a:lnTo>
                    <a:pt x="2032" y="506190"/>
                  </a:lnTo>
                  <a:lnTo>
                    <a:pt x="8017" y="459519"/>
                  </a:lnTo>
                  <a:lnTo>
                    <a:pt x="17789" y="414144"/>
                  </a:lnTo>
                  <a:lnTo>
                    <a:pt x="31183" y="370230"/>
                  </a:lnTo>
                  <a:lnTo>
                    <a:pt x="48031" y="327943"/>
                  </a:lnTo>
                  <a:lnTo>
                    <a:pt x="68168" y="287452"/>
                  </a:lnTo>
                  <a:lnTo>
                    <a:pt x="91427" y="248920"/>
                  </a:lnTo>
                  <a:lnTo>
                    <a:pt x="117643" y="212516"/>
                  </a:lnTo>
                  <a:lnTo>
                    <a:pt x="146649" y="178404"/>
                  </a:lnTo>
                  <a:lnTo>
                    <a:pt x="178278" y="146753"/>
                  </a:lnTo>
                  <a:lnTo>
                    <a:pt x="212365" y="117726"/>
                  </a:lnTo>
                  <a:lnTo>
                    <a:pt x="248744" y="91492"/>
                  </a:lnTo>
                  <a:lnTo>
                    <a:pt x="287248" y="68216"/>
                  </a:lnTo>
                  <a:lnTo>
                    <a:pt x="327711" y="48065"/>
                  </a:lnTo>
                  <a:lnTo>
                    <a:pt x="369968" y="31205"/>
                  </a:lnTo>
                  <a:lnTo>
                    <a:pt x="413851" y="17802"/>
                  </a:lnTo>
                  <a:lnTo>
                    <a:pt x="459194" y="8023"/>
                  </a:lnTo>
                  <a:lnTo>
                    <a:pt x="505832" y="2033"/>
                  </a:lnTo>
                  <a:lnTo>
                    <a:pt x="553598" y="0"/>
                  </a:lnTo>
                  <a:lnTo>
                    <a:pt x="9997934" y="0"/>
                  </a:lnTo>
                  <a:lnTo>
                    <a:pt x="10044810" y="3441"/>
                  </a:lnTo>
                  <a:lnTo>
                    <a:pt x="10089550" y="13439"/>
                  </a:lnTo>
                  <a:lnTo>
                    <a:pt x="10131663" y="29502"/>
                  </a:lnTo>
                  <a:lnTo>
                    <a:pt x="10170659" y="51139"/>
                  </a:lnTo>
                  <a:lnTo>
                    <a:pt x="10206048" y="77859"/>
                  </a:lnTo>
                  <a:lnTo>
                    <a:pt x="10237338" y="109172"/>
                  </a:lnTo>
                  <a:lnTo>
                    <a:pt x="10264039" y="144585"/>
                  </a:lnTo>
                  <a:lnTo>
                    <a:pt x="10285661" y="183609"/>
                  </a:lnTo>
                  <a:lnTo>
                    <a:pt x="10301713" y="225752"/>
                  </a:lnTo>
                  <a:lnTo>
                    <a:pt x="10311703" y="270524"/>
                  </a:lnTo>
                  <a:lnTo>
                    <a:pt x="10315143" y="317432"/>
                  </a:lnTo>
                  <a:lnTo>
                    <a:pt x="10315143" y="1172009"/>
                  </a:lnTo>
                  <a:lnTo>
                    <a:pt x="10311703" y="1218915"/>
                  </a:lnTo>
                  <a:lnTo>
                    <a:pt x="10301713" y="1263684"/>
                  </a:lnTo>
                  <a:lnTo>
                    <a:pt x="10285661" y="1305825"/>
                  </a:lnTo>
                  <a:lnTo>
                    <a:pt x="10264039" y="1344847"/>
                  </a:lnTo>
                  <a:lnTo>
                    <a:pt x="10237338" y="1380260"/>
                  </a:lnTo>
                  <a:lnTo>
                    <a:pt x="10206048" y="1411572"/>
                  </a:lnTo>
                  <a:lnTo>
                    <a:pt x="10170659" y="1438291"/>
                  </a:lnTo>
                  <a:lnTo>
                    <a:pt x="10131663" y="1459928"/>
                  </a:lnTo>
                  <a:lnTo>
                    <a:pt x="10089550" y="1475991"/>
                  </a:lnTo>
                  <a:lnTo>
                    <a:pt x="10044810" y="1485989"/>
                  </a:lnTo>
                  <a:lnTo>
                    <a:pt x="9997934" y="1489430"/>
                  </a:lnTo>
                  <a:close/>
                </a:path>
              </a:pathLst>
            </a:custGeom>
            <a:solidFill>
              <a:srgbClr val="E6DED1"/>
            </a:solidFill>
          </p:spPr>
          <p:txBody>
            <a:bodyPr wrap="square" lIns="0" tIns="0" rIns="0" bIns="0" rtlCol="0"/>
            <a:lstStyle/>
            <a:p>
              <a:endParaRPr/>
            </a:p>
          </p:txBody>
        </p:sp>
        <p:sp>
          <p:nvSpPr>
            <p:cNvPr id="7" name="object 7"/>
            <p:cNvSpPr/>
            <p:nvPr/>
          </p:nvSpPr>
          <p:spPr>
            <a:xfrm>
              <a:off x="64902" y="1029287"/>
              <a:ext cx="2188845" cy="2051685"/>
            </a:xfrm>
            <a:custGeom>
              <a:avLst/>
              <a:gdLst/>
              <a:ahLst/>
              <a:cxnLst/>
              <a:rect l="l" t="t" r="r" b="b"/>
              <a:pathLst>
                <a:path w="2188845" h="2051685">
                  <a:moveTo>
                    <a:pt x="1633035" y="2051557"/>
                  </a:moveTo>
                  <a:lnTo>
                    <a:pt x="352453" y="2051557"/>
                  </a:lnTo>
                  <a:lnTo>
                    <a:pt x="304626" y="2048337"/>
                  </a:lnTo>
                  <a:lnTo>
                    <a:pt x="258755" y="2038958"/>
                  </a:lnTo>
                  <a:lnTo>
                    <a:pt x="215260" y="2023841"/>
                  </a:lnTo>
                  <a:lnTo>
                    <a:pt x="174561" y="2003404"/>
                  </a:lnTo>
                  <a:lnTo>
                    <a:pt x="137077" y="1978068"/>
                  </a:lnTo>
                  <a:lnTo>
                    <a:pt x="103229" y="1948255"/>
                  </a:lnTo>
                  <a:lnTo>
                    <a:pt x="73436" y="1914382"/>
                  </a:lnTo>
                  <a:lnTo>
                    <a:pt x="48119" y="1876872"/>
                  </a:lnTo>
                  <a:lnTo>
                    <a:pt x="27696" y="1836144"/>
                  </a:lnTo>
                  <a:lnTo>
                    <a:pt x="12589" y="1792618"/>
                  </a:lnTo>
                  <a:lnTo>
                    <a:pt x="3217" y="1746715"/>
                  </a:lnTo>
                  <a:lnTo>
                    <a:pt x="0" y="1698854"/>
                  </a:lnTo>
                  <a:lnTo>
                    <a:pt x="0" y="352703"/>
                  </a:lnTo>
                  <a:lnTo>
                    <a:pt x="3217" y="304844"/>
                  </a:lnTo>
                  <a:lnTo>
                    <a:pt x="12589" y="258942"/>
                  </a:lnTo>
                  <a:lnTo>
                    <a:pt x="27696" y="215417"/>
                  </a:lnTo>
                  <a:lnTo>
                    <a:pt x="48119" y="174690"/>
                  </a:lnTo>
                  <a:lnTo>
                    <a:pt x="73436" y="137179"/>
                  </a:lnTo>
                  <a:lnTo>
                    <a:pt x="103229" y="103306"/>
                  </a:lnTo>
                  <a:lnTo>
                    <a:pt x="137077" y="73492"/>
                  </a:lnTo>
                  <a:lnTo>
                    <a:pt x="174561" y="48155"/>
                  </a:lnTo>
                  <a:lnTo>
                    <a:pt x="215260" y="27718"/>
                  </a:lnTo>
                  <a:lnTo>
                    <a:pt x="258755" y="12599"/>
                  </a:lnTo>
                  <a:lnTo>
                    <a:pt x="304626" y="3219"/>
                  </a:lnTo>
                  <a:lnTo>
                    <a:pt x="352453" y="0"/>
                  </a:lnTo>
                  <a:lnTo>
                    <a:pt x="2188772" y="0"/>
                  </a:lnTo>
                  <a:lnTo>
                    <a:pt x="2142161" y="5372"/>
                  </a:lnTo>
                  <a:lnTo>
                    <a:pt x="2099374" y="20676"/>
                  </a:lnTo>
                  <a:lnTo>
                    <a:pt x="2061629" y="44691"/>
                  </a:lnTo>
                  <a:lnTo>
                    <a:pt x="2030148" y="76194"/>
                  </a:lnTo>
                  <a:lnTo>
                    <a:pt x="2006151" y="113966"/>
                  </a:lnTo>
                  <a:lnTo>
                    <a:pt x="1990857" y="156784"/>
                  </a:lnTo>
                  <a:lnTo>
                    <a:pt x="1985488" y="203427"/>
                  </a:lnTo>
                  <a:lnTo>
                    <a:pt x="1985488" y="1698854"/>
                  </a:lnTo>
                  <a:lnTo>
                    <a:pt x="1982271" y="1746715"/>
                  </a:lnTo>
                  <a:lnTo>
                    <a:pt x="1972899" y="1792618"/>
                  </a:lnTo>
                  <a:lnTo>
                    <a:pt x="1957792" y="1836144"/>
                  </a:lnTo>
                  <a:lnTo>
                    <a:pt x="1937369" y="1876872"/>
                  </a:lnTo>
                  <a:lnTo>
                    <a:pt x="1912052" y="1914382"/>
                  </a:lnTo>
                  <a:lnTo>
                    <a:pt x="1882259" y="1948255"/>
                  </a:lnTo>
                  <a:lnTo>
                    <a:pt x="1848411" y="1978068"/>
                  </a:lnTo>
                  <a:lnTo>
                    <a:pt x="1810927" y="2003404"/>
                  </a:lnTo>
                  <a:lnTo>
                    <a:pt x="1770228" y="2023841"/>
                  </a:lnTo>
                  <a:lnTo>
                    <a:pt x="1726733" y="2038958"/>
                  </a:lnTo>
                  <a:lnTo>
                    <a:pt x="1680862" y="2048337"/>
                  </a:lnTo>
                  <a:lnTo>
                    <a:pt x="1633035" y="2051557"/>
                  </a:lnTo>
                  <a:close/>
                </a:path>
              </a:pathLst>
            </a:custGeom>
            <a:solidFill>
              <a:srgbClr val="F1723B"/>
            </a:solidFill>
          </p:spPr>
          <p:txBody>
            <a:bodyPr wrap="square" lIns="0" tIns="0" rIns="0" bIns="0" rtlCol="0"/>
            <a:lstStyle/>
            <a:p>
              <a:endParaRPr/>
            </a:p>
          </p:txBody>
        </p:sp>
      </p:grpSp>
      <p:grpSp>
        <p:nvGrpSpPr>
          <p:cNvPr id="8" name="object 8"/>
          <p:cNvGrpSpPr/>
          <p:nvPr/>
        </p:nvGrpSpPr>
        <p:grpSpPr>
          <a:xfrm>
            <a:off x="64902" y="3498198"/>
            <a:ext cx="10315575" cy="2051685"/>
            <a:chOff x="64902" y="3498198"/>
            <a:chExt cx="10315575" cy="2051685"/>
          </a:xfrm>
        </p:grpSpPr>
        <p:sp>
          <p:nvSpPr>
            <p:cNvPr id="9" name="object 9"/>
            <p:cNvSpPr/>
            <p:nvPr/>
          </p:nvSpPr>
          <p:spPr>
            <a:xfrm>
              <a:off x="2050391" y="3498198"/>
              <a:ext cx="407034" cy="437515"/>
            </a:xfrm>
            <a:custGeom>
              <a:avLst/>
              <a:gdLst/>
              <a:ahLst/>
              <a:cxnLst/>
              <a:rect l="l" t="t" r="r" b="b"/>
              <a:pathLst>
                <a:path w="407035" h="437514">
                  <a:moveTo>
                    <a:pt x="406555" y="437269"/>
                  </a:moveTo>
                  <a:lnTo>
                    <a:pt x="0" y="437258"/>
                  </a:lnTo>
                  <a:lnTo>
                    <a:pt x="0" y="203427"/>
                  </a:lnTo>
                  <a:lnTo>
                    <a:pt x="5368" y="156780"/>
                  </a:lnTo>
                  <a:lnTo>
                    <a:pt x="20662" y="113961"/>
                  </a:lnTo>
                  <a:lnTo>
                    <a:pt x="44659" y="76189"/>
                  </a:lnTo>
                  <a:lnTo>
                    <a:pt x="76140" y="44687"/>
                  </a:lnTo>
                  <a:lnTo>
                    <a:pt x="113885" y="20674"/>
                  </a:lnTo>
                  <a:lnTo>
                    <a:pt x="156673" y="5372"/>
                  </a:lnTo>
                  <a:lnTo>
                    <a:pt x="203283" y="0"/>
                  </a:lnTo>
                  <a:lnTo>
                    <a:pt x="249893" y="5376"/>
                  </a:lnTo>
                  <a:lnTo>
                    <a:pt x="292679" y="20682"/>
                  </a:lnTo>
                  <a:lnTo>
                    <a:pt x="330421" y="44696"/>
                  </a:lnTo>
                  <a:lnTo>
                    <a:pt x="361900" y="76198"/>
                  </a:lnTo>
                  <a:lnTo>
                    <a:pt x="385895" y="113968"/>
                  </a:lnTo>
                  <a:lnTo>
                    <a:pt x="401186" y="156784"/>
                  </a:lnTo>
                  <a:lnTo>
                    <a:pt x="406555" y="203427"/>
                  </a:lnTo>
                  <a:lnTo>
                    <a:pt x="406555" y="437269"/>
                  </a:lnTo>
                  <a:close/>
                </a:path>
              </a:pathLst>
            </a:custGeom>
            <a:solidFill>
              <a:srgbClr val="FF9D3C">
                <a:alpha val="49798"/>
              </a:srgbClr>
            </a:solidFill>
          </p:spPr>
          <p:txBody>
            <a:bodyPr wrap="square" lIns="0" tIns="0" rIns="0" bIns="0" rtlCol="0"/>
            <a:lstStyle/>
            <a:p>
              <a:endParaRPr/>
            </a:p>
          </p:txBody>
        </p:sp>
        <p:sp>
          <p:nvSpPr>
            <p:cNvPr id="10" name="object 10"/>
            <p:cNvSpPr/>
            <p:nvPr/>
          </p:nvSpPr>
          <p:spPr>
            <a:xfrm>
              <a:off x="64902" y="3792141"/>
              <a:ext cx="10315575" cy="1489710"/>
            </a:xfrm>
            <a:custGeom>
              <a:avLst/>
              <a:gdLst/>
              <a:ahLst/>
              <a:cxnLst/>
              <a:rect l="l" t="t" r="r" b="b"/>
              <a:pathLst>
                <a:path w="10315575" h="1489710">
                  <a:moveTo>
                    <a:pt x="9997934" y="1489430"/>
                  </a:moveTo>
                  <a:lnTo>
                    <a:pt x="342949" y="1489430"/>
                  </a:lnTo>
                  <a:lnTo>
                    <a:pt x="296412" y="1486297"/>
                  </a:lnTo>
                  <a:lnTo>
                    <a:pt x="251778" y="1477171"/>
                  </a:lnTo>
                  <a:lnTo>
                    <a:pt x="209456" y="1462461"/>
                  </a:lnTo>
                  <a:lnTo>
                    <a:pt x="169854" y="1442575"/>
                  </a:lnTo>
                  <a:lnTo>
                    <a:pt x="133381" y="1417923"/>
                  </a:lnTo>
                  <a:lnTo>
                    <a:pt x="100446" y="1388913"/>
                  </a:lnTo>
                  <a:lnTo>
                    <a:pt x="71456" y="1355954"/>
                  </a:lnTo>
                  <a:lnTo>
                    <a:pt x="46821" y="1319455"/>
                  </a:lnTo>
                  <a:lnTo>
                    <a:pt x="26950" y="1279825"/>
                  </a:lnTo>
                  <a:lnTo>
                    <a:pt x="12250" y="1237473"/>
                  </a:lnTo>
                  <a:lnTo>
                    <a:pt x="3130" y="1192808"/>
                  </a:lnTo>
                  <a:lnTo>
                    <a:pt x="0" y="1146238"/>
                  </a:lnTo>
                  <a:lnTo>
                    <a:pt x="0" y="553991"/>
                  </a:lnTo>
                  <a:lnTo>
                    <a:pt x="2032" y="506190"/>
                  </a:lnTo>
                  <a:lnTo>
                    <a:pt x="8017" y="459519"/>
                  </a:lnTo>
                  <a:lnTo>
                    <a:pt x="17789" y="414144"/>
                  </a:lnTo>
                  <a:lnTo>
                    <a:pt x="31183" y="370230"/>
                  </a:lnTo>
                  <a:lnTo>
                    <a:pt x="48031" y="327943"/>
                  </a:lnTo>
                  <a:lnTo>
                    <a:pt x="68168" y="287452"/>
                  </a:lnTo>
                  <a:lnTo>
                    <a:pt x="91427" y="248920"/>
                  </a:lnTo>
                  <a:lnTo>
                    <a:pt x="117643" y="212516"/>
                  </a:lnTo>
                  <a:lnTo>
                    <a:pt x="146649" y="178404"/>
                  </a:lnTo>
                  <a:lnTo>
                    <a:pt x="178278" y="146753"/>
                  </a:lnTo>
                  <a:lnTo>
                    <a:pt x="212365" y="117726"/>
                  </a:lnTo>
                  <a:lnTo>
                    <a:pt x="248744" y="91492"/>
                  </a:lnTo>
                  <a:lnTo>
                    <a:pt x="287248" y="68216"/>
                  </a:lnTo>
                  <a:lnTo>
                    <a:pt x="327711" y="48065"/>
                  </a:lnTo>
                  <a:lnTo>
                    <a:pt x="369968" y="31205"/>
                  </a:lnTo>
                  <a:lnTo>
                    <a:pt x="413851" y="17802"/>
                  </a:lnTo>
                  <a:lnTo>
                    <a:pt x="459194" y="8023"/>
                  </a:lnTo>
                  <a:lnTo>
                    <a:pt x="505832" y="2033"/>
                  </a:lnTo>
                  <a:lnTo>
                    <a:pt x="553598" y="0"/>
                  </a:lnTo>
                  <a:lnTo>
                    <a:pt x="9997934" y="0"/>
                  </a:lnTo>
                  <a:lnTo>
                    <a:pt x="10044810" y="3441"/>
                  </a:lnTo>
                  <a:lnTo>
                    <a:pt x="10089550" y="13439"/>
                  </a:lnTo>
                  <a:lnTo>
                    <a:pt x="10131663" y="29502"/>
                  </a:lnTo>
                  <a:lnTo>
                    <a:pt x="10170659" y="51139"/>
                  </a:lnTo>
                  <a:lnTo>
                    <a:pt x="10206048" y="77859"/>
                  </a:lnTo>
                  <a:lnTo>
                    <a:pt x="10237338" y="109172"/>
                  </a:lnTo>
                  <a:lnTo>
                    <a:pt x="10264039" y="144585"/>
                  </a:lnTo>
                  <a:lnTo>
                    <a:pt x="10285661" y="183609"/>
                  </a:lnTo>
                  <a:lnTo>
                    <a:pt x="10301713" y="225752"/>
                  </a:lnTo>
                  <a:lnTo>
                    <a:pt x="10311703" y="270524"/>
                  </a:lnTo>
                  <a:lnTo>
                    <a:pt x="10315143" y="317432"/>
                  </a:lnTo>
                  <a:lnTo>
                    <a:pt x="10315143" y="1172009"/>
                  </a:lnTo>
                  <a:lnTo>
                    <a:pt x="10311703" y="1218915"/>
                  </a:lnTo>
                  <a:lnTo>
                    <a:pt x="10301713" y="1263684"/>
                  </a:lnTo>
                  <a:lnTo>
                    <a:pt x="10285661" y="1305825"/>
                  </a:lnTo>
                  <a:lnTo>
                    <a:pt x="10264039" y="1344847"/>
                  </a:lnTo>
                  <a:lnTo>
                    <a:pt x="10237338" y="1380260"/>
                  </a:lnTo>
                  <a:lnTo>
                    <a:pt x="10206048" y="1411572"/>
                  </a:lnTo>
                  <a:lnTo>
                    <a:pt x="10170659" y="1438291"/>
                  </a:lnTo>
                  <a:lnTo>
                    <a:pt x="10131663" y="1459928"/>
                  </a:lnTo>
                  <a:lnTo>
                    <a:pt x="10089550" y="1475991"/>
                  </a:lnTo>
                  <a:lnTo>
                    <a:pt x="10044810" y="1485989"/>
                  </a:lnTo>
                  <a:lnTo>
                    <a:pt x="9997934" y="1489430"/>
                  </a:lnTo>
                  <a:close/>
                </a:path>
              </a:pathLst>
            </a:custGeom>
            <a:solidFill>
              <a:srgbClr val="E6DED1"/>
            </a:solidFill>
          </p:spPr>
          <p:txBody>
            <a:bodyPr wrap="square" lIns="0" tIns="0" rIns="0" bIns="0" rtlCol="0"/>
            <a:lstStyle/>
            <a:p>
              <a:endParaRPr/>
            </a:p>
          </p:txBody>
        </p:sp>
        <p:sp>
          <p:nvSpPr>
            <p:cNvPr id="11" name="object 11"/>
            <p:cNvSpPr/>
            <p:nvPr/>
          </p:nvSpPr>
          <p:spPr>
            <a:xfrm>
              <a:off x="64902" y="3498210"/>
              <a:ext cx="2188845" cy="2051685"/>
            </a:xfrm>
            <a:custGeom>
              <a:avLst/>
              <a:gdLst/>
              <a:ahLst/>
              <a:cxnLst/>
              <a:rect l="l" t="t" r="r" b="b"/>
              <a:pathLst>
                <a:path w="2188845" h="2051685">
                  <a:moveTo>
                    <a:pt x="1633035" y="2051557"/>
                  </a:moveTo>
                  <a:lnTo>
                    <a:pt x="352453" y="2051557"/>
                  </a:lnTo>
                  <a:lnTo>
                    <a:pt x="304626" y="2048337"/>
                  </a:lnTo>
                  <a:lnTo>
                    <a:pt x="258755" y="2038958"/>
                  </a:lnTo>
                  <a:lnTo>
                    <a:pt x="215260" y="2023841"/>
                  </a:lnTo>
                  <a:lnTo>
                    <a:pt x="174561" y="2003404"/>
                  </a:lnTo>
                  <a:lnTo>
                    <a:pt x="137077" y="1978068"/>
                  </a:lnTo>
                  <a:lnTo>
                    <a:pt x="103229" y="1948255"/>
                  </a:lnTo>
                  <a:lnTo>
                    <a:pt x="73436" y="1914382"/>
                  </a:lnTo>
                  <a:lnTo>
                    <a:pt x="48119" y="1876872"/>
                  </a:lnTo>
                  <a:lnTo>
                    <a:pt x="27696" y="1836144"/>
                  </a:lnTo>
                  <a:lnTo>
                    <a:pt x="12589" y="1792618"/>
                  </a:lnTo>
                  <a:lnTo>
                    <a:pt x="3217" y="1746715"/>
                  </a:lnTo>
                  <a:lnTo>
                    <a:pt x="0" y="1698854"/>
                  </a:lnTo>
                  <a:lnTo>
                    <a:pt x="0" y="352703"/>
                  </a:lnTo>
                  <a:lnTo>
                    <a:pt x="3217" y="304844"/>
                  </a:lnTo>
                  <a:lnTo>
                    <a:pt x="12589" y="258942"/>
                  </a:lnTo>
                  <a:lnTo>
                    <a:pt x="27696" y="215417"/>
                  </a:lnTo>
                  <a:lnTo>
                    <a:pt x="48119" y="174690"/>
                  </a:lnTo>
                  <a:lnTo>
                    <a:pt x="73436" y="137179"/>
                  </a:lnTo>
                  <a:lnTo>
                    <a:pt x="103229" y="103306"/>
                  </a:lnTo>
                  <a:lnTo>
                    <a:pt x="137077" y="73492"/>
                  </a:lnTo>
                  <a:lnTo>
                    <a:pt x="174561" y="48155"/>
                  </a:lnTo>
                  <a:lnTo>
                    <a:pt x="215260" y="27718"/>
                  </a:lnTo>
                  <a:lnTo>
                    <a:pt x="258755" y="12599"/>
                  </a:lnTo>
                  <a:lnTo>
                    <a:pt x="304626" y="3219"/>
                  </a:lnTo>
                  <a:lnTo>
                    <a:pt x="352453" y="0"/>
                  </a:lnTo>
                  <a:lnTo>
                    <a:pt x="2188772" y="0"/>
                  </a:lnTo>
                  <a:lnTo>
                    <a:pt x="2142161" y="5372"/>
                  </a:lnTo>
                  <a:lnTo>
                    <a:pt x="2099374" y="20676"/>
                  </a:lnTo>
                  <a:lnTo>
                    <a:pt x="2061629" y="44691"/>
                  </a:lnTo>
                  <a:lnTo>
                    <a:pt x="2030148" y="76194"/>
                  </a:lnTo>
                  <a:lnTo>
                    <a:pt x="2006151" y="113966"/>
                  </a:lnTo>
                  <a:lnTo>
                    <a:pt x="1990857" y="156784"/>
                  </a:lnTo>
                  <a:lnTo>
                    <a:pt x="1985488" y="203427"/>
                  </a:lnTo>
                  <a:lnTo>
                    <a:pt x="1985488" y="1698854"/>
                  </a:lnTo>
                  <a:lnTo>
                    <a:pt x="1982271" y="1746715"/>
                  </a:lnTo>
                  <a:lnTo>
                    <a:pt x="1972899" y="1792618"/>
                  </a:lnTo>
                  <a:lnTo>
                    <a:pt x="1957792" y="1836144"/>
                  </a:lnTo>
                  <a:lnTo>
                    <a:pt x="1937369" y="1876872"/>
                  </a:lnTo>
                  <a:lnTo>
                    <a:pt x="1912052" y="1914382"/>
                  </a:lnTo>
                  <a:lnTo>
                    <a:pt x="1882259" y="1948255"/>
                  </a:lnTo>
                  <a:lnTo>
                    <a:pt x="1848411" y="1978068"/>
                  </a:lnTo>
                  <a:lnTo>
                    <a:pt x="1810927" y="2003404"/>
                  </a:lnTo>
                  <a:lnTo>
                    <a:pt x="1770228" y="2023841"/>
                  </a:lnTo>
                  <a:lnTo>
                    <a:pt x="1726733" y="2038958"/>
                  </a:lnTo>
                  <a:lnTo>
                    <a:pt x="1680862" y="2048337"/>
                  </a:lnTo>
                  <a:lnTo>
                    <a:pt x="1633035" y="2051557"/>
                  </a:lnTo>
                  <a:close/>
                </a:path>
              </a:pathLst>
            </a:custGeom>
            <a:solidFill>
              <a:srgbClr val="FF9D3C"/>
            </a:solidFill>
          </p:spPr>
          <p:txBody>
            <a:bodyPr wrap="square" lIns="0" tIns="0" rIns="0" bIns="0" rtlCol="0"/>
            <a:lstStyle/>
            <a:p>
              <a:endParaRPr/>
            </a:p>
          </p:txBody>
        </p:sp>
      </p:grpSp>
      <p:sp>
        <p:nvSpPr>
          <p:cNvPr id="12" name="object 12"/>
          <p:cNvSpPr/>
          <p:nvPr/>
        </p:nvSpPr>
        <p:spPr>
          <a:xfrm>
            <a:off x="64902" y="8436043"/>
            <a:ext cx="10315143" cy="1850955"/>
          </a:xfrm>
          <a:prstGeom prst="rect">
            <a:avLst/>
          </a:prstGeom>
          <a:blipFill>
            <a:blip r:embed="rId3" cstate="print"/>
            <a:stretch>
              <a:fillRect/>
            </a:stretch>
          </a:blipFill>
        </p:spPr>
        <p:txBody>
          <a:bodyPr wrap="square" lIns="0" tIns="0" rIns="0" bIns="0" rtlCol="0"/>
          <a:lstStyle/>
          <a:p>
            <a:endParaRPr/>
          </a:p>
        </p:txBody>
      </p:sp>
      <p:grpSp>
        <p:nvGrpSpPr>
          <p:cNvPr id="13" name="object 13"/>
          <p:cNvGrpSpPr/>
          <p:nvPr/>
        </p:nvGrpSpPr>
        <p:grpSpPr>
          <a:xfrm>
            <a:off x="64902" y="5967121"/>
            <a:ext cx="10315575" cy="2051685"/>
            <a:chOff x="64902" y="5967121"/>
            <a:chExt cx="10315575" cy="2051685"/>
          </a:xfrm>
        </p:grpSpPr>
        <p:sp>
          <p:nvSpPr>
            <p:cNvPr id="14" name="object 14"/>
            <p:cNvSpPr/>
            <p:nvPr/>
          </p:nvSpPr>
          <p:spPr>
            <a:xfrm>
              <a:off x="2050391" y="5967121"/>
              <a:ext cx="407034" cy="437515"/>
            </a:xfrm>
            <a:custGeom>
              <a:avLst/>
              <a:gdLst/>
              <a:ahLst/>
              <a:cxnLst/>
              <a:rect l="l" t="t" r="r" b="b"/>
              <a:pathLst>
                <a:path w="407035" h="437514">
                  <a:moveTo>
                    <a:pt x="406555" y="437269"/>
                  </a:moveTo>
                  <a:lnTo>
                    <a:pt x="0" y="437258"/>
                  </a:lnTo>
                  <a:lnTo>
                    <a:pt x="0" y="203427"/>
                  </a:lnTo>
                  <a:lnTo>
                    <a:pt x="5368" y="156780"/>
                  </a:lnTo>
                  <a:lnTo>
                    <a:pt x="20662" y="113961"/>
                  </a:lnTo>
                  <a:lnTo>
                    <a:pt x="44659" y="76189"/>
                  </a:lnTo>
                  <a:lnTo>
                    <a:pt x="76140" y="44687"/>
                  </a:lnTo>
                  <a:lnTo>
                    <a:pt x="113885" y="20674"/>
                  </a:lnTo>
                  <a:lnTo>
                    <a:pt x="156673" y="5372"/>
                  </a:lnTo>
                  <a:lnTo>
                    <a:pt x="203283" y="0"/>
                  </a:lnTo>
                  <a:lnTo>
                    <a:pt x="249893" y="5376"/>
                  </a:lnTo>
                  <a:lnTo>
                    <a:pt x="292679" y="20682"/>
                  </a:lnTo>
                  <a:lnTo>
                    <a:pt x="330421" y="44696"/>
                  </a:lnTo>
                  <a:lnTo>
                    <a:pt x="361900" y="76198"/>
                  </a:lnTo>
                  <a:lnTo>
                    <a:pt x="385895" y="113968"/>
                  </a:lnTo>
                  <a:lnTo>
                    <a:pt x="401186" y="156784"/>
                  </a:lnTo>
                  <a:lnTo>
                    <a:pt x="406555" y="203427"/>
                  </a:lnTo>
                  <a:lnTo>
                    <a:pt x="406555" y="437269"/>
                  </a:lnTo>
                  <a:close/>
                </a:path>
              </a:pathLst>
            </a:custGeom>
            <a:solidFill>
              <a:srgbClr val="F4B648">
                <a:alpha val="49798"/>
              </a:srgbClr>
            </a:solidFill>
          </p:spPr>
          <p:txBody>
            <a:bodyPr wrap="square" lIns="0" tIns="0" rIns="0" bIns="0" rtlCol="0"/>
            <a:lstStyle/>
            <a:p>
              <a:endParaRPr/>
            </a:p>
          </p:txBody>
        </p:sp>
        <p:sp>
          <p:nvSpPr>
            <p:cNvPr id="15" name="object 15"/>
            <p:cNvSpPr/>
            <p:nvPr/>
          </p:nvSpPr>
          <p:spPr>
            <a:xfrm>
              <a:off x="64902" y="6261064"/>
              <a:ext cx="10315575" cy="1489710"/>
            </a:xfrm>
            <a:custGeom>
              <a:avLst/>
              <a:gdLst/>
              <a:ahLst/>
              <a:cxnLst/>
              <a:rect l="l" t="t" r="r" b="b"/>
              <a:pathLst>
                <a:path w="10315575" h="1489709">
                  <a:moveTo>
                    <a:pt x="9997934" y="1489430"/>
                  </a:moveTo>
                  <a:lnTo>
                    <a:pt x="342949" y="1489430"/>
                  </a:lnTo>
                  <a:lnTo>
                    <a:pt x="296412" y="1486297"/>
                  </a:lnTo>
                  <a:lnTo>
                    <a:pt x="251778" y="1477171"/>
                  </a:lnTo>
                  <a:lnTo>
                    <a:pt x="209456" y="1462461"/>
                  </a:lnTo>
                  <a:lnTo>
                    <a:pt x="169854" y="1442575"/>
                  </a:lnTo>
                  <a:lnTo>
                    <a:pt x="133381" y="1417923"/>
                  </a:lnTo>
                  <a:lnTo>
                    <a:pt x="100446" y="1388913"/>
                  </a:lnTo>
                  <a:lnTo>
                    <a:pt x="71456" y="1355954"/>
                  </a:lnTo>
                  <a:lnTo>
                    <a:pt x="46821" y="1319455"/>
                  </a:lnTo>
                  <a:lnTo>
                    <a:pt x="26950" y="1279825"/>
                  </a:lnTo>
                  <a:lnTo>
                    <a:pt x="12250" y="1237473"/>
                  </a:lnTo>
                  <a:lnTo>
                    <a:pt x="3130" y="1192808"/>
                  </a:lnTo>
                  <a:lnTo>
                    <a:pt x="0" y="1146238"/>
                  </a:lnTo>
                  <a:lnTo>
                    <a:pt x="0" y="553991"/>
                  </a:lnTo>
                  <a:lnTo>
                    <a:pt x="2032" y="506190"/>
                  </a:lnTo>
                  <a:lnTo>
                    <a:pt x="8017" y="459519"/>
                  </a:lnTo>
                  <a:lnTo>
                    <a:pt x="17789" y="414144"/>
                  </a:lnTo>
                  <a:lnTo>
                    <a:pt x="31183" y="370230"/>
                  </a:lnTo>
                  <a:lnTo>
                    <a:pt x="48031" y="327943"/>
                  </a:lnTo>
                  <a:lnTo>
                    <a:pt x="68168" y="287452"/>
                  </a:lnTo>
                  <a:lnTo>
                    <a:pt x="91427" y="248920"/>
                  </a:lnTo>
                  <a:lnTo>
                    <a:pt x="117643" y="212516"/>
                  </a:lnTo>
                  <a:lnTo>
                    <a:pt x="146649" y="178404"/>
                  </a:lnTo>
                  <a:lnTo>
                    <a:pt x="178278" y="146753"/>
                  </a:lnTo>
                  <a:lnTo>
                    <a:pt x="212365" y="117726"/>
                  </a:lnTo>
                  <a:lnTo>
                    <a:pt x="248744" y="91492"/>
                  </a:lnTo>
                  <a:lnTo>
                    <a:pt x="287248" y="68216"/>
                  </a:lnTo>
                  <a:lnTo>
                    <a:pt x="327711" y="48065"/>
                  </a:lnTo>
                  <a:lnTo>
                    <a:pt x="369968" y="31205"/>
                  </a:lnTo>
                  <a:lnTo>
                    <a:pt x="413851" y="17802"/>
                  </a:lnTo>
                  <a:lnTo>
                    <a:pt x="459194" y="8023"/>
                  </a:lnTo>
                  <a:lnTo>
                    <a:pt x="505832" y="2033"/>
                  </a:lnTo>
                  <a:lnTo>
                    <a:pt x="553598" y="0"/>
                  </a:lnTo>
                  <a:lnTo>
                    <a:pt x="9997934" y="0"/>
                  </a:lnTo>
                  <a:lnTo>
                    <a:pt x="10044810" y="3441"/>
                  </a:lnTo>
                  <a:lnTo>
                    <a:pt x="10089550" y="13439"/>
                  </a:lnTo>
                  <a:lnTo>
                    <a:pt x="10131663" y="29502"/>
                  </a:lnTo>
                  <a:lnTo>
                    <a:pt x="10170659" y="51139"/>
                  </a:lnTo>
                  <a:lnTo>
                    <a:pt x="10206048" y="77859"/>
                  </a:lnTo>
                  <a:lnTo>
                    <a:pt x="10237338" y="109172"/>
                  </a:lnTo>
                  <a:lnTo>
                    <a:pt x="10264039" y="144585"/>
                  </a:lnTo>
                  <a:lnTo>
                    <a:pt x="10285661" y="183609"/>
                  </a:lnTo>
                  <a:lnTo>
                    <a:pt x="10301713" y="225752"/>
                  </a:lnTo>
                  <a:lnTo>
                    <a:pt x="10311703" y="270524"/>
                  </a:lnTo>
                  <a:lnTo>
                    <a:pt x="10315143" y="317432"/>
                  </a:lnTo>
                  <a:lnTo>
                    <a:pt x="10315143" y="1172009"/>
                  </a:lnTo>
                  <a:lnTo>
                    <a:pt x="10311703" y="1218915"/>
                  </a:lnTo>
                  <a:lnTo>
                    <a:pt x="10301713" y="1263684"/>
                  </a:lnTo>
                  <a:lnTo>
                    <a:pt x="10285661" y="1305825"/>
                  </a:lnTo>
                  <a:lnTo>
                    <a:pt x="10264039" y="1344847"/>
                  </a:lnTo>
                  <a:lnTo>
                    <a:pt x="10237338" y="1380260"/>
                  </a:lnTo>
                  <a:lnTo>
                    <a:pt x="10206048" y="1411572"/>
                  </a:lnTo>
                  <a:lnTo>
                    <a:pt x="10170659" y="1438291"/>
                  </a:lnTo>
                  <a:lnTo>
                    <a:pt x="10131663" y="1459928"/>
                  </a:lnTo>
                  <a:lnTo>
                    <a:pt x="10089550" y="1475991"/>
                  </a:lnTo>
                  <a:lnTo>
                    <a:pt x="10044810" y="1485989"/>
                  </a:lnTo>
                  <a:lnTo>
                    <a:pt x="9997934" y="1489430"/>
                  </a:lnTo>
                  <a:close/>
                </a:path>
              </a:pathLst>
            </a:custGeom>
            <a:solidFill>
              <a:srgbClr val="E6DED1"/>
            </a:solidFill>
          </p:spPr>
          <p:txBody>
            <a:bodyPr wrap="square" lIns="0" tIns="0" rIns="0" bIns="0" rtlCol="0"/>
            <a:lstStyle/>
            <a:p>
              <a:endParaRPr/>
            </a:p>
          </p:txBody>
        </p:sp>
        <p:sp>
          <p:nvSpPr>
            <p:cNvPr id="16" name="object 16"/>
            <p:cNvSpPr/>
            <p:nvPr/>
          </p:nvSpPr>
          <p:spPr>
            <a:xfrm>
              <a:off x="64902" y="5967133"/>
              <a:ext cx="2188845" cy="2051685"/>
            </a:xfrm>
            <a:custGeom>
              <a:avLst/>
              <a:gdLst/>
              <a:ahLst/>
              <a:cxnLst/>
              <a:rect l="l" t="t" r="r" b="b"/>
              <a:pathLst>
                <a:path w="2188845" h="2051684">
                  <a:moveTo>
                    <a:pt x="1633035" y="2051557"/>
                  </a:moveTo>
                  <a:lnTo>
                    <a:pt x="352453" y="2051557"/>
                  </a:lnTo>
                  <a:lnTo>
                    <a:pt x="304626" y="2048337"/>
                  </a:lnTo>
                  <a:lnTo>
                    <a:pt x="258755" y="2038958"/>
                  </a:lnTo>
                  <a:lnTo>
                    <a:pt x="215260" y="2023841"/>
                  </a:lnTo>
                  <a:lnTo>
                    <a:pt x="174561" y="2003404"/>
                  </a:lnTo>
                  <a:lnTo>
                    <a:pt x="137077" y="1978068"/>
                  </a:lnTo>
                  <a:lnTo>
                    <a:pt x="103229" y="1948255"/>
                  </a:lnTo>
                  <a:lnTo>
                    <a:pt x="73436" y="1914382"/>
                  </a:lnTo>
                  <a:lnTo>
                    <a:pt x="48119" y="1876872"/>
                  </a:lnTo>
                  <a:lnTo>
                    <a:pt x="27696" y="1836144"/>
                  </a:lnTo>
                  <a:lnTo>
                    <a:pt x="12589" y="1792618"/>
                  </a:lnTo>
                  <a:lnTo>
                    <a:pt x="3217" y="1746715"/>
                  </a:lnTo>
                  <a:lnTo>
                    <a:pt x="0" y="1698854"/>
                  </a:lnTo>
                  <a:lnTo>
                    <a:pt x="0" y="352703"/>
                  </a:lnTo>
                  <a:lnTo>
                    <a:pt x="3217" y="304844"/>
                  </a:lnTo>
                  <a:lnTo>
                    <a:pt x="12589" y="258942"/>
                  </a:lnTo>
                  <a:lnTo>
                    <a:pt x="27696" y="215417"/>
                  </a:lnTo>
                  <a:lnTo>
                    <a:pt x="48119" y="174690"/>
                  </a:lnTo>
                  <a:lnTo>
                    <a:pt x="73436" y="137179"/>
                  </a:lnTo>
                  <a:lnTo>
                    <a:pt x="103229" y="103306"/>
                  </a:lnTo>
                  <a:lnTo>
                    <a:pt x="137077" y="73492"/>
                  </a:lnTo>
                  <a:lnTo>
                    <a:pt x="174561" y="48155"/>
                  </a:lnTo>
                  <a:lnTo>
                    <a:pt x="215260" y="27718"/>
                  </a:lnTo>
                  <a:lnTo>
                    <a:pt x="258755" y="12599"/>
                  </a:lnTo>
                  <a:lnTo>
                    <a:pt x="304626" y="3219"/>
                  </a:lnTo>
                  <a:lnTo>
                    <a:pt x="352453" y="0"/>
                  </a:lnTo>
                  <a:lnTo>
                    <a:pt x="2188772" y="0"/>
                  </a:lnTo>
                  <a:lnTo>
                    <a:pt x="2142161" y="5372"/>
                  </a:lnTo>
                  <a:lnTo>
                    <a:pt x="2099374" y="20676"/>
                  </a:lnTo>
                  <a:lnTo>
                    <a:pt x="2061629" y="44691"/>
                  </a:lnTo>
                  <a:lnTo>
                    <a:pt x="2030148" y="76194"/>
                  </a:lnTo>
                  <a:lnTo>
                    <a:pt x="2006151" y="113966"/>
                  </a:lnTo>
                  <a:lnTo>
                    <a:pt x="1990857" y="156784"/>
                  </a:lnTo>
                  <a:lnTo>
                    <a:pt x="1985488" y="203427"/>
                  </a:lnTo>
                  <a:lnTo>
                    <a:pt x="1985488" y="1698854"/>
                  </a:lnTo>
                  <a:lnTo>
                    <a:pt x="1982271" y="1746715"/>
                  </a:lnTo>
                  <a:lnTo>
                    <a:pt x="1972899" y="1792618"/>
                  </a:lnTo>
                  <a:lnTo>
                    <a:pt x="1957792" y="1836144"/>
                  </a:lnTo>
                  <a:lnTo>
                    <a:pt x="1937369" y="1876872"/>
                  </a:lnTo>
                  <a:lnTo>
                    <a:pt x="1912052" y="1914382"/>
                  </a:lnTo>
                  <a:lnTo>
                    <a:pt x="1882259" y="1948255"/>
                  </a:lnTo>
                  <a:lnTo>
                    <a:pt x="1848411" y="1978068"/>
                  </a:lnTo>
                  <a:lnTo>
                    <a:pt x="1810927" y="2003404"/>
                  </a:lnTo>
                  <a:lnTo>
                    <a:pt x="1770228" y="2023841"/>
                  </a:lnTo>
                  <a:lnTo>
                    <a:pt x="1726733" y="2038958"/>
                  </a:lnTo>
                  <a:lnTo>
                    <a:pt x="1680862" y="2048337"/>
                  </a:lnTo>
                  <a:lnTo>
                    <a:pt x="1633035" y="2051557"/>
                  </a:lnTo>
                  <a:close/>
                </a:path>
              </a:pathLst>
            </a:custGeom>
            <a:solidFill>
              <a:srgbClr val="F4B648"/>
            </a:solidFill>
          </p:spPr>
          <p:txBody>
            <a:bodyPr wrap="square" lIns="0" tIns="0" rIns="0" bIns="0" rtlCol="0"/>
            <a:lstStyle/>
            <a:p>
              <a:endParaRPr/>
            </a:p>
          </p:txBody>
        </p:sp>
      </p:grpSp>
      <p:grpSp>
        <p:nvGrpSpPr>
          <p:cNvPr id="17" name="object 17"/>
          <p:cNvGrpSpPr/>
          <p:nvPr/>
        </p:nvGrpSpPr>
        <p:grpSpPr>
          <a:xfrm>
            <a:off x="588944" y="1436221"/>
            <a:ext cx="876300" cy="1285240"/>
            <a:chOff x="588944" y="1436221"/>
            <a:chExt cx="876300" cy="1285240"/>
          </a:xfrm>
        </p:grpSpPr>
        <p:sp>
          <p:nvSpPr>
            <p:cNvPr id="18" name="object 18"/>
            <p:cNvSpPr/>
            <p:nvPr/>
          </p:nvSpPr>
          <p:spPr>
            <a:xfrm>
              <a:off x="599572" y="1443754"/>
              <a:ext cx="865505" cy="1277620"/>
            </a:xfrm>
            <a:custGeom>
              <a:avLst/>
              <a:gdLst/>
              <a:ahLst/>
              <a:cxnLst/>
              <a:rect l="l" t="t" r="r" b="b"/>
              <a:pathLst>
                <a:path w="865505" h="1277620">
                  <a:moveTo>
                    <a:pt x="373352" y="1277320"/>
                  </a:moveTo>
                  <a:lnTo>
                    <a:pt x="322242" y="1276955"/>
                  </a:lnTo>
                  <a:lnTo>
                    <a:pt x="271995" y="1274335"/>
                  </a:lnTo>
                  <a:lnTo>
                    <a:pt x="223614" y="1268942"/>
                  </a:lnTo>
                  <a:lnTo>
                    <a:pt x="178101" y="1260255"/>
                  </a:lnTo>
                  <a:lnTo>
                    <a:pt x="136460" y="1247754"/>
                  </a:lnTo>
                  <a:lnTo>
                    <a:pt x="99691" y="1230921"/>
                  </a:lnTo>
                  <a:lnTo>
                    <a:pt x="44780" y="1182176"/>
                  </a:lnTo>
                  <a:lnTo>
                    <a:pt x="21389" y="1109863"/>
                  </a:lnTo>
                  <a:lnTo>
                    <a:pt x="65814" y="1113633"/>
                  </a:lnTo>
                  <a:lnTo>
                    <a:pt x="109430" y="1118824"/>
                  </a:lnTo>
                  <a:lnTo>
                    <a:pt x="151159" y="1122351"/>
                  </a:lnTo>
                  <a:lnTo>
                    <a:pt x="189924" y="1121129"/>
                  </a:lnTo>
                  <a:lnTo>
                    <a:pt x="254249" y="1092092"/>
                  </a:lnTo>
                  <a:lnTo>
                    <a:pt x="277654" y="1058106"/>
                  </a:lnTo>
                  <a:lnTo>
                    <a:pt x="293785" y="1007028"/>
                  </a:lnTo>
                  <a:lnTo>
                    <a:pt x="299447" y="960376"/>
                  </a:lnTo>
                  <a:lnTo>
                    <a:pt x="301368" y="912379"/>
                  </a:lnTo>
                  <a:lnTo>
                    <a:pt x="301193" y="863487"/>
                  </a:lnTo>
                  <a:lnTo>
                    <a:pt x="300570" y="814145"/>
                  </a:lnTo>
                  <a:lnTo>
                    <a:pt x="301143" y="764801"/>
                  </a:lnTo>
                  <a:lnTo>
                    <a:pt x="304561" y="715904"/>
                  </a:lnTo>
                  <a:lnTo>
                    <a:pt x="308551" y="669378"/>
                  </a:lnTo>
                  <a:lnTo>
                    <a:pt x="311410" y="622287"/>
                  </a:lnTo>
                  <a:lnTo>
                    <a:pt x="313327" y="574725"/>
                  </a:lnTo>
                  <a:lnTo>
                    <a:pt x="314489" y="526788"/>
                  </a:lnTo>
                  <a:lnTo>
                    <a:pt x="315086" y="478570"/>
                  </a:lnTo>
                  <a:lnTo>
                    <a:pt x="315306" y="430166"/>
                  </a:lnTo>
                  <a:lnTo>
                    <a:pt x="315337" y="381670"/>
                  </a:lnTo>
                  <a:lnTo>
                    <a:pt x="303178" y="426477"/>
                  </a:lnTo>
                  <a:lnTo>
                    <a:pt x="276270" y="468437"/>
                  </a:lnTo>
                  <a:lnTo>
                    <a:pt x="239270" y="504705"/>
                  </a:lnTo>
                  <a:lnTo>
                    <a:pt x="196837" y="532432"/>
                  </a:lnTo>
                  <a:lnTo>
                    <a:pt x="153627" y="548774"/>
                  </a:lnTo>
                  <a:lnTo>
                    <a:pt x="102940" y="549570"/>
                  </a:lnTo>
                  <a:lnTo>
                    <a:pt x="63484" y="537190"/>
                  </a:lnTo>
                  <a:lnTo>
                    <a:pt x="34361" y="513731"/>
                  </a:lnTo>
                  <a:lnTo>
                    <a:pt x="14672" y="481287"/>
                  </a:lnTo>
                  <a:lnTo>
                    <a:pt x="3518" y="441957"/>
                  </a:lnTo>
                  <a:lnTo>
                    <a:pt x="0" y="397836"/>
                  </a:lnTo>
                  <a:lnTo>
                    <a:pt x="29629" y="392421"/>
                  </a:lnTo>
                  <a:lnTo>
                    <a:pt x="75054" y="404258"/>
                  </a:lnTo>
                  <a:lnTo>
                    <a:pt x="114767" y="402872"/>
                  </a:lnTo>
                  <a:lnTo>
                    <a:pt x="179883" y="368504"/>
                  </a:lnTo>
                  <a:lnTo>
                    <a:pt x="206694" y="339556"/>
                  </a:lnTo>
                  <a:lnTo>
                    <a:pt x="230613" y="305455"/>
                  </a:lnTo>
                  <a:lnTo>
                    <a:pt x="252346" y="268219"/>
                  </a:lnTo>
                  <a:lnTo>
                    <a:pt x="272596" y="229866"/>
                  </a:lnTo>
                  <a:lnTo>
                    <a:pt x="292069" y="192411"/>
                  </a:lnTo>
                  <a:lnTo>
                    <a:pt x="311470" y="157874"/>
                  </a:lnTo>
                  <a:lnTo>
                    <a:pt x="364787" y="93248"/>
                  </a:lnTo>
                  <a:lnTo>
                    <a:pt x="405241" y="60789"/>
                  </a:lnTo>
                  <a:lnTo>
                    <a:pt x="451102" y="33066"/>
                  </a:lnTo>
                  <a:lnTo>
                    <a:pt x="500608" y="12252"/>
                  </a:lnTo>
                  <a:lnTo>
                    <a:pt x="551997" y="518"/>
                  </a:lnTo>
                  <a:lnTo>
                    <a:pt x="595180" y="0"/>
                  </a:lnTo>
                  <a:lnTo>
                    <a:pt x="642406" y="6234"/>
                  </a:lnTo>
                  <a:lnTo>
                    <a:pt x="686666" y="21190"/>
                  </a:lnTo>
                  <a:lnTo>
                    <a:pt x="720953" y="46836"/>
                  </a:lnTo>
                  <a:lnTo>
                    <a:pt x="738260" y="85139"/>
                  </a:lnTo>
                  <a:lnTo>
                    <a:pt x="735538" y="123132"/>
                  </a:lnTo>
                  <a:lnTo>
                    <a:pt x="724192" y="169150"/>
                  </a:lnTo>
                  <a:lnTo>
                    <a:pt x="709111" y="218275"/>
                  </a:lnTo>
                  <a:lnTo>
                    <a:pt x="695179" y="265589"/>
                  </a:lnTo>
                  <a:lnTo>
                    <a:pt x="687284" y="306175"/>
                  </a:lnTo>
                  <a:lnTo>
                    <a:pt x="685010" y="359577"/>
                  </a:lnTo>
                  <a:lnTo>
                    <a:pt x="685263" y="413993"/>
                  </a:lnTo>
                  <a:lnTo>
                    <a:pt x="686526" y="468413"/>
                  </a:lnTo>
                  <a:lnTo>
                    <a:pt x="687284" y="521830"/>
                  </a:lnTo>
                  <a:lnTo>
                    <a:pt x="687284" y="947725"/>
                  </a:lnTo>
                  <a:lnTo>
                    <a:pt x="690066" y="978646"/>
                  </a:lnTo>
                  <a:lnTo>
                    <a:pt x="697400" y="1017141"/>
                  </a:lnTo>
                  <a:lnTo>
                    <a:pt x="707764" y="1054622"/>
                  </a:lnTo>
                  <a:lnTo>
                    <a:pt x="719639" y="1082496"/>
                  </a:lnTo>
                  <a:lnTo>
                    <a:pt x="739495" y="1107118"/>
                  </a:lnTo>
                  <a:lnTo>
                    <a:pt x="761332" y="1099425"/>
                  </a:lnTo>
                  <a:lnTo>
                    <a:pt x="789231" y="1082634"/>
                  </a:lnTo>
                  <a:lnTo>
                    <a:pt x="827272" y="1079961"/>
                  </a:lnTo>
                  <a:lnTo>
                    <a:pt x="848363" y="1091475"/>
                  </a:lnTo>
                  <a:lnTo>
                    <a:pt x="858366" y="1109533"/>
                  </a:lnTo>
                  <a:lnTo>
                    <a:pt x="862298" y="1133652"/>
                  </a:lnTo>
                  <a:lnTo>
                    <a:pt x="865174" y="1163354"/>
                  </a:lnTo>
                  <a:lnTo>
                    <a:pt x="862312" y="1178104"/>
                  </a:lnTo>
                  <a:lnTo>
                    <a:pt x="836381" y="1221741"/>
                  </a:lnTo>
                  <a:lnTo>
                    <a:pt x="793929" y="1251310"/>
                  </a:lnTo>
                  <a:lnTo>
                    <a:pt x="753329" y="1259057"/>
                  </a:lnTo>
                  <a:lnTo>
                    <a:pt x="710708" y="1260741"/>
                  </a:lnTo>
                  <a:lnTo>
                    <a:pt x="671119" y="1260404"/>
                  </a:lnTo>
                  <a:lnTo>
                    <a:pt x="642026" y="1261269"/>
                  </a:lnTo>
                  <a:lnTo>
                    <a:pt x="606781" y="1263517"/>
                  </a:lnTo>
                  <a:lnTo>
                    <a:pt x="521843" y="1270085"/>
                  </a:lnTo>
                  <a:lnTo>
                    <a:pt x="474155" y="1273365"/>
                  </a:lnTo>
                  <a:lnTo>
                    <a:pt x="424324" y="1275950"/>
                  </a:lnTo>
                  <a:lnTo>
                    <a:pt x="373352" y="1277320"/>
                  </a:lnTo>
                  <a:close/>
                </a:path>
              </a:pathLst>
            </a:custGeom>
            <a:solidFill>
              <a:srgbClr val="7E171B"/>
            </a:solidFill>
          </p:spPr>
          <p:txBody>
            <a:bodyPr wrap="square" lIns="0" tIns="0" rIns="0" bIns="0" rtlCol="0"/>
            <a:lstStyle/>
            <a:p>
              <a:endParaRPr/>
            </a:p>
          </p:txBody>
        </p:sp>
        <p:sp>
          <p:nvSpPr>
            <p:cNvPr id="19" name="object 19"/>
            <p:cNvSpPr/>
            <p:nvPr/>
          </p:nvSpPr>
          <p:spPr>
            <a:xfrm>
              <a:off x="595565" y="1442804"/>
              <a:ext cx="841375" cy="1221105"/>
            </a:xfrm>
            <a:custGeom>
              <a:avLst/>
              <a:gdLst/>
              <a:ahLst/>
              <a:cxnLst/>
              <a:rect l="l" t="t" r="r" b="b"/>
              <a:pathLst>
                <a:path w="841375" h="1221105">
                  <a:moveTo>
                    <a:pt x="317339" y="1220608"/>
                  </a:moveTo>
                  <a:lnTo>
                    <a:pt x="269526" y="1219142"/>
                  </a:lnTo>
                  <a:lnTo>
                    <a:pt x="223310" y="1215530"/>
                  </a:lnTo>
                  <a:lnTo>
                    <a:pt x="179612" y="1209355"/>
                  </a:lnTo>
                  <a:lnTo>
                    <a:pt x="139353" y="1200201"/>
                  </a:lnTo>
                  <a:lnTo>
                    <a:pt x="72831" y="1171295"/>
                  </a:lnTo>
                  <a:lnTo>
                    <a:pt x="31109" y="1125482"/>
                  </a:lnTo>
                  <a:lnTo>
                    <a:pt x="21552" y="1059435"/>
                  </a:lnTo>
                  <a:lnTo>
                    <a:pt x="64932" y="1062983"/>
                  </a:lnTo>
                  <a:lnTo>
                    <a:pt x="105785" y="1067605"/>
                  </a:lnTo>
                  <a:lnTo>
                    <a:pt x="143606" y="1070334"/>
                  </a:lnTo>
                  <a:lnTo>
                    <a:pt x="208131" y="1058229"/>
                  </a:lnTo>
                  <a:lnTo>
                    <a:pt x="254462" y="1002917"/>
                  </a:lnTo>
                  <a:lnTo>
                    <a:pt x="269543" y="951634"/>
                  </a:lnTo>
                  <a:lnTo>
                    <a:pt x="275205" y="904980"/>
                  </a:lnTo>
                  <a:lnTo>
                    <a:pt x="277125" y="856979"/>
                  </a:lnTo>
                  <a:lnTo>
                    <a:pt x="276948" y="808083"/>
                  </a:lnTo>
                  <a:lnTo>
                    <a:pt x="276320" y="758739"/>
                  </a:lnTo>
                  <a:lnTo>
                    <a:pt x="276886" y="709398"/>
                  </a:lnTo>
                  <a:lnTo>
                    <a:pt x="280293" y="660510"/>
                  </a:lnTo>
                  <a:lnTo>
                    <a:pt x="284292" y="613984"/>
                  </a:lnTo>
                  <a:lnTo>
                    <a:pt x="287159" y="566892"/>
                  </a:lnTo>
                  <a:lnTo>
                    <a:pt x="289080" y="519329"/>
                  </a:lnTo>
                  <a:lnTo>
                    <a:pt x="290245" y="471389"/>
                  </a:lnTo>
                  <a:lnTo>
                    <a:pt x="290843" y="423167"/>
                  </a:lnTo>
                  <a:lnTo>
                    <a:pt x="291064" y="374755"/>
                  </a:lnTo>
                  <a:lnTo>
                    <a:pt x="291095" y="326250"/>
                  </a:lnTo>
                  <a:lnTo>
                    <a:pt x="278934" y="371056"/>
                  </a:lnTo>
                  <a:lnTo>
                    <a:pt x="252023" y="413017"/>
                  </a:lnTo>
                  <a:lnTo>
                    <a:pt x="215019" y="449284"/>
                  </a:lnTo>
                  <a:lnTo>
                    <a:pt x="172582" y="477012"/>
                  </a:lnTo>
                  <a:lnTo>
                    <a:pt x="129370" y="493353"/>
                  </a:lnTo>
                  <a:lnTo>
                    <a:pt x="80480" y="494161"/>
                  </a:lnTo>
                  <a:lnTo>
                    <a:pt x="45517" y="481787"/>
                  </a:lnTo>
                  <a:lnTo>
                    <a:pt x="22234" y="458330"/>
                  </a:lnTo>
                  <a:lnTo>
                    <a:pt x="8384" y="425885"/>
                  </a:lnTo>
                  <a:lnTo>
                    <a:pt x="1721" y="386548"/>
                  </a:lnTo>
                  <a:lnTo>
                    <a:pt x="0" y="342416"/>
                  </a:lnTo>
                  <a:lnTo>
                    <a:pt x="5388" y="337027"/>
                  </a:lnTo>
                  <a:lnTo>
                    <a:pt x="50814" y="348857"/>
                  </a:lnTo>
                  <a:lnTo>
                    <a:pt x="90530" y="347467"/>
                  </a:lnTo>
                  <a:lnTo>
                    <a:pt x="155648" y="313094"/>
                  </a:lnTo>
                  <a:lnTo>
                    <a:pt x="182459" y="284145"/>
                  </a:lnTo>
                  <a:lnTo>
                    <a:pt x="206378" y="250045"/>
                  </a:lnTo>
                  <a:lnTo>
                    <a:pt x="228110" y="212811"/>
                  </a:lnTo>
                  <a:lnTo>
                    <a:pt x="248359" y="174459"/>
                  </a:lnTo>
                  <a:lnTo>
                    <a:pt x="267831" y="137008"/>
                  </a:lnTo>
                  <a:lnTo>
                    <a:pt x="287230" y="102473"/>
                  </a:lnTo>
                  <a:lnTo>
                    <a:pt x="341718" y="43842"/>
                  </a:lnTo>
                  <a:lnTo>
                    <a:pt x="384970" y="25682"/>
                  </a:lnTo>
                  <a:lnTo>
                    <a:pt x="434174" y="15027"/>
                  </a:lnTo>
                  <a:lnTo>
                    <a:pt x="486485" y="8514"/>
                  </a:lnTo>
                  <a:lnTo>
                    <a:pt x="539059" y="2778"/>
                  </a:lnTo>
                  <a:lnTo>
                    <a:pt x="589261" y="0"/>
                  </a:lnTo>
                  <a:lnTo>
                    <a:pt x="637444" y="4801"/>
                  </a:lnTo>
                  <a:lnTo>
                    <a:pt x="675519" y="24765"/>
                  </a:lnTo>
                  <a:lnTo>
                    <a:pt x="695397" y="67474"/>
                  </a:lnTo>
                  <a:lnTo>
                    <a:pt x="690847" y="110515"/>
                  </a:lnTo>
                  <a:lnTo>
                    <a:pt x="675178" y="157098"/>
                  </a:lnTo>
                  <a:lnTo>
                    <a:pt x="657489" y="204690"/>
                  </a:lnTo>
                  <a:lnTo>
                    <a:pt x="646877" y="250762"/>
                  </a:lnTo>
                  <a:lnTo>
                    <a:pt x="644604" y="304175"/>
                  </a:lnTo>
                  <a:lnTo>
                    <a:pt x="644856" y="358593"/>
                  </a:lnTo>
                  <a:lnTo>
                    <a:pt x="646119" y="413007"/>
                  </a:lnTo>
                  <a:lnTo>
                    <a:pt x="646877" y="466410"/>
                  </a:lnTo>
                  <a:lnTo>
                    <a:pt x="646877" y="892305"/>
                  </a:lnTo>
                  <a:lnTo>
                    <a:pt x="646667" y="923225"/>
                  </a:lnTo>
                  <a:lnTo>
                    <a:pt x="647418" y="961721"/>
                  </a:lnTo>
                  <a:lnTo>
                    <a:pt x="660083" y="1027076"/>
                  </a:lnTo>
                  <a:lnTo>
                    <a:pt x="682285" y="1063137"/>
                  </a:lnTo>
                  <a:lnTo>
                    <a:pt x="741961" y="1082710"/>
                  </a:lnTo>
                  <a:lnTo>
                    <a:pt x="781635" y="1081016"/>
                  </a:lnTo>
                  <a:lnTo>
                    <a:pt x="806679" y="1078458"/>
                  </a:lnTo>
                  <a:lnTo>
                    <a:pt x="823962" y="1077688"/>
                  </a:lnTo>
                  <a:lnTo>
                    <a:pt x="834906" y="1085318"/>
                  </a:lnTo>
                  <a:lnTo>
                    <a:pt x="840932" y="1107960"/>
                  </a:lnTo>
                  <a:lnTo>
                    <a:pt x="838069" y="1122699"/>
                  </a:lnTo>
                  <a:lnTo>
                    <a:pt x="812128" y="1166332"/>
                  </a:lnTo>
                  <a:lnTo>
                    <a:pt x="769676" y="1195901"/>
                  </a:lnTo>
                  <a:lnTo>
                    <a:pt x="729084" y="1203646"/>
                  </a:lnTo>
                  <a:lnTo>
                    <a:pt x="686466" y="1205324"/>
                  </a:lnTo>
                  <a:lnTo>
                    <a:pt x="646877" y="1204983"/>
                  </a:lnTo>
                  <a:lnTo>
                    <a:pt x="619426" y="1205713"/>
                  </a:lnTo>
                  <a:lnTo>
                    <a:pt x="586208" y="1207624"/>
                  </a:lnTo>
                  <a:lnTo>
                    <a:pt x="548143" y="1210301"/>
                  </a:lnTo>
                  <a:lnTo>
                    <a:pt x="506153" y="1213327"/>
                  </a:lnTo>
                  <a:lnTo>
                    <a:pt x="461156" y="1216287"/>
                  </a:lnTo>
                  <a:lnTo>
                    <a:pt x="414075" y="1218764"/>
                  </a:lnTo>
                  <a:lnTo>
                    <a:pt x="365829" y="1220343"/>
                  </a:lnTo>
                  <a:lnTo>
                    <a:pt x="317339" y="1220608"/>
                  </a:lnTo>
                  <a:close/>
                </a:path>
              </a:pathLst>
            </a:custGeom>
            <a:solidFill>
              <a:srgbClr val="DB2A2F"/>
            </a:solidFill>
          </p:spPr>
          <p:txBody>
            <a:bodyPr wrap="square" lIns="0" tIns="0" rIns="0" bIns="0" rtlCol="0"/>
            <a:lstStyle/>
            <a:p>
              <a:endParaRPr/>
            </a:p>
          </p:txBody>
        </p:sp>
        <p:sp>
          <p:nvSpPr>
            <p:cNvPr id="20" name="object 20"/>
            <p:cNvSpPr/>
            <p:nvPr/>
          </p:nvSpPr>
          <p:spPr>
            <a:xfrm>
              <a:off x="588944" y="1436221"/>
              <a:ext cx="854075" cy="1233170"/>
            </a:xfrm>
            <a:custGeom>
              <a:avLst/>
              <a:gdLst/>
              <a:ahLst/>
              <a:cxnLst/>
              <a:rect l="l" t="t" r="r" b="b"/>
              <a:pathLst>
                <a:path w="854075" h="1233170">
                  <a:moveTo>
                    <a:pt x="127844" y="349250"/>
                  </a:moveTo>
                  <a:lnTo>
                    <a:pt x="61937" y="349250"/>
                  </a:lnTo>
                  <a:lnTo>
                    <a:pt x="106581" y="344170"/>
                  </a:lnTo>
                  <a:lnTo>
                    <a:pt x="144465" y="325120"/>
                  </a:lnTo>
                  <a:lnTo>
                    <a:pt x="176510" y="294640"/>
                  </a:lnTo>
                  <a:lnTo>
                    <a:pt x="203638" y="259080"/>
                  </a:lnTo>
                  <a:lnTo>
                    <a:pt x="226773" y="219710"/>
                  </a:lnTo>
                  <a:lnTo>
                    <a:pt x="246835" y="181610"/>
                  </a:lnTo>
                  <a:lnTo>
                    <a:pt x="275818" y="124460"/>
                  </a:lnTo>
                  <a:lnTo>
                    <a:pt x="292270" y="96520"/>
                  </a:lnTo>
                  <a:lnTo>
                    <a:pt x="346568" y="43180"/>
                  </a:lnTo>
                  <a:lnTo>
                    <a:pt x="387841" y="25400"/>
                  </a:lnTo>
                  <a:lnTo>
                    <a:pt x="432288" y="15240"/>
                  </a:lnTo>
                  <a:lnTo>
                    <a:pt x="476862" y="10160"/>
                  </a:lnTo>
                  <a:lnTo>
                    <a:pt x="500336" y="6350"/>
                  </a:lnTo>
                  <a:lnTo>
                    <a:pt x="523844" y="3810"/>
                  </a:lnTo>
                  <a:lnTo>
                    <a:pt x="547382" y="2540"/>
                  </a:lnTo>
                  <a:lnTo>
                    <a:pt x="570945" y="0"/>
                  </a:lnTo>
                  <a:lnTo>
                    <a:pt x="609316" y="0"/>
                  </a:lnTo>
                  <a:lnTo>
                    <a:pt x="628494" y="1270"/>
                  </a:lnTo>
                  <a:lnTo>
                    <a:pt x="647252" y="5080"/>
                  </a:lnTo>
                  <a:lnTo>
                    <a:pt x="662803" y="10160"/>
                  </a:lnTo>
                  <a:lnTo>
                    <a:pt x="667607" y="12700"/>
                  </a:lnTo>
                  <a:lnTo>
                    <a:pt x="593464" y="12700"/>
                  </a:lnTo>
                  <a:lnTo>
                    <a:pt x="549325" y="15240"/>
                  </a:lnTo>
                  <a:lnTo>
                    <a:pt x="505325" y="20320"/>
                  </a:lnTo>
                  <a:lnTo>
                    <a:pt x="454490" y="25400"/>
                  </a:lnTo>
                  <a:lnTo>
                    <a:pt x="429222" y="29210"/>
                  </a:lnTo>
                  <a:lnTo>
                    <a:pt x="382013" y="41910"/>
                  </a:lnTo>
                  <a:lnTo>
                    <a:pt x="340520" y="62230"/>
                  </a:lnTo>
                  <a:lnTo>
                    <a:pt x="313323" y="90170"/>
                  </a:lnTo>
                  <a:lnTo>
                    <a:pt x="288634" y="130810"/>
                  </a:lnTo>
                  <a:lnTo>
                    <a:pt x="256418" y="191770"/>
                  </a:lnTo>
                  <a:lnTo>
                    <a:pt x="240175" y="222250"/>
                  </a:lnTo>
                  <a:lnTo>
                    <a:pt x="205480" y="279400"/>
                  </a:lnTo>
                  <a:lnTo>
                    <a:pt x="163190" y="327660"/>
                  </a:lnTo>
                  <a:lnTo>
                    <a:pt x="137108" y="345440"/>
                  </a:lnTo>
                  <a:lnTo>
                    <a:pt x="127844" y="349250"/>
                  </a:lnTo>
                  <a:close/>
                </a:path>
                <a:path w="854075" h="1233170">
                  <a:moveTo>
                    <a:pt x="754968" y="1096010"/>
                  </a:moveTo>
                  <a:lnTo>
                    <a:pt x="706099" y="1088390"/>
                  </a:lnTo>
                  <a:lnTo>
                    <a:pt x="670498" y="1055370"/>
                  </a:lnTo>
                  <a:lnTo>
                    <a:pt x="650912" y="1003300"/>
                  </a:lnTo>
                  <a:lnTo>
                    <a:pt x="647172" y="961390"/>
                  </a:lnTo>
                  <a:lnTo>
                    <a:pt x="646704" y="941070"/>
                  </a:lnTo>
                  <a:lnTo>
                    <a:pt x="646767" y="914400"/>
                  </a:lnTo>
                  <a:lnTo>
                    <a:pt x="646875" y="471170"/>
                  </a:lnTo>
                  <a:lnTo>
                    <a:pt x="646762" y="455930"/>
                  </a:lnTo>
                  <a:lnTo>
                    <a:pt x="646311" y="426720"/>
                  </a:lnTo>
                  <a:lnTo>
                    <a:pt x="644811" y="364490"/>
                  </a:lnTo>
                  <a:lnTo>
                    <a:pt x="644647" y="350085"/>
                  </a:lnTo>
                  <a:lnTo>
                    <a:pt x="644785" y="300990"/>
                  </a:lnTo>
                  <a:lnTo>
                    <a:pt x="648796" y="248920"/>
                  </a:lnTo>
                  <a:lnTo>
                    <a:pt x="661425" y="198120"/>
                  </a:lnTo>
                  <a:lnTo>
                    <a:pt x="670436" y="175260"/>
                  </a:lnTo>
                  <a:lnTo>
                    <a:pt x="679650" y="151130"/>
                  </a:lnTo>
                  <a:lnTo>
                    <a:pt x="687834" y="127000"/>
                  </a:lnTo>
                  <a:lnTo>
                    <a:pt x="693754" y="102870"/>
                  </a:lnTo>
                  <a:lnTo>
                    <a:pt x="695387" y="81280"/>
                  </a:lnTo>
                  <a:lnTo>
                    <a:pt x="692275" y="60960"/>
                  </a:lnTo>
                  <a:lnTo>
                    <a:pt x="667737" y="27940"/>
                  </a:lnTo>
                  <a:lnTo>
                    <a:pt x="631809" y="15240"/>
                  </a:lnTo>
                  <a:lnTo>
                    <a:pt x="612632" y="12700"/>
                  </a:lnTo>
                  <a:lnTo>
                    <a:pt x="667607" y="12700"/>
                  </a:lnTo>
                  <a:lnTo>
                    <a:pt x="699074" y="41910"/>
                  </a:lnTo>
                  <a:lnTo>
                    <a:pt x="708652" y="81280"/>
                  </a:lnTo>
                  <a:lnTo>
                    <a:pt x="707397" y="101600"/>
                  </a:lnTo>
                  <a:lnTo>
                    <a:pt x="703115" y="120650"/>
                  </a:lnTo>
                  <a:lnTo>
                    <a:pt x="695323" y="144780"/>
                  </a:lnTo>
                  <a:lnTo>
                    <a:pt x="686362" y="168910"/>
                  </a:lnTo>
                  <a:lnTo>
                    <a:pt x="677234" y="193040"/>
                  </a:lnTo>
                  <a:lnTo>
                    <a:pt x="668937" y="217170"/>
                  </a:lnTo>
                  <a:lnTo>
                    <a:pt x="662306" y="245110"/>
                  </a:lnTo>
                  <a:lnTo>
                    <a:pt x="658956" y="274320"/>
                  </a:lnTo>
                  <a:lnTo>
                    <a:pt x="657843" y="300990"/>
                  </a:lnTo>
                  <a:lnTo>
                    <a:pt x="657721" y="327660"/>
                  </a:lnTo>
                  <a:lnTo>
                    <a:pt x="657847" y="350085"/>
                  </a:lnTo>
                  <a:lnTo>
                    <a:pt x="658058" y="378923"/>
                  </a:lnTo>
                  <a:lnTo>
                    <a:pt x="659480" y="495300"/>
                  </a:lnTo>
                  <a:lnTo>
                    <a:pt x="659895" y="534670"/>
                  </a:lnTo>
                  <a:lnTo>
                    <a:pt x="660008" y="560070"/>
                  </a:lnTo>
                  <a:lnTo>
                    <a:pt x="659905" y="892810"/>
                  </a:lnTo>
                  <a:lnTo>
                    <a:pt x="659938" y="941070"/>
                  </a:lnTo>
                  <a:lnTo>
                    <a:pt x="660871" y="981710"/>
                  </a:lnTo>
                  <a:lnTo>
                    <a:pt x="669121" y="1022350"/>
                  </a:lnTo>
                  <a:lnTo>
                    <a:pt x="687109" y="1056640"/>
                  </a:lnTo>
                  <a:lnTo>
                    <a:pt x="735724" y="1082040"/>
                  </a:lnTo>
                  <a:lnTo>
                    <a:pt x="841387" y="1082040"/>
                  </a:lnTo>
                  <a:lnTo>
                    <a:pt x="843578" y="1083310"/>
                  </a:lnTo>
                  <a:lnTo>
                    <a:pt x="846072" y="1087120"/>
                  </a:lnTo>
                  <a:lnTo>
                    <a:pt x="828830" y="1087120"/>
                  </a:lnTo>
                  <a:lnTo>
                    <a:pt x="818502" y="1090930"/>
                  </a:lnTo>
                  <a:lnTo>
                    <a:pt x="812057" y="1090930"/>
                  </a:lnTo>
                  <a:lnTo>
                    <a:pt x="793275" y="1093470"/>
                  </a:lnTo>
                  <a:lnTo>
                    <a:pt x="754968" y="1096010"/>
                  </a:lnTo>
                  <a:close/>
                </a:path>
                <a:path w="854075" h="1233170">
                  <a:moveTo>
                    <a:pt x="291078" y="378923"/>
                  </a:moveTo>
                  <a:lnTo>
                    <a:pt x="291092" y="361950"/>
                  </a:lnTo>
                  <a:lnTo>
                    <a:pt x="291218" y="331470"/>
                  </a:lnTo>
                  <a:lnTo>
                    <a:pt x="291829" y="323850"/>
                  </a:lnTo>
                  <a:lnTo>
                    <a:pt x="304323" y="323850"/>
                  </a:lnTo>
                  <a:lnTo>
                    <a:pt x="304323" y="332740"/>
                  </a:lnTo>
                  <a:lnTo>
                    <a:pt x="296297" y="368300"/>
                  </a:lnTo>
                  <a:lnTo>
                    <a:pt x="291078" y="378923"/>
                  </a:lnTo>
                  <a:close/>
                </a:path>
                <a:path w="854075" h="1233170">
                  <a:moveTo>
                    <a:pt x="167662" y="495300"/>
                  </a:moveTo>
                  <a:lnTo>
                    <a:pt x="105899" y="495300"/>
                  </a:lnTo>
                  <a:lnTo>
                    <a:pt x="138709" y="491490"/>
                  </a:lnTo>
                  <a:lnTo>
                    <a:pt x="169722" y="480060"/>
                  </a:lnTo>
                  <a:lnTo>
                    <a:pt x="224839" y="444500"/>
                  </a:lnTo>
                  <a:lnTo>
                    <a:pt x="268759" y="393700"/>
                  </a:lnTo>
                  <a:lnTo>
                    <a:pt x="291116" y="332740"/>
                  </a:lnTo>
                  <a:lnTo>
                    <a:pt x="291078" y="378923"/>
                  </a:lnTo>
                  <a:lnTo>
                    <a:pt x="257693" y="430530"/>
                  </a:lnTo>
                  <a:lnTo>
                    <a:pt x="202541" y="477520"/>
                  </a:lnTo>
                  <a:lnTo>
                    <a:pt x="171377" y="494030"/>
                  </a:lnTo>
                  <a:lnTo>
                    <a:pt x="167662" y="495300"/>
                  </a:lnTo>
                  <a:close/>
                </a:path>
                <a:path w="854075" h="1233170">
                  <a:moveTo>
                    <a:pt x="214814" y="1069340"/>
                  </a:moveTo>
                  <a:lnTo>
                    <a:pt x="152360" y="1069340"/>
                  </a:lnTo>
                  <a:lnTo>
                    <a:pt x="182721" y="1068070"/>
                  </a:lnTo>
                  <a:lnTo>
                    <a:pt x="210960" y="1057910"/>
                  </a:lnTo>
                  <a:lnTo>
                    <a:pt x="246924" y="1022350"/>
                  </a:lnTo>
                  <a:lnTo>
                    <a:pt x="262944" y="984250"/>
                  </a:lnTo>
                  <a:lnTo>
                    <a:pt x="273171" y="933450"/>
                  </a:lnTo>
                  <a:lnTo>
                    <a:pt x="277091" y="872490"/>
                  </a:lnTo>
                  <a:lnTo>
                    <a:pt x="277223" y="842010"/>
                  </a:lnTo>
                  <a:lnTo>
                    <a:pt x="276872" y="810260"/>
                  </a:lnTo>
                  <a:lnTo>
                    <a:pt x="276398" y="778510"/>
                  </a:lnTo>
                  <a:lnTo>
                    <a:pt x="276250" y="748030"/>
                  </a:lnTo>
                  <a:lnTo>
                    <a:pt x="276880" y="716280"/>
                  </a:lnTo>
                  <a:lnTo>
                    <a:pt x="278660" y="684530"/>
                  </a:lnTo>
                  <a:lnTo>
                    <a:pt x="281235" y="654050"/>
                  </a:lnTo>
                  <a:lnTo>
                    <a:pt x="283963" y="622300"/>
                  </a:lnTo>
                  <a:lnTo>
                    <a:pt x="286204" y="590550"/>
                  </a:lnTo>
                  <a:lnTo>
                    <a:pt x="288591" y="539750"/>
                  </a:lnTo>
                  <a:lnTo>
                    <a:pt x="289973" y="490220"/>
                  </a:lnTo>
                  <a:lnTo>
                    <a:pt x="290794" y="435610"/>
                  </a:lnTo>
                  <a:lnTo>
                    <a:pt x="291078" y="378923"/>
                  </a:lnTo>
                  <a:lnTo>
                    <a:pt x="296297" y="368300"/>
                  </a:lnTo>
                  <a:lnTo>
                    <a:pt x="304323" y="332740"/>
                  </a:lnTo>
                  <a:lnTo>
                    <a:pt x="304197" y="405130"/>
                  </a:lnTo>
                  <a:lnTo>
                    <a:pt x="303953" y="445770"/>
                  </a:lnTo>
                  <a:lnTo>
                    <a:pt x="302963" y="502920"/>
                  </a:lnTo>
                  <a:lnTo>
                    <a:pt x="300968" y="560070"/>
                  </a:lnTo>
                  <a:lnTo>
                    <a:pt x="296739" y="623570"/>
                  </a:lnTo>
                  <a:lnTo>
                    <a:pt x="294145" y="655320"/>
                  </a:lnTo>
                  <a:lnTo>
                    <a:pt x="291697" y="685800"/>
                  </a:lnTo>
                  <a:lnTo>
                    <a:pt x="290113" y="717550"/>
                  </a:lnTo>
                  <a:lnTo>
                    <a:pt x="289581" y="749300"/>
                  </a:lnTo>
                  <a:lnTo>
                    <a:pt x="289718" y="779780"/>
                  </a:lnTo>
                  <a:lnTo>
                    <a:pt x="290139" y="811530"/>
                  </a:lnTo>
                  <a:lnTo>
                    <a:pt x="290756" y="864870"/>
                  </a:lnTo>
                  <a:lnTo>
                    <a:pt x="288715" y="919480"/>
                  </a:lnTo>
                  <a:lnTo>
                    <a:pt x="280319" y="972820"/>
                  </a:lnTo>
                  <a:lnTo>
                    <a:pt x="261869" y="1022350"/>
                  </a:lnTo>
                  <a:lnTo>
                    <a:pt x="223387" y="1065530"/>
                  </a:lnTo>
                  <a:lnTo>
                    <a:pt x="214814" y="1069340"/>
                  </a:lnTo>
                  <a:close/>
                </a:path>
                <a:path w="854075" h="1233170">
                  <a:moveTo>
                    <a:pt x="13252" y="350085"/>
                  </a:moveTo>
                  <a:lnTo>
                    <a:pt x="10255" y="349250"/>
                  </a:lnTo>
                  <a:lnTo>
                    <a:pt x="6378" y="345440"/>
                  </a:lnTo>
                  <a:lnTo>
                    <a:pt x="6088" y="340360"/>
                  </a:lnTo>
                  <a:lnTo>
                    <a:pt x="8764" y="336550"/>
                  </a:lnTo>
                  <a:lnTo>
                    <a:pt x="13773" y="336550"/>
                  </a:lnTo>
                  <a:lnTo>
                    <a:pt x="25470" y="340360"/>
                  </a:lnTo>
                  <a:lnTo>
                    <a:pt x="13206" y="340360"/>
                  </a:lnTo>
                  <a:lnTo>
                    <a:pt x="13252" y="350085"/>
                  </a:lnTo>
                  <a:close/>
                </a:path>
                <a:path w="854075" h="1233170">
                  <a:moveTo>
                    <a:pt x="102494" y="508000"/>
                  </a:moveTo>
                  <a:lnTo>
                    <a:pt x="53733" y="495300"/>
                  </a:lnTo>
                  <a:lnTo>
                    <a:pt x="18850" y="459740"/>
                  </a:lnTo>
                  <a:lnTo>
                    <a:pt x="2993" y="405130"/>
                  </a:lnTo>
                  <a:lnTo>
                    <a:pt x="60" y="350085"/>
                  </a:lnTo>
                  <a:lnTo>
                    <a:pt x="0" y="340360"/>
                  </a:lnTo>
                  <a:lnTo>
                    <a:pt x="6088" y="340360"/>
                  </a:lnTo>
                  <a:lnTo>
                    <a:pt x="6378" y="345440"/>
                  </a:lnTo>
                  <a:lnTo>
                    <a:pt x="10266" y="349250"/>
                  </a:lnTo>
                  <a:lnTo>
                    <a:pt x="13252" y="350085"/>
                  </a:lnTo>
                  <a:lnTo>
                    <a:pt x="13547" y="374650"/>
                  </a:lnTo>
                  <a:lnTo>
                    <a:pt x="20071" y="426720"/>
                  </a:lnTo>
                  <a:lnTo>
                    <a:pt x="42875" y="471170"/>
                  </a:lnTo>
                  <a:lnTo>
                    <a:pt x="82041" y="492760"/>
                  </a:lnTo>
                  <a:lnTo>
                    <a:pt x="105899" y="495300"/>
                  </a:lnTo>
                  <a:lnTo>
                    <a:pt x="167662" y="495300"/>
                  </a:lnTo>
                  <a:lnTo>
                    <a:pt x="137945" y="505460"/>
                  </a:lnTo>
                  <a:lnTo>
                    <a:pt x="102494" y="508000"/>
                  </a:lnTo>
                  <a:close/>
                </a:path>
                <a:path w="854075" h="1233170">
                  <a:moveTo>
                    <a:pt x="74351" y="361950"/>
                  </a:moveTo>
                  <a:lnTo>
                    <a:pt x="42140" y="358140"/>
                  </a:lnTo>
                  <a:lnTo>
                    <a:pt x="13252" y="350085"/>
                  </a:lnTo>
                  <a:lnTo>
                    <a:pt x="13206" y="340360"/>
                  </a:lnTo>
                  <a:lnTo>
                    <a:pt x="25470" y="340360"/>
                  </a:lnTo>
                  <a:lnTo>
                    <a:pt x="37425" y="344170"/>
                  </a:lnTo>
                  <a:lnTo>
                    <a:pt x="61937" y="349250"/>
                  </a:lnTo>
                  <a:lnTo>
                    <a:pt x="127844" y="349250"/>
                  </a:lnTo>
                  <a:lnTo>
                    <a:pt x="106228" y="358140"/>
                  </a:lnTo>
                  <a:lnTo>
                    <a:pt x="74351" y="361950"/>
                  </a:lnTo>
                  <a:close/>
                </a:path>
                <a:path w="854075" h="1233170">
                  <a:moveTo>
                    <a:pt x="373218" y="1233170"/>
                  </a:moveTo>
                  <a:lnTo>
                    <a:pt x="300309" y="1233170"/>
                  </a:lnTo>
                  <a:lnTo>
                    <a:pt x="257678" y="1231900"/>
                  </a:lnTo>
                  <a:lnTo>
                    <a:pt x="213487" y="1226820"/>
                  </a:lnTo>
                  <a:lnTo>
                    <a:pt x="169654" y="1220470"/>
                  </a:lnTo>
                  <a:lnTo>
                    <a:pt x="128097" y="1209040"/>
                  </a:lnTo>
                  <a:lnTo>
                    <a:pt x="90734" y="1192530"/>
                  </a:lnTo>
                  <a:lnTo>
                    <a:pt x="36262" y="1143000"/>
                  </a:lnTo>
                  <a:lnTo>
                    <a:pt x="21584" y="1065530"/>
                  </a:lnTo>
                  <a:lnTo>
                    <a:pt x="21955" y="1061720"/>
                  </a:lnTo>
                  <a:lnTo>
                    <a:pt x="24297" y="1059180"/>
                  </a:lnTo>
                  <a:lnTo>
                    <a:pt x="28187" y="1059180"/>
                  </a:lnTo>
                  <a:lnTo>
                    <a:pt x="51700" y="1060450"/>
                  </a:lnTo>
                  <a:lnTo>
                    <a:pt x="98570" y="1065530"/>
                  </a:lnTo>
                  <a:lnTo>
                    <a:pt x="34790" y="1065530"/>
                  </a:lnTo>
                  <a:lnTo>
                    <a:pt x="30384" y="1069340"/>
                  </a:lnTo>
                  <a:lnTo>
                    <a:pt x="28187" y="1071880"/>
                  </a:lnTo>
                  <a:lnTo>
                    <a:pt x="34541" y="1072341"/>
                  </a:lnTo>
                  <a:lnTo>
                    <a:pt x="34000" y="1087120"/>
                  </a:lnTo>
                  <a:lnTo>
                    <a:pt x="43662" y="1129030"/>
                  </a:lnTo>
                  <a:lnTo>
                    <a:pt x="70600" y="1162050"/>
                  </a:lnTo>
                  <a:lnTo>
                    <a:pt x="107304" y="1184910"/>
                  </a:lnTo>
                  <a:lnTo>
                    <a:pt x="171844" y="1206500"/>
                  </a:lnTo>
                  <a:lnTo>
                    <a:pt x="217552" y="1214120"/>
                  </a:lnTo>
                  <a:lnTo>
                    <a:pt x="263977" y="1217930"/>
                  </a:lnTo>
                  <a:lnTo>
                    <a:pt x="310543" y="1220470"/>
                  </a:lnTo>
                  <a:lnTo>
                    <a:pt x="592133" y="1220470"/>
                  </a:lnTo>
                  <a:lnTo>
                    <a:pt x="567812" y="1221740"/>
                  </a:lnTo>
                  <a:lnTo>
                    <a:pt x="519200" y="1225550"/>
                  </a:lnTo>
                  <a:lnTo>
                    <a:pt x="373218" y="1233170"/>
                  </a:lnTo>
                  <a:close/>
                </a:path>
                <a:path w="854075" h="1233170">
                  <a:moveTo>
                    <a:pt x="34541" y="1072341"/>
                  </a:moveTo>
                  <a:lnTo>
                    <a:pt x="28187" y="1071880"/>
                  </a:lnTo>
                  <a:lnTo>
                    <a:pt x="30384" y="1069340"/>
                  </a:lnTo>
                  <a:lnTo>
                    <a:pt x="34790" y="1065530"/>
                  </a:lnTo>
                  <a:lnTo>
                    <a:pt x="34541" y="1072341"/>
                  </a:lnTo>
                  <a:close/>
                </a:path>
                <a:path w="854075" h="1233170">
                  <a:moveTo>
                    <a:pt x="168143" y="1082040"/>
                  </a:moveTo>
                  <a:lnTo>
                    <a:pt x="133109" y="1082040"/>
                  </a:lnTo>
                  <a:lnTo>
                    <a:pt x="98108" y="1079500"/>
                  </a:lnTo>
                  <a:lnTo>
                    <a:pt x="63135" y="1074420"/>
                  </a:lnTo>
                  <a:lnTo>
                    <a:pt x="34541" y="1072341"/>
                  </a:lnTo>
                  <a:lnTo>
                    <a:pt x="34790" y="1065530"/>
                  </a:lnTo>
                  <a:lnTo>
                    <a:pt x="98570" y="1065530"/>
                  </a:lnTo>
                  <a:lnTo>
                    <a:pt x="122005" y="1068070"/>
                  </a:lnTo>
                  <a:lnTo>
                    <a:pt x="152360" y="1069340"/>
                  </a:lnTo>
                  <a:lnTo>
                    <a:pt x="214814" y="1069340"/>
                  </a:lnTo>
                  <a:lnTo>
                    <a:pt x="197669" y="1076960"/>
                  </a:lnTo>
                  <a:lnTo>
                    <a:pt x="168143" y="1082040"/>
                  </a:lnTo>
                  <a:close/>
                </a:path>
                <a:path w="854075" h="1233170">
                  <a:moveTo>
                    <a:pt x="841387" y="1082040"/>
                  </a:moveTo>
                  <a:lnTo>
                    <a:pt x="773289" y="1082040"/>
                  </a:lnTo>
                  <a:lnTo>
                    <a:pt x="791651" y="1080770"/>
                  </a:lnTo>
                  <a:lnTo>
                    <a:pt x="804166" y="1078230"/>
                  </a:lnTo>
                  <a:lnTo>
                    <a:pt x="818655" y="1076960"/>
                  </a:lnTo>
                  <a:lnTo>
                    <a:pt x="832623" y="1076960"/>
                  </a:lnTo>
                  <a:lnTo>
                    <a:pt x="841387" y="1082040"/>
                  </a:lnTo>
                  <a:close/>
                </a:path>
                <a:path w="854075" h="1233170">
                  <a:moveTo>
                    <a:pt x="592133" y="1220470"/>
                  </a:moveTo>
                  <a:lnTo>
                    <a:pt x="356673" y="1220470"/>
                  </a:lnTo>
                  <a:lnTo>
                    <a:pt x="406463" y="1219200"/>
                  </a:lnTo>
                  <a:lnTo>
                    <a:pt x="456173" y="1216660"/>
                  </a:lnTo>
                  <a:lnTo>
                    <a:pt x="555490" y="1209040"/>
                  </a:lnTo>
                  <a:lnTo>
                    <a:pt x="605165" y="1206500"/>
                  </a:lnTo>
                  <a:lnTo>
                    <a:pt x="636833" y="1205230"/>
                  </a:lnTo>
                  <a:lnTo>
                    <a:pt x="700248" y="1205230"/>
                  </a:lnTo>
                  <a:lnTo>
                    <a:pt x="731841" y="1203960"/>
                  </a:lnTo>
                  <a:lnTo>
                    <a:pt x="773604" y="1196340"/>
                  </a:lnTo>
                  <a:lnTo>
                    <a:pt x="808809" y="1174750"/>
                  </a:lnTo>
                  <a:lnTo>
                    <a:pt x="835347" y="1134110"/>
                  </a:lnTo>
                  <a:lnTo>
                    <a:pt x="841357" y="1113790"/>
                  </a:lnTo>
                  <a:lnTo>
                    <a:pt x="840332" y="1106170"/>
                  </a:lnTo>
                  <a:lnTo>
                    <a:pt x="837902" y="1098550"/>
                  </a:lnTo>
                  <a:lnTo>
                    <a:pt x="834218" y="1092200"/>
                  </a:lnTo>
                  <a:lnTo>
                    <a:pt x="828830" y="1087120"/>
                  </a:lnTo>
                  <a:lnTo>
                    <a:pt x="846072" y="1087120"/>
                  </a:lnTo>
                  <a:lnTo>
                    <a:pt x="850229" y="1093470"/>
                  </a:lnTo>
                  <a:lnTo>
                    <a:pt x="853718" y="1106170"/>
                  </a:lnTo>
                  <a:lnTo>
                    <a:pt x="853953" y="1118870"/>
                  </a:lnTo>
                  <a:lnTo>
                    <a:pt x="850842" y="1131570"/>
                  </a:lnTo>
                  <a:lnTo>
                    <a:pt x="827468" y="1172210"/>
                  </a:lnTo>
                  <a:lnTo>
                    <a:pt x="788445" y="1205230"/>
                  </a:lnTo>
                  <a:lnTo>
                    <a:pt x="718802" y="1216660"/>
                  </a:lnTo>
                  <a:lnTo>
                    <a:pt x="684708" y="1217930"/>
                  </a:lnTo>
                  <a:lnTo>
                    <a:pt x="650560" y="1217930"/>
                  </a:lnTo>
                  <a:lnTo>
                    <a:pt x="616454" y="1219200"/>
                  </a:lnTo>
                  <a:lnTo>
                    <a:pt x="592133" y="1220470"/>
                  </a:lnTo>
                  <a:close/>
                </a:path>
              </a:pathLst>
            </a:custGeom>
            <a:solidFill>
              <a:srgbClr val="F5E2E4"/>
            </a:solidFill>
          </p:spPr>
          <p:txBody>
            <a:bodyPr wrap="square" lIns="0" tIns="0" rIns="0" bIns="0" rtlCol="0"/>
            <a:lstStyle/>
            <a:p>
              <a:endParaRPr/>
            </a:p>
          </p:txBody>
        </p:sp>
      </p:grpSp>
      <p:grpSp>
        <p:nvGrpSpPr>
          <p:cNvPr id="21" name="object 21"/>
          <p:cNvGrpSpPr/>
          <p:nvPr/>
        </p:nvGrpSpPr>
        <p:grpSpPr>
          <a:xfrm>
            <a:off x="456420" y="3843501"/>
            <a:ext cx="1104900" cy="1483360"/>
            <a:chOff x="456420" y="3843501"/>
            <a:chExt cx="1104900" cy="1483360"/>
          </a:xfrm>
        </p:grpSpPr>
        <p:sp>
          <p:nvSpPr>
            <p:cNvPr id="22" name="object 22"/>
            <p:cNvSpPr/>
            <p:nvPr/>
          </p:nvSpPr>
          <p:spPr>
            <a:xfrm>
              <a:off x="464273" y="3910272"/>
              <a:ext cx="1096645" cy="1416050"/>
            </a:xfrm>
            <a:custGeom>
              <a:avLst/>
              <a:gdLst/>
              <a:ahLst/>
              <a:cxnLst/>
              <a:rect l="l" t="t" r="r" b="b"/>
              <a:pathLst>
                <a:path w="1096645" h="1416050">
                  <a:moveTo>
                    <a:pt x="146842" y="1416013"/>
                  </a:moveTo>
                  <a:lnTo>
                    <a:pt x="100600" y="1399426"/>
                  </a:lnTo>
                  <a:lnTo>
                    <a:pt x="59472" y="1369784"/>
                  </a:lnTo>
                  <a:lnTo>
                    <a:pt x="26779" y="1332051"/>
                  </a:lnTo>
                  <a:lnTo>
                    <a:pt x="5847" y="1291189"/>
                  </a:lnTo>
                  <a:lnTo>
                    <a:pt x="0" y="1252162"/>
                  </a:lnTo>
                  <a:lnTo>
                    <a:pt x="6771" y="1205254"/>
                  </a:lnTo>
                  <a:lnTo>
                    <a:pt x="18973" y="1158906"/>
                  </a:lnTo>
                  <a:lnTo>
                    <a:pt x="35913" y="1113200"/>
                  </a:lnTo>
                  <a:lnTo>
                    <a:pt x="56900" y="1068218"/>
                  </a:lnTo>
                  <a:lnTo>
                    <a:pt x="81243" y="1024040"/>
                  </a:lnTo>
                  <a:lnTo>
                    <a:pt x="108250" y="980749"/>
                  </a:lnTo>
                  <a:lnTo>
                    <a:pt x="137230" y="938426"/>
                  </a:lnTo>
                  <a:lnTo>
                    <a:pt x="167490" y="897152"/>
                  </a:lnTo>
                  <a:lnTo>
                    <a:pt x="198339" y="857010"/>
                  </a:lnTo>
                  <a:lnTo>
                    <a:pt x="229086" y="818080"/>
                  </a:lnTo>
                  <a:lnTo>
                    <a:pt x="259039" y="780444"/>
                  </a:lnTo>
                  <a:lnTo>
                    <a:pt x="294796" y="742786"/>
                  </a:lnTo>
                  <a:lnTo>
                    <a:pt x="334716" y="709617"/>
                  </a:lnTo>
                  <a:lnTo>
                    <a:pt x="377704" y="679732"/>
                  </a:lnTo>
                  <a:lnTo>
                    <a:pt x="422664" y="651927"/>
                  </a:lnTo>
                  <a:lnTo>
                    <a:pt x="468500" y="624997"/>
                  </a:lnTo>
                  <a:lnTo>
                    <a:pt x="514115" y="597737"/>
                  </a:lnTo>
                  <a:lnTo>
                    <a:pt x="558414" y="568944"/>
                  </a:lnTo>
                  <a:lnTo>
                    <a:pt x="600300" y="537412"/>
                  </a:lnTo>
                  <a:lnTo>
                    <a:pt x="628422" y="510734"/>
                  </a:lnTo>
                  <a:lnTo>
                    <a:pt x="653467" y="479927"/>
                  </a:lnTo>
                  <a:lnTo>
                    <a:pt x="674442" y="446191"/>
                  </a:lnTo>
                  <a:lnTo>
                    <a:pt x="690359" y="410727"/>
                  </a:lnTo>
                  <a:lnTo>
                    <a:pt x="703053" y="339420"/>
                  </a:lnTo>
                  <a:lnTo>
                    <a:pt x="697851" y="305978"/>
                  </a:lnTo>
                  <a:lnTo>
                    <a:pt x="659394" y="249524"/>
                  </a:lnTo>
                  <a:lnTo>
                    <a:pt x="624159" y="228914"/>
                  </a:lnTo>
                  <a:lnTo>
                    <a:pt x="576932" y="214983"/>
                  </a:lnTo>
                  <a:lnTo>
                    <a:pt x="532857" y="213027"/>
                  </a:lnTo>
                  <a:lnTo>
                    <a:pt x="487767" y="221830"/>
                  </a:lnTo>
                  <a:lnTo>
                    <a:pt x="446151" y="239348"/>
                  </a:lnTo>
                  <a:lnTo>
                    <a:pt x="412498" y="263538"/>
                  </a:lnTo>
                  <a:lnTo>
                    <a:pt x="391298" y="292359"/>
                  </a:lnTo>
                  <a:lnTo>
                    <a:pt x="387041" y="323767"/>
                  </a:lnTo>
                  <a:lnTo>
                    <a:pt x="404216" y="355720"/>
                  </a:lnTo>
                  <a:lnTo>
                    <a:pt x="447098" y="428948"/>
                  </a:lnTo>
                  <a:lnTo>
                    <a:pt x="437538" y="470972"/>
                  </a:lnTo>
                  <a:lnTo>
                    <a:pt x="418418" y="507072"/>
                  </a:lnTo>
                  <a:lnTo>
                    <a:pt x="391461" y="536872"/>
                  </a:lnTo>
                  <a:lnTo>
                    <a:pt x="358391" y="559993"/>
                  </a:lnTo>
                  <a:lnTo>
                    <a:pt x="320932" y="576061"/>
                  </a:lnTo>
                  <a:lnTo>
                    <a:pt x="280807" y="584698"/>
                  </a:lnTo>
                  <a:lnTo>
                    <a:pt x="239741" y="585528"/>
                  </a:lnTo>
                  <a:lnTo>
                    <a:pt x="199457" y="578174"/>
                  </a:lnTo>
                  <a:lnTo>
                    <a:pt x="161679" y="562258"/>
                  </a:lnTo>
                  <a:lnTo>
                    <a:pt x="128132" y="537405"/>
                  </a:lnTo>
                  <a:lnTo>
                    <a:pt x="98330" y="501386"/>
                  </a:lnTo>
                  <a:lnTo>
                    <a:pt x="79841" y="462441"/>
                  </a:lnTo>
                  <a:lnTo>
                    <a:pt x="71510" y="421455"/>
                  </a:lnTo>
                  <a:lnTo>
                    <a:pt x="72184" y="379313"/>
                  </a:lnTo>
                  <a:lnTo>
                    <a:pt x="80708" y="336901"/>
                  </a:lnTo>
                  <a:lnTo>
                    <a:pt x="95927" y="295102"/>
                  </a:lnTo>
                  <a:lnTo>
                    <a:pt x="116686" y="254802"/>
                  </a:lnTo>
                  <a:lnTo>
                    <a:pt x="141832" y="216885"/>
                  </a:lnTo>
                  <a:lnTo>
                    <a:pt x="170210" y="182237"/>
                  </a:lnTo>
                  <a:lnTo>
                    <a:pt x="206011" y="147990"/>
                  </a:lnTo>
                  <a:lnTo>
                    <a:pt x="245683" y="117976"/>
                  </a:lnTo>
                  <a:lnTo>
                    <a:pt x="288611" y="91944"/>
                  </a:lnTo>
                  <a:lnTo>
                    <a:pt x="334175" y="69640"/>
                  </a:lnTo>
                  <a:lnTo>
                    <a:pt x="381759" y="50812"/>
                  </a:lnTo>
                  <a:lnTo>
                    <a:pt x="430746" y="35210"/>
                  </a:lnTo>
                  <a:lnTo>
                    <a:pt x="480518" y="22579"/>
                  </a:lnTo>
                  <a:lnTo>
                    <a:pt x="530458" y="12669"/>
                  </a:lnTo>
                  <a:lnTo>
                    <a:pt x="579948" y="5226"/>
                  </a:lnTo>
                  <a:lnTo>
                    <a:pt x="628372" y="0"/>
                  </a:lnTo>
                  <a:lnTo>
                    <a:pt x="678486" y="202"/>
                  </a:lnTo>
                  <a:lnTo>
                    <a:pt x="725774" y="7463"/>
                  </a:lnTo>
                  <a:lnTo>
                    <a:pt x="769946" y="21247"/>
                  </a:lnTo>
                  <a:lnTo>
                    <a:pt x="810708" y="41018"/>
                  </a:lnTo>
                  <a:lnTo>
                    <a:pt x="847770" y="66242"/>
                  </a:lnTo>
                  <a:lnTo>
                    <a:pt x="880837" y="96384"/>
                  </a:lnTo>
                  <a:lnTo>
                    <a:pt x="909619" y="130907"/>
                  </a:lnTo>
                  <a:lnTo>
                    <a:pt x="933823" y="169276"/>
                  </a:lnTo>
                  <a:lnTo>
                    <a:pt x="953157" y="210956"/>
                  </a:lnTo>
                  <a:lnTo>
                    <a:pt x="967329" y="255412"/>
                  </a:lnTo>
                  <a:lnTo>
                    <a:pt x="976046" y="302107"/>
                  </a:lnTo>
                  <a:lnTo>
                    <a:pt x="979017" y="350508"/>
                  </a:lnTo>
                  <a:lnTo>
                    <a:pt x="975650" y="404432"/>
                  </a:lnTo>
                  <a:lnTo>
                    <a:pt x="965934" y="454433"/>
                  </a:lnTo>
                  <a:lnTo>
                    <a:pt x="950447" y="501087"/>
                  </a:lnTo>
                  <a:lnTo>
                    <a:pt x="929765" y="544971"/>
                  </a:lnTo>
                  <a:lnTo>
                    <a:pt x="904466" y="586663"/>
                  </a:lnTo>
                  <a:lnTo>
                    <a:pt x="875127" y="626739"/>
                  </a:lnTo>
                  <a:lnTo>
                    <a:pt x="842325" y="665777"/>
                  </a:lnTo>
                  <a:lnTo>
                    <a:pt x="806638" y="704353"/>
                  </a:lnTo>
                  <a:lnTo>
                    <a:pt x="768643" y="743045"/>
                  </a:lnTo>
                  <a:lnTo>
                    <a:pt x="730055" y="781150"/>
                  </a:lnTo>
                  <a:lnTo>
                    <a:pt x="656755" y="852364"/>
                  </a:lnTo>
                  <a:lnTo>
                    <a:pt x="621873" y="886764"/>
                  </a:lnTo>
                  <a:lnTo>
                    <a:pt x="588057" y="921219"/>
                  </a:lnTo>
                  <a:lnTo>
                    <a:pt x="555223" y="956376"/>
                  </a:lnTo>
                  <a:lnTo>
                    <a:pt x="523285" y="992878"/>
                  </a:lnTo>
                  <a:lnTo>
                    <a:pt x="492161" y="1031371"/>
                  </a:lnTo>
                  <a:lnTo>
                    <a:pt x="461765" y="1072501"/>
                  </a:lnTo>
                  <a:lnTo>
                    <a:pt x="432013" y="1116913"/>
                  </a:lnTo>
                  <a:lnTo>
                    <a:pt x="467689" y="1085699"/>
                  </a:lnTo>
                  <a:lnTo>
                    <a:pt x="504407" y="1070475"/>
                  </a:lnTo>
                  <a:lnTo>
                    <a:pt x="541894" y="1067956"/>
                  </a:lnTo>
                  <a:lnTo>
                    <a:pt x="579873" y="1074854"/>
                  </a:lnTo>
                  <a:lnTo>
                    <a:pt x="618070" y="1087886"/>
                  </a:lnTo>
                  <a:lnTo>
                    <a:pt x="656212" y="1103765"/>
                  </a:lnTo>
                  <a:lnTo>
                    <a:pt x="694023" y="1119205"/>
                  </a:lnTo>
                  <a:lnTo>
                    <a:pt x="731229" y="1130922"/>
                  </a:lnTo>
                  <a:lnTo>
                    <a:pt x="773884" y="1135714"/>
                  </a:lnTo>
                  <a:lnTo>
                    <a:pt x="810348" y="1127140"/>
                  </a:lnTo>
                  <a:lnTo>
                    <a:pt x="840127" y="1107611"/>
                  </a:lnTo>
                  <a:lnTo>
                    <a:pt x="862728" y="1079537"/>
                  </a:lnTo>
                  <a:lnTo>
                    <a:pt x="877660" y="1045327"/>
                  </a:lnTo>
                  <a:lnTo>
                    <a:pt x="884427" y="1007390"/>
                  </a:lnTo>
                  <a:lnTo>
                    <a:pt x="882538" y="968138"/>
                  </a:lnTo>
                  <a:lnTo>
                    <a:pt x="871499" y="929979"/>
                  </a:lnTo>
                  <a:lnTo>
                    <a:pt x="902342" y="914214"/>
                  </a:lnTo>
                  <a:lnTo>
                    <a:pt x="919017" y="899132"/>
                  </a:lnTo>
                  <a:lnTo>
                    <a:pt x="933944" y="891052"/>
                  </a:lnTo>
                  <a:lnTo>
                    <a:pt x="959544" y="896289"/>
                  </a:lnTo>
                  <a:lnTo>
                    <a:pt x="988156" y="876149"/>
                  </a:lnTo>
                  <a:lnTo>
                    <a:pt x="1023111" y="908204"/>
                  </a:lnTo>
                  <a:lnTo>
                    <a:pt x="1050808" y="945180"/>
                  </a:lnTo>
                  <a:lnTo>
                    <a:pt x="1071627" y="986073"/>
                  </a:lnTo>
                  <a:lnTo>
                    <a:pt x="1085943" y="1029878"/>
                  </a:lnTo>
                  <a:lnTo>
                    <a:pt x="1094136" y="1075590"/>
                  </a:lnTo>
                  <a:lnTo>
                    <a:pt x="1096582" y="1122205"/>
                  </a:lnTo>
                  <a:lnTo>
                    <a:pt x="1093660" y="1168718"/>
                  </a:lnTo>
                  <a:lnTo>
                    <a:pt x="1085747" y="1214125"/>
                  </a:lnTo>
                  <a:lnTo>
                    <a:pt x="1073220" y="1257422"/>
                  </a:lnTo>
                  <a:lnTo>
                    <a:pt x="1056458" y="1297604"/>
                  </a:lnTo>
                  <a:lnTo>
                    <a:pt x="1035839" y="1333666"/>
                  </a:lnTo>
                  <a:lnTo>
                    <a:pt x="1011739" y="1364605"/>
                  </a:lnTo>
                  <a:lnTo>
                    <a:pt x="979989" y="1391513"/>
                  </a:lnTo>
                  <a:lnTo>
                    <a:pt x="941967" y="1407845"/>
                  </a:lnTo>
                  <a:lnTo>
                    <a:pt x="899366" y="1415139"/>
                  </a:lnTo>
                  <a:lnTo>
                    <a:pt x="853879" y="1414934"/>
                  </a:lnTo>
                  <a:lnTo>
                    <a:pt x="807198" y="1408767"/>
                  </a:lnTo>
                  <a:lnTo>
                    <a:pt x="761016" y="1398178"/>
                  </a:lnTo>
                  <a:lnTo>
                    <a:pt x="717025" y="1384704"/>
                  </a:lnTo>
                  <a:lnTo>
                    <a:pt x="676918" y="1369883"/>
                  </a:lnTo>
                  <a:lnTo>
                    <a:pt x="642387" y="1355255"/>
                  </a:lnTo>
                  <a:lnTo>
                    <a:pt x="597468" y="1338324"/>
                  </a:lnTo>
                  <a:lnTo>
                    <a:pt x="548050" y="1327359"/>
                  </a:lnTo>
                  <a:lnTo>
                    <a:pt x="495932" y="1322032"/>
                  </a:lnTo>
                  <a:lnTo>
                    <a:pt x="442912" y="1322018"/>
                  </a:lnTo>
                  <a:lnTo>
                    <a:pt x="390791" y="1326992"/>
                  </a:lnTo>
                  <a:lnTo>
                    <a:pt x="341365" y="1336626"/>
                  </a:lnTo>
                  <a:lnTo>
                    <a:pt x="296434" y="1350596"/>
                  </a:lnTo>
                  <a:lnTo>
                    <a:pt x="259259" y="1370008"/>
                  </a:lnTo>
                  <a:lnTo>
                    <a:pt x="219888" y="1393811"/>
                  </a:lnTo>
                  <a:lnTo>
                    <a:pt x="181392" y="1412361"/>
                  </a:lnTo>
                  <a:lnTo>
                    <a:pt x="146842" y="1416013"/>
                  </a:lnTo>
                  <a:close/>
                </a:path>
              </a:pathLst>
            </a:custGeom>
            <a:solidFill>
              <a:srgbClr val="7E171B"/>
            </a:solidFill>
          </p:spPr>
          <p:txBody>
            <a:bodyPr wrap="square" lIns="0" tIns="0" rIns="0" bIns="0" rtlCol="0"/>
            <a:lstStyle/>
            <a:p>
              <a:endParaRPr/>
            </a:p>
          </p:txBody>
        </p:sp>
        <p:sp>
          <p:nvSpPr>
            <p:cNvPr id="23" name="object 23"/>
            <p:cNvSpPr/>
            <p:nvPr/>
          </p:nvSpPr>
          <p:spPr>
            <a:xfrm>
              <a:off x="465276" y="3849213"/>
              <a:ext cx="1035685" cy="1416050"/>
            </a:xfrm>
            <a:custGeom>
              <a:avLst/>
              <a:gdLst/>
              <a:ahLst/>
              <a:cxnLst/>
              <a:rect l="l" t="t" r="r" b="b"/>
              <a:pathLst>
                <a:path w="1035685" h="1416050">
                  <a:moveTo>
                    <a:pt x="84155" y="1416044"/>
                  </a:moveTo>
                  <a:lnTo>
                    <a:pt x="36818" y="1393834"/>
                  </a:lnTo>
                  <a:lnTo>
                    <a:pt x="10520" y="1354106"/>
                  </a:lnTo>
                  <a:lnTo>
                    <a:pt x="1" y="1305617"/>
                  </a:lnTo>
                  <a:lnTo>
                    <a:pt x="0" y="1257129"/>
                  </a:lnTo>
                  <a:lnTo>
                    <a:pt x="6003" y="1205427"/>
                  </a:lnTo>
                  <a:lnTo>
                    <a:pt x="15485" y="1154173"/>
                  </a:lnTo>
                  <a:lnTo>
                    <a:pt x="28276" y="1103533"/>
                  </a:lnTo>
                  <a:lnTo>
                    <a:pt x="44208" y="1053677"/>
                  </a:lnTo>
                  <a:lnTo>
                    <a:pt x="63114" y="1004773"/>
                  </a:lnTo>
                  <a:lnTo>
                    <a:pt x="84825" y="956991"/>
                  </a:lnTo>
                  <a:lnTo>
                    <a:pt x="109173" y="910498"/>
                  </a:lnTo>
                  <a:lnTo>
                    <a:pt x="135989" y="865463"/>
                  </a:lnTo>
                  <a:lnTo>
                    <a:pt x="165105" y="822056"/>
                  </a:lnTo>
                  <a:lnTo>
                    <a:pt x="196353" y="780444"/>
                  </a:lnTo>
                  <a:lnTo>
                    <a:pt x="232114" y="742788"/>
                  </a:lnTo>
                  <a:lnTo>
                    <a:pt x="272038" y="709622"/>
                  </a:lnTo>
                  <a:lnTo>
                    <a:pt x="315030" y="679742"/>
                  </a:lnTo>
                  <a:lnTo>
                    <a:pt x="359994" y="651942"/>
                  </a:lnTo>
                  <a:lnTo>
                    <a:pt x="405833" y="625018"/>
                  </a:lnTo>
                  <a:lnTo>
                    <a:pt x="451452" y="597763"/>
                  </a:lnTo>
                  <a:lnTo>
                    <a:pt x="495755" y="568973"/>
                  </a:lnTo>
                  <a:lnTo>
                    <a:pt x="537644" y="537442"/>
                  </a:lnTo>
                  <a:lnTo>
                    <a:pt x="565759" y="510765"/>
                  </a:lnTo>
                  <a:lnTo>
                    <a:pt x="590797" y="479956"/>
                  </a:lnTo>
                  <a:lnTo>
                    <a:pt x="611768" y="446218"/>
                  </a:lnTo>
                  <a:lnTo>
                    <a:pt x="627682" y="410752"/>
                  </a:lnTo>
                  <a:lnTo>
                    <a:pt x="640375" y="339438"/>
                  </a:lnTo>
                  <a:lnTo>
                    <a:pt x="635174" y="305993"/>
                  </a:lnTo>
                  <a:lnTo>
                    <a:pt x="596725" y="249531"/>
                  </a:lnTo>
                  <a:lnTo>
                    <a:pt x="561495" y="228917"/>
                  </a:lnTo>
                  <a:lnTo>
                    <a:pt x="514276" y="214983"/>
                  </a:lnTo>
                  <a:lnTo>
                    <a:pt x="479615" y="214328"/>
                  </a:lnTo>
                  <a:lnTo>
                    <a:pt x="443070" y="223598"/>
                  </a:lnTo>
                  <a:lnTo>
                    <a:pt x="407603" y="240947"/>
                  </a:lnTo>
                  <a:lnTo>
                    <a:pt x="376178" y="264526"/>
                  </a:lnTo>
                  <a:lnTo>
                    <a:pt x="337301" y="322993"/>
                  </a:lnTo>
                  <a:lnTo>
                    <a:pt x="335775" y="354188"/>
                  </a:lnTo>
                  <a:lnTo>
                    <a:pt x="350140" y="384228"/>
                  </a:lnTo>
                  <a:lnTo>
                    <a:pt x="383360" y="411266"/>
                  </a:lnTo>
                  <a:lnTo>
                    <a:pt x="397365" y="420604"/>
                  </a:lnTo>
                  <a:lnTo>
                    <a:pt x="387704" y="462862"/>
                  </a:lnTo>
                  <a:lnTo>
                    <a:pt x="368309" y="499598"/>
                  </a:lnTo>
                  <a:lnTo>
                    <a:pt x="340947" y="530335"/>
                  </a:lnTo>
                  <a:lnTo>
                    <a:pt x="307385" y="554595"/>
                  </a:lnTo>
                  <a:lnTo>
                    <a:pt x="269390" y="571901"/>
                  </a:lnTo>
                  <a:lnTo>
                    <a:pt x="228729" y="581777"/>
                  </a:lnTo>
                  <a:lnTo>
                    <a:pt x="187171" y="583745"/>
                  </a:lnTo>
                  <a:lnTo>
                    <a:pt x="146482" y="577328"/>
                  </a:lnTo>
                  <a:lnTo>
                    <a:pt x="108429" y="562048"/>
                  </a:lnTo>
                  <a:lnTo>
                    <a:pt x="74781" y="537430"/>
                  </a:lnTo>
                  <a:lnTo>
                    <a:pt x="44661" y="501401"/>
                  </a:lnTo>
                  <a:lnTo>
                    <a:pt x="25314" y="462450"/>
                  </a:lnTo>
                  <a:lnTo>
                    <a:pt x="15741" y="421461"/>
                  </a:lnTo>
                  <a:lnTo>
                    <a:pt x="14940" y="379318"/>
                  </a:lnTo>
                  <a:lnTo>
                    <a:pt x="21912" y="336906"/>
                  </a:lnTo>
                  <a:lnTo>
                    <a:pt x="35656" y="295110"/>
                  </a:lnTo>
                  <a:lnTo>
                    <a:pt x="55171" y="254814"/>
                  </a:lnTo>
                  <a:lnTo>
                    <a:pt x="79457" y="216903"/>
                  </a:lnTo>
                  <a:lnTo>
                    <a:pt x="107514" y="182262"/>
                  </a:lnTo>
                  <a:lnTo>
                    <a:pt x="143318" y="148008"/>
                  </a:lnTo>
                  <a:lnTo>
                    <a:pt x="182992" y="117990"/>
                  </a:lnTo>
                  <a:lnTo>
                    <a:pt x="225920" y="91954"/>
                  </a:lnTo>
                  <a:lnTo>
                    <a:pt x="271484" y="69649"/>
                  </a:lnTo>
                  <a:lnTo>
                    <a:pt x="319069" y="50820"/>
                  </a:lnTo>
                  <a:lnTo>
                    <a:pt x="368057" y="35216"/>
                  </a:lnTo>
                  <a:lnTo>
                    <a:pt x="417831" y="22585"/>
                  </a:lnTo>
                  <a:lnTo>
                    <a:pt x="467776" y="12673"/>
                  </a:lnTo>
                  <a:lnTo>
                    <a:pt x="517274" y="5229"/>
                  </a:lnTo>
                  <a:lnTo>
                    <a:pt x="565708" y="0"/>
                  </a:lnTo>
                  <a:lnTo>
                    <a:pt x="615814" y="202"/>
                  </a:lnTo>
                  <a:lnTo>
                    <a:pt x="663097" y="7463"/>
                  </a:lnTo>
                  <a:lnTo>
                    <a:pt x="707263" y="21247"/>
                  </a:lnTo>
                  <a:lnTo>
                    <a:pt x="748022" y="41020"/>
                  </a:lnTo>
                  <a:lnTo>
                    <a:pt x="785080" y="66245"/>
                  </a:lnTo>
                  <a:lnTo>
                    <a:pt x="818146" y="96387"/>
                  </a:lnTo>
                  <a:lnTo>
                    <a:pt x="846926" y="130910"/>
                  </a:lnTo>
                  <a:lnTo>
                    <a:pt x="871129" y="169280"/>
                  </a:lnTo>
                  <a:lnTo>
                    <a:pt x="890462" y="210960"/>
                  </a:lnTo>
                  <a:lnTo>
                    <a:pt x="904634" y="255415"/>
                  </a:lnTo>
                  <a:lnTo>
                    <a:pt x="913351" y="302109"/>
                  </a:lnTo>
                  <a:lnTo>
                    <a:pt x="916322" y="350508"/>
                  </a:lnTo>
                  <a:lnTo>
                    <a:pt x="912955" y="404433"/>
                  </a:lnTo>
                  <a:lnTo>
                    <a:pt x="903239" y="454437"/>
                  </a:lnTo>
                  <a:lnTo>
                    <a:pt x="887752" y="501094"/>
                  </a:lnTo>
                  <a:lnTo>
                    <a:pt x="867070" y="544984"/>
                  </a:lnTo>
                  <a:lnTo>
                    <a:pt x="841771" y="586680"/>
                  </a:lnTo>
                  <a:lnTo>
                    <a:pt x="812431" y="626762"/>
                  </a:lnTo>
                  <a:lnTo>
                    <a:pt x="779630" y="665804"/>
                  </a:lnTo>
                  <a:lnTo>
                    <a:pt x="743943" y="704383"/>
                  </a:lnTo>
                  <a:lnTo>
                    <a:pt x="705947" y="743076"/>
                  </a:lnTo>
                  <a:lnTo>
                    <a:pt x="667360" y="781180"/>
                  </a:lnTo>
                  <a:lnTo>
                    <a:pt x="594060" y="852394"/>
                  </a:lnTo>
                  <a:lnTo>
                    <a:pt x="559180" y="886794"/>
                  </a:lnTo>
                  <a:lnTo>
                    <a:pt x="525365" y="921250"/>
                  </a:lnTo>
                  <a:lnTo>
                    <a:pt x="492534" y="956406"/>
                  </a:lnTo>
                  <a:lnTo>
                    <a:pt x="460601" y="992908"/>
                  </a:lnTo>
                  <a:lnTo>
                    <a:pt x="429481" y="1031402"/>
                  </a:lnTo>
                  <a:lnTo>
                    <a:pt x="399092" y="1072532"/>
                  </a:lnTo>
                  <a:lnTo>
                    <a:pt x="369348" y="1116943"/>
                  </a:lnTo>
                  <a:lnTo>
                    <a:pt x="405023" y="1085730"/>
                  </a:lnTo>
                  <a:lnTo>
                    <a:pt x="441738" y="1070506"/>
                  </a:lnTo>
                  <a:lnTo>
                    <a:pt x="479221" y="1067986"/>
                  </a:lnTo>
                  <a:lnTo>
                    <a:pt x="517197" y="1074885"/>
                  </a:lnTo>
                  <a:lnTo>
                    <a:pt x="555392" y="1087916"/>
                  </a:lnTo>
                  <a:lnTo>
                    <a:pt x="593534" y="1103795"/>
                  </a:lnTo>
                  <a:lnTo>
                    <a:pt x="631350" y="1119236"/>
                  </a:lnTo>
                  <a:lnTo>
                    <a:pt x="668564" y="1130953"/>
                  </a:lnTo>
                  <a:lnTo>
                    <a:pt x="711209" y="1135743"/>
                  </a:lnTo>
                  <a:lnTo>
                    <a:pt x="747665" y="1127166"/>
                  </a:lnTo>
                  <a:lnTo>
                    <a:pt x="777439" y="1107634"/>
                  </a:lnTo>
                  <a:lnTo>
                    <a:pt x="800037" y="1079556"/>
                  </a:lnTo>
                  <a:lnTo>
                    <a:pt x="814966" y="1045344"/>
                  </a:lnTo>
                  <a:lnTo>
                    <a:pt x="821732" y="1007408"/>
                  </a:lnTo>
                  <a:lnTo>
                    <a:pt x="819843" y="968160"/>
                  </a:lnTo>
                  <a:lnTo>
                    <a:pt x="808804" y="930010"/>
                  </a:lnTo>
                  <a:lnTo>
                    <a:pt x="844884" y="918030"/>
                  </a:lnTo>
                  <a:lnTo>
                    <a:pt x="873081" y="911310"/>
                  </a:lnTo>
                  <a:lnTo>
                    <a:pt x="899531" y="911602"/>
                  </a:lnTo>
                  <a:lnTo>
                    <a:pt x="930367" y="920660"/>
                  </a:lnTo>
                  <a:lnTo>
                    <a:pt x="977103" y="934669"/>
                  </a:lnTo>
                  <a:lnTo>
                    <a:pt x="1000683" y="970936"/>
                  </a:lnTo>
                  <a:lnTo>
                    <a:pt x="1018175" y="1011690"/>
                  </a:lnTo>
                  <a:lnTo>
                    <a:pt x="1029661" y="1055808"/>
                  </a:lnTo>
                  <a:lnTo>
                    <a:pt x="1035229" y="1102169"/>
                  </a:lnTo>
                  <a:lnTo>
                    <a:pt x="1034960" y="1149652"/>
                  </a:lnTo>
                  <a:lnTo>
                    <a:pt x="1028941" y="1197135"/>
                  </a:lnTo>
                  <a:lnTo>
                    <a:pt x="1017255" y="1243497"/>
                  </a:lnTo>
                  <a:lnTo>
                    <a:pt x="999987" y="1287615"/>
                  </a:lnTo>
                  <a:lnTo>
                    <a:pt x="977222" y="1328368"/>
                  </a:lnTo>
                  <a:lnTo>
                    <a:pt x="949043" y="1364635"/>
                  </a:lnTo>
                  <a:lnTo>
                    <a:pt x="917293" y="1391544"/>
                  </a:lnTo>
                  <a:lnTo>
                    <a:pt x="879272" y="1407875"/>
                  </a:lnTo>
                  <a:lnTo>
                    <a:pt x="836672" y="1415170"/>
                  </a:lnTo>
                  <a:lnTo>
                    <a:pt x="791186" y="1414964"/>
                  </a:lnTo>
                  <a:lnTo>
                    <a:pt x="744508" y="1408798"/>
                  </a:lnTo>
                  <a:lnTo>
                    <a:pt x="698329" y="1398208"/>
                  </a:lnTo>
                  <a:lnTo>
                    <a:pt x="654344" y="1384734"/>
                  </a:lnTo>
                  <a:lnTo>
                    <a:pt x="614244" y="1369914"/>
                  </a:lnTo>
                  <a:lnTo>
                    <a:pt x="579722" y="1355286"/>
                  </a:lnTo>
                  <a:lnTo>
                    <a:pt x="534792" y="1338345"/>
                  </a:lnTo>
                  <a:lnTo>
                    <a:pt x="485366" y="1327375"/>
                  </a:lnTo>
                  <a:lnTo>
                    <a:pt x="433244" y="1322047"/>
                  </a:lnTo>
                  <a:lnTo>
                    <a:pt x="380225" y="1322034"/>
                  </a:lnTo>
                  <a:lnTo>
                    <a:pt x="328107" y="1327006"/>
                  </a:lnTo>
                  <a:lnTo>
                    <a:pt x="278689" y="1336636"/>
                  </a:lnTo>
                  <a:lnTo>
                    <a:pt x="233770" y="1350596"/>
                  </a:lnTo>
                  <a:lnTo>
                    <a:pt x="196581" y="1370025"/>
                  </a:lnTo>
                  <a:lnTo>
                    <a:pt x="157203" y="1393838"/>
                  </a:lnTo>
                  <a:lnTo>
                    <a:pt x="118705" y="1412392"/>
                  </a:lnTo>
                  <a:lnTo>
                    <a:pt x="84155" y="1416044"/>
                  </a:lnTo>
                  <a:close/>
                </a:path>
              </a:pathLst>
            </a:custGeom>
            <a:solidFill>
              <a:srgbClr val="DB2A2F"/>
            </a:solidFill>
          </p:spPr>
          <p:txBody>
            <a:bodyPr wrap="square" lIns="0" tIns="0" rIns="0" bIns="0" rtlCol="0"/>
            <a:lstStyle/>
            <a:p>
              <a:endParaRPr/>
            </a:p>
          </p:txBody>
        </p:sp>
        <p:sp>
          <p:nvSpPr>
            <p:cNvPr id="24" name="object 24"/>
            <p:cNvSpPr/>
            <p:nvPr/>
          </p:nvSpPr>
          <p:spPr>
            <a:xfrm>
              <a:off x="456420" y="3843501"/>
              <a:ext cx="1052195" cy="1422400"/>
            </a:xfrm>
            <a:custGeom>
              <a:avLst/>
              <a:gdLst/>
              <a:ahLst/>
              <a:cxnLst/>
              <a:rect l="l" t="t" r="r" b="b"/>
              <a:pathLst>
                <a:path w="1052195" h="1422400">
                  <a:moveTo>
                    <a:pt x="241318" y="596899"/>
                  </a:moveTo>
                  <a:lnTo>
                    <a:pt x="197689" y="596899"/>
                  </a:lnTo>
                  <a:lnTo>
                    <a:pt x="155118" y="584199"/>
                  </a:lnTo>
                  <a:lnTo>
                    <a:pt x="115982" y="571499"/>
                  </a:lnTo>
                  <a:lnTo>
                    <a:pt x="81403" y="546099"/>
                  </a:lnTo>
                  <a:lnTo>
                    <a:pt x="52503" y="520699"/>
                  </a:lnTo>
                  <a:lnTo>
                    <a:pt x="28620" y="469899"/>
                  </a:lnTo>
                  <a:lnTo>
                    <a:pt x="17158" y="419099"/>
                  </a:lnTo>
                  <a:lnTo>
                    <a:pt x="17207" y="368299"/>
                  </a:lnTo>
                  <a:lnTo>
                    <a:pt x="27859" y="317499"/>
                  </a:lnTo>
                  <a:lnTo>
                    <a:pt x="46272" y="279399"/>
                  </a:lnTo>
                  <a:lnTo>
                    <a:pt x="70264" y="228599"/>
                  </a:lnTo>
                  <a:lnTo>
                    <a:pt x="99230" y="190499"/>
                  </a:lnTo>
                  <a:lnTo>
                    <a:pt x="132565" y="152399"/>
                  </a:lnTo>
                  <a:lnTo>
                    <a:pt x="169663" y="126999"/>
                  </a:lnTo>
                  <a:lnTo>
                    <a:pt x="209918" y="101599"/>
                  </a:lnTo>
                  <a:lnTo>
                    <a:pt x="252726" y="76199"/>
                  </a:lnTo>
                  <a:lnTo>
                    <a:pt x="297479" y="50799"/>
                  </a:lnTo>
                  <a:lnTo>
                    <a:pt x="343574" y="38099"/>
                  </a:lnTo>
                  <a:lnTo>
                    <a:pt x="509469" y="0"/>
                  </a:lnTo>
                  <a:lnTo>
                    <a:pt x="665312" y="0"/>
                  </a:lnTo>
                  <a:lnTo>
                    <a:pt x="713280" y="12699"/>
                  </a:lnTo>
                  <a:lnTo>
                    <a:pt x="535027" y="12699"/>
                  </a:lnTo>
                  <a:lnTo>
                    <a:pt x="484750" y="25399"/>
                  </a:lnTo>
                  <a:lnTo>
                    <a:pt x="433753" y="25399"/>
                  </a:lnTo>
                  <a:lnTo>
                    <a:pt x="382745" y="38099"/>
                  </a:lnTo>
                  <a:lnTo>
                    <a:pt x="332432" y="63499"/>
                  </a:lnTo>
                  <a:lnTo>
                    <a:pt x="283522" y="76199"/>
                  </a:lnTo>
                  <a:lnTo>
                    <a:pt x="236722" y="101599"/>
                  </a:lnTo>
                  <a:lnTo>
                    <a:pt x="192740" y="126999"/>
                  </a:lnTo>
                  <a:lnTo>
                    <a:pt x="152282" y="165099"/>
                  </a:lnTo>
                  <a:lnTo>
                    <a:pt x="116057" y="190499"/>
                  </a:lnTo>
                  <a:lnTo>
                    <a:pt x="82766" y="241299"/>
                  </a:lnTo>
                  <a:lnTo>
                    <a:pt x="55600" y="292099"/>
                  </a:lnTo>
                  <a:lnTo>
                    <a:pt x="37349" y="342899"/>
                  </a:lnTo>
                  <a:lnTo>
                    <a:pt x="30800" y="393699"/>
                  </a:lnTo>
                  <a:lnTo>
                    <a:pt x="37927" y="444499"/>
                  </a:lnTo>
                  <a:lnTo>
                    <a:pt x="58226" y="495299"/>
                  </a:lnTo>
                  <a:lnTo>
                    <a:pt x="90724" y="533399"/>
                  </a:lnTo>
                  <a:lnTo>
                    <a:pt x="134445" y="558799"/>
                  </a:lnTo>
                  <a:lnTo>
                    <a:pt x="175798" y="571499"/>
                  </a:lnTo>
                  <a:lnTo>
                    <a:pt x="302841" y="571499"/>
                  </a:lnTo>
                  <a:lnTo>
                    <a:pt x="283391" y="584199"/>
                  </a:lnTo>
                  <a:lnTo>
                    <a:pt x="241318" y="596899"/>
                  </a:lnTo>
                  <a:close/>
                </a:path>
                <a:path w="1052195" h="1422400">
                  <a:moveTo>
                    <a:pt x="372769" y="1117599"/>
                  </a:moveTo>
                  <a:lnTo>
                    <a:pt x="371573" y="1117599"/>
                  </a:lnTo>
                  <a:lnTo>
                    <a:pt x="400353" y="1066799"/>
                  </a:lnTo>
                  <a:lnTo>
                    <a:pt x="430940" y="1028699"/>
                  </a:lnTo>
                  <a:lnTo>
                    <a:pt x="463270" y="990599"/>
                  </a:lnTo>
                  <a:lnTo>
                    <a:pt x="531553" y="914399"/>
                  </a:lnTo>
                  <a:lnTo>
                    <a:pt x="566690" y="876299"/>
                  </a:lnTo>
                  <a:lnTo>
                    <a:pt x="602382" y="838199"/>
                  </a:lnTo>
                  <a:lnTo>
                    <a:pt x="638328" y="812799"/>
                  </a:lnTo>
                  <a:lnTo>
                    <a:pt x="674224" y="774699"/>
                  </a:lnTo>
                  <a:lnTo>
                    <a:pt x="708733" y="736599"/>
                  </a:lnTo>
                  <a:lnTo>
                    <a:pt x="742944" y="711199"/>
                  </a:lnTo>
                  <a:lnTo>
                    <a:pt x="776159" y="673099"/>
                  </a:lnTo>
                  <a:lnTo>
                    <a:pt x="807683" y="634999"/>
                  </a:lnTo>
                  <a:lnTo>
                    <a:pt x="836820" y="596899"/>
                  </a:lnTo>
                  <a:lnTo>
                    <a:pt x="861192" y="558799"/>
                  </a:lnTo>
                  <a:lnTo>
                    <a:pt x="881891" y="520699"/>
                  </a:lnTo>
                  <a:lnTo>
                    <a:pt x="898339" y="469899"/>
                  </a:lnTo>
                  <a:lnTo>
                    <a:pt x="909963" y="431799"/>
                  </a:lnTo>
                  <a:lnTo>
                    <a:pt x="916186" y="380999"/>
                  </a:lnTo>
                  <a:lnTo>
                    <a:pt x="916837" y="330199"/>
                  </a:lnTo>
                  <a:lnTo>
                    <a:pt x="910723" y="279399"/>
                  </a:lnTo>
                  <a:lnTo>
                    <a:pt x="897405" y="228599"/>
                  </a:lnTo>
                  <a:lnTo>
                    <a:pt x="876441" y="177799"/>
                  </a:lnTo>
                  <a:lnTo>
                    <a:pt x="850565" y="139699"/>
                  </a:lnTo>
                  <a:lnTo>
                    <a:pt x="819094" y="101599"/>
                  </a:lnTo>
                  <a:lnTo>
                    <a:pt x="782333" y="63499"/>
                  </a:lnTo>
                  <a:lnTo>
                    <a:pt x="740587" y="38099"/>
                  </a:lnTo>
                  <a:lnTo>
                    <a:pt x="640211" y="12699"/>
                  </a:lnTo>
                  <a:lnTo>
                    <a:pt x="713280" y="12699"/>
                  </a:lnTo>
                  <a:lnTo>
                    <a:pt x="758497" y="38099"/>
                  </a:lnTo>
                  <a:lnTo>
                    <a:pt x="799053" y="63499"/>
                  </a:lnTo>
                  <a:lnTo>
                    <a:pt x="834606" y="101599"/>
                  </a:lnTo>
                  <a:lnTo>
                    <a:pt x="864973" y="126999"/>
                  </a:lnTo>
                  <a:lnTo>
                    <a:pt x="889977" y="177799"/>
                  </a:lnTo>
                  <a:lnTo>
                    <a:pt x="909436" y="215899"/>
                  </a:lnTo>
                  <a:lnTo>
                    <a:pt x="923170" y="266699"/>
                  </a:lnTo>
                  <a:lnTo>
                    <a:pt x="931000" y="317499"/>
                  </a:lnTo>
                  <a:lnTo>
                    <a:pt x="932746" y="368299"/>
                  </a:lnTo>
                  <a:lnTo>
                    <a:pt x="927706" y="419099"/>
                  </a:lnTo>
                  <a:lnTo>
                    <a:pt x="915749" y="469899"/>
                  </a:lnTo>
                  <a:lnTo>
                    <a:pt x="896995" y="520699"/>
                  </a:lnTo>
                  <a:lnTo>
                    <a:pt x="871565" y="571499"/>
                  </a:lnTo>
                  <a:lnTo>
                    <a:pt x="839910" y="622299"/>
                  </a:lnTo>
                  <a:lnTo>
                    <a:pt x="804554" y="660399"/>
                  </a:lnTo>
                  <a:lnTo>
                    <a:pt x="766594" y="698499"/>
                  </a:lnTo>
                  <a:lnTo>
                    <a:pt x="727125" y="749299"/>
                  </a:lnTo>
                  <a:lnTo>
                    <a:pt x="690698" y="774699"/>
                  </a:lnTo>
                  <a:lnTo>
                    <a:pt x="581235" y="888999"/>
                  </a:lnTo>
                  <a:lnTo>
                    <a:pt x="545550" y="927099"/>
                  </a:lnTo>
                  <a:lnTo>
                    <a:pt x="510697" y="965199"/>
                  </a:lnTo>
                  <a:lnTo>
                    <a:pt x="476936" y="1003299"/>
                  </a:lnTo>
                  <a:lnTo>
                    <a:pt x="444525" y="1041399"/>
                  </a:lnTo>
                  <a:lnTo>
                    <a:pt x="420383" y="1071262"/>
                  </a:lnTo>
                  <a:lnTo>
                    <a:pt x="407296" y="1079499"/>
                  </a:lnTo>
                  <a:lnTo>
                    <a:pt x="389045" y="1092199"/>
                  </a:lnTo>
                  <a:lnTo>
                    <a:pt x="372769" y="1117599"/>
                  </a:lnTo>
                  <a:close/>
                </a:path>
                <a:path w="1052195" h="1422400">
                  <a:moveTo>
                    <a:pt x="397052" y="426299"/>
                  </a:moveTo>
                  <a:lnTo>
                    <a:pt x="377840" y="406399"/>
                  </a:lnTo>
                  <a:lnTo>
                    <a:pt x="355565" y="393699"/>
                  </a:lnTo>
                  <a:lnTo>
                    <a:pt x="340098" y="368299"/>
                  </a:lnTo>
                  <a:lnTo>
                    <a:pt x="343719" y="304799"/>
                  </a:lnTo>
                  <a:lnTo>
                    <a:pt x="380617" y="253999"/>
                  </a:lnTo>
                  <a:lnTo>
                    <a:pt x="405000" y="241299"/>
                  </a:lnTo>
                  <a:lnTo>
                    <a:pt x="441891" y="215899"/>
                  </a:lnTo>
                  <a:lnTo>
                    <a:pt x="480360" y="215899"/>
                  </a:lnTo>
                  <a:lnTo>
                    <a:pt x="520088" y="203199"/>
                  </a:lnTo>
                  <a:lnTo>
                    <a:pt x="560757" y="215899"/>
                  </a:lnTo>
                  <a:lnTo>
                    <a:pt x="593915" y="228599"/>
                  </a:lnTo>
                  <a:lnTo>
                    <a:pt x="468331" y="228599"/>
                  </a:lnTo>
                  <a:lnTo>
                    <a:pt x="428886" y="241299"/>
                  </a:lnTo>
                  <a:lnTo>
                    <a:pt x="393965" y="266699"/>
                  </a:lnTo>
                  <a:lnTo>
                    <a:pt x="367034" y="292099"/>
                  </a:lnTo>
                  <a:lnTo>
                    <a:pt x="358343" y="317499"/>
                  </a:lnTo>
                  <a:lnTo>
                    <a:pt x="352541" y="330199"/>
                  </a:lnTo>
                  <a:lnTo>
                    <a:pt x="355872" y="368299"/>
                  </a:lnTo>
                  <a:lnTo>
                    <a:pt x="394452" y="406399"/>
                  </a:lnTo>
                  <a:lnTo>
                    <a:pt x="410121" y="419099"/>
                  </a:lnTo>
                  <a:lnTo>
                    <a:pt x="398554" y="419099"/>
                  </a:lnTo>
                  <a:lnTo>
                    <a:pt x="397052" y="426299"/>
                  </a:lnTo>
                  <a:close/>
                </a:path>
                <a:path w="1052195" h="1422400">
                  <a:moveTo>
                    <a:pt x="135972" y="1422399"/>
                  </a:moveTo>
                  <a:lnTo>
                    <a:pt x="94060" y="1422399"/>
                  </a:lnTo>
                  <a:lnTo>
                    <a:pt x="56455" y="1409699"/>
                  </a:lnTo>
                  <a:lnTo>
                    <a:pt x="26647" y="1384299"/>
                  </a:lnTo>
                  <a:lnTo>
                    <a:pt x="8131" y="1346199"/>
                  </a:lnTo>
                  <a:lnTo>
                    <a:pt x="0" y="1295399"/>
                  </a:lnTo>
                  <a:lnTo>
                    <a:pt x="1381" y="1244599"/>
                  </a:lnTo>
                  <a:lnTo>
                    <a:pt x="9213" y="1193799"/>
                  </a:lnTo>
                  <a:lnTo>
                    <a:pt x="20435" y="1142999"/>
                  </a:lnTo>
                  <a:lnTo>
                    <a:pt x="34100" y="1092199"/>
                  </a:lnTo>
                  <a:lnTo>
                    <a:pt x="50639" y="1041399"/>
                  </a:lnTo>
                  <a:lnTo>
                    <a:pt x="69958" y="990599"/>
                  </a:lnTo>
                  <a:lnTo>
                    <a:pt x="91965" y="939799"/>
                  </a:lnTo>
                  <a:lnTo>
                    <a:pt x="116566" y="901699"/>
                  </a:lnTo>
                  <a:lnTo>
                    <a:pt x="142124" y="850899"/>
                  </a:lnTo>
                  <a:lnTo>
                    <a:pt x="169756" y="812799"/>
                  </a:lnTo>
                  <a:lnTo>
                    <a:pt x="200033" y="774699"/>
                  </a:lnTo>
                  <a:lnTo>
                    <a:pt x="233523" y="736599"/>
                  </a:lnTo>
                  <a:lnTo>
                    <a:pt x="270799" y="711199"/>
                  </a:lnTo>
                  <a:lnTo>
                    <a:pt x="308958" y="685799"/>
                  </a:lnTo>
                  <a:lnTo>
                    <a:pt x="509363" y="558799"/>
                  </a:lnTo>
                  <a:lnTo>
                    <a:pt x="546550" y="533399"/>
                  </a:lnTo>
                  <a:lnTo>
                    <a:pt x="579747" y="495299"/>
                  </a:lnTo>
                  <a:lnTo>
                    <a:pt x="607585" y="457199"/>
                  </a:lnTo>
                  <a:lnTo>
                    <a:pt x="624554" y="419099"/>
                  </a:lnTo>
                  <a:lnTo>
                    <a:pt x="636914" y="380999"/>
                  </a:lnTo>
                  <a:lnTo>
                    <a:pt x="641978" y="342899"/>
                  </a:lnTo>
                  <a:lnTo>
                    <a:pt x="637056" y="304799"/>
                  </a:lnTo>
                  <a:lnTo>
                    <a:pt x="617945" y="279399"/>
                  </a:lnTo>
                  <a:lnTo>
                    <a:pt x="587230" y="241299"/>
                  </a:lnTo>
                  <a:lnTo>
                    <a:pt x="549374" y="228599"/>
                  </a:lnTo>
                  <a:lnTo>
                    <a:pt x="593915" y="228599"/>
                  </a:lnTo>
                  <a:lnTo>
                    <a:pt x="622194" y="253999"/>
                  </a:lnTo>
                  <a:lnTo>
                    <a:pt x="643268" y="279399"/>
                  </a:lnTo>
                  <a:lnTo>
                    <a:pt x="654812" y="317499"/>
                  </a:lnTo>
                  <a:lnTo>
                    <a:pt x="656415" y="355599"/>
                  </a:lnTo>
                  <a:lnTo>
                    <a:pt x="650661" y="393699"/>
                  </a:lnTo>
                  <a:lnTo>
                    <a:pt x="638886" y="431799"/>
                  </a:lnTo>
                  <a:lnTo>
                    <a:pt x="596968" y="495299"/>
                  </a:lnTo>
                  <a:lnTo>
                    <a:pt x="567170" y="533399"/>
                  </a:lnTo>
                  <a:lnTo>
                    <a:pt x="533698" y="558799"/>
                  </a:lnTo>
                  <a:lnTo>
                    <a:pt x="497215" y="584199"/>
                  </a:lnTo>
                  <a:lnTo>
                    <a:pt x="456997" y="609599"/>
                  </a:lnTo>
                  <a:lnTo>
                    <a:pt x="334467" y="685799"/>
                  </a:lnTo>
                  <a:lnTo>
                    <a:pt x="255585" y="736599"/>
                  </a:lnTo>
                  <a:lnTo>
                    <a:pt x="220101" y="774699"/>
                  </a:lnTo>
                  <a:lnTo>
                    <a:pt x="188125" y="812799"/>
                  </a:lnTo>
                  <a:lnTo>
                    <a:pt x="159092" y="863599"/>
                  </a:lnTo>
                  <a:lnTo>
                    <a:pt x="132439" y="901699"/>
                  </a:lnTo>
                  <a:lnTo>
                    <a:pt x="107133" y="952499"/>
                  </a:lnTo>
                  <a:lnTo>
                    <a:pt x="84401" y="990599"/>
                  </a:lnTo>
                  <a:lnTo>
                    <a:pt x="64480" y="1041399"/>
                  </a:lnTo>
                  <a:lnTo>
                    <a:pt x="47606" y="1092199"/>
                  </a:lnTo>
                  <a:lnTo>
                    <a:pt x="34017" y="1142999"/>
                  </a:lnTo>
                  <a:lnTo>
                    <a:pt x="27437" y="1181099"/>
                  </a:lnTo>
                  <a:lnTo>
                    <a:pt x="21920" y="1206499"/>
                  </a:lnTo>
                  <a:lnTo>
                    <a:pt x="17888" y="1244599"/>
                  </a:lnTo>
                  <a:lnTo>
                    <a:pt x="15762" y="1269999"/>
                  </a:lnTo>
                  <a:lnTo>
                    <a:pt x="15655" y="1295399"/>
                  </a:lnTo>
                  <a:lnTo>
                    <a:pt x="17334" y="1320799"/>
                  </a:lnTo>
                  <a:lnTo>
                    <a:pt x="21614" y="1333499"/>
                  </a:lnTo>
                  <a:lnTo>
                    <a:pt x="29310" y="1358899"/>
                  </a:lnTo>
                  <a:lnTo>
                    <a:pt x="41759" y="1384299"/>
                  </a:lnTo>
                  <a:lnTo>
                    <a:pt x="58709" y="1396999"/>
                  </a:lnTo>
                  <a:lnTo>
                    <a:pt x="79263" y="1409699"/>
                  </a:lnTo>
                  <a:lnTo>
                    <a:pt x="160075" y="1409699"/>
                  </a:lnTo>
                  <a:lnTo>
                    <a:pt x="135972" y="1422399"/>
                  </a:lnTo>
                  <a:close/>
                </a:path>
                <a:path w="1052195" h="1422400">
                  <a:moveTo>
                    <a:pt x="411376" y="431799"/>
                  </a:moveTo>
                  <a:lnTo>
                    <a:pt x="402363" y="431799"/>
                  </a:lnTo>
                  <a:lnTo>
                    <a:pt x="397052" y="426299"/>
                  </a:lnTo>
                  <a:lnTo>
                    <a:pt x="398554" y="419099"/>
                  </a:lnTo>
                  <a:lnTo>
                    <a:pt x="413511" y="419099"/>
                  </a:lnTo>
                  <a:lnTo>
                    <a:pt x="413206" y="422568"/>
                  </a:lnTo>
                  <a:lnTo>
                    <a:pt x="411376" y="431799"/>
                  </a:lnTo>
                  <a:close/>
                </a:path>
                <a:path w="1052195" h="1422400">
                  <a:moveTo>
                    <a:pt x="413206" y="422568"/>
                  </a:moveTo>
                  <a:lnTo>
                    <a:pt x="413511" y="419099"/>
                  </a:lnTo>
                  <a:lnTo>
                    <a:pt x="413893" y="419099"/>
                  </a:lnTo>
                  <a:lnTo>
                    <a:pt x="413206" y="422568"/>
                  </a:lnTo>
                  <a:close/>
                </a:path>
                <a:path w="1052195" h="1422400">
                  <a:moveTo>
                    <a:pt x="412395" y="431799"/>
                  </a:moveTo>
                  <a:lnTo>
                    <a:pt x="411376" y="431799"/>
                  </a:lnTo>
                  <a:lnTo>
                    <a:pt x="413206" y="422568"/>
                  </a:lnTo>
                  <a:lnTo>
                    <a:pt x="412395" y="431799"/>
                  </a:lnTo>
                  <a:close/>
                </a:path>
                <a:path w="1052195" h="1422400">
                  <a:moveTo>
                    <a:pt x="302841" y="571499"/>
                  </a:moveTo>
                  <a:lnTo>
                    <a:pt x="261411" y="571499"/>
                  </a:lnTo>
                  <a:lnTo>
                    <a:pt x="301648" y="558799"/>
                  </a:lnTo>
                  <a:lnTo>
                    <a:pt x="337492" y="533399"/>
                  </a:lnTo>
                  <a:lnTo>
                    <a:pt x="366931" y="495299"/>
                  </a:lnTo>
                  <a:lnTo>
                    <a:pt x="387956" y="469899"/>
                  </a:lnTo>
                  <a:lnTo>
                    <a:pt x="397052" y="426299"/>
                  </a:lnTo>
                  <a:lnTo>
                    <a:pt x="402363" y="431799"/>
                  </a:lnTo>
                  <a:lnTo>
                    <a:pt x="411376" y="431799"/>
                  </a:lnTo>
                  <a:lnTo>
                    <a:pt x="403822" y="469899"/>
                  </a:lnTo>
                  <a:lnTo>
                    <a:pt x="384122" y="507999"/>
                  </a:lnTo>
                  <a:lnTo>
                    <a:pt x="356407" y="533399"/>
                  </a:lnTo>
                  <a:lnTo>
                    <a:pt x="322292" y="558799"/>
                  </a:lnTo>
                  <a:lnTo>
                    <a:pt x="302841" y="571499"/>
                  </a:lnTo>
                  <a:close/>
                </a:path>
                <a:path w="1052195" h="1422400">
                  <a:moveTo>
                    <a:pt x="923445" y="914399"/>
                  </a:moveTo>
                  <a:lnTo>
                    <a:pt x="860736" y="914399"/>
                  </a:lnTo>
                  <a:lnTo>
                    <a:pt x="884004" y="901699"/>
                  </a:lnTo>
                  <a:lnTo>
                    <a:pt x="907568" y="901699"/>
                  </a:lnTo>
                  <a:lnTo>
                    <a:pt x="923445" y="914399"/>
                  </a:lnTo>
                  <a:close/>
                </a:path>
                <a:path w="1052195" h="1422400">
                  <a:moveTo>
                    <a:pt x="970405" y="927099"/>
                  </a:moveTo>
                  <a:lnTo>
                    <a:pt x="815629" y="927099"/>
                  </a:lnTo>
                  <a:lnTo>
                    <a:pt x="837899" y="914399"/>
                  </a:lnTo>
                  <a:lnTo>
                    <a:pt x="954890" y="914399"/>
                  </a:lnTo>
                  <a:lnTo>
                    <a:pt x="970405" y="927099"/>
                  </a:lnTo>
                  <a:close/>
                </a:path>
                <a:path w="1052195" h="1422400">
                  <a:moveTo>
                    <a:pt x="768202" y="1130299"/>
                  </a:moveTo>
                  <a:lnTo>
                    <a:pt x="723230" y="1130299"/>
                  </a:lnTo>
                  <a:lnTo>
                    <a:pt x="756074" y="1117599"/>
                  </a:lnTo>
                  <a:lnTo>
                    <a:pt x="784111" y="1104899"/>
                  </a:lnTo>
                  <a:lnTo>
                    <a:pt x="805478" y="1066799"/>
                  </a:lnTo>
                  <a:lnTo>
                    <a:pt x="818197" y="1041399"/>
                  </a:lnTo>
                  <a:lnTo>
                    <a:pt x="823096" y="1003299"/>
                  </a:lnTo>
                  <a:lnTo>
                    <a:pt x="820382" y="965199"/>
                  </a:lnTo>
                  <a:lnTo>
                    <a:pt x="810262" y="939799"/>
                  </a:lnTo>
                  <a:lnTo>
                    <a:pt x="808606" y="927099"/>
                  </a:lnTo>
                  <a:lnTo>
                    <a:pt x="825044" y="927099"/>
                  </a:lnTo>
                  <a:lnTo>
                    <a:pt x="821760" y="938822"/>
                  </a:lnTo>
                  <a:lnTo>
                    <a:pt x="819677" y="939799"/>
                  </a:lnTo>
                  <a:lnTo>
                    <a:pt x="827859" y="939799"/>
                  </a:lnTo>
                  <a:lnTo>
                    <a:pt x="836304" y="977899"/>
                  </a:lnTo>
                  <a:lnTo>
                    <a:pt x="836293" y="1015999"/>
                  </a:lnTo>
                  <a:lnTo>
                    <a:pt x="824967" y="1066799"/>
                  </a:lnTo>
                  <a:lnTo>
                    <a:pt x="802284" y="1104899"/>
                  </a:lnTo>
                  <a:lnTo>
                    <a:pt x="768202" y="1130299"/>
                  </a:lnTo>
                  <a:close/>
                </a:path>
                <a:path w="1052195" h="1422400">
                  <a:moveTo>
                    <a:pt x="821760" y="938822"/>
                  </a:moveTo>
                  <a:lnTo>
                    <a:pt x="825044" y="927099"/>
                  </a:lnTo>
                  <a:lnTo>
                    <a:pt x="827088" y="936321"/>
                  </a:lnTo>
                  <a:lnTo>
                    <a:pt x="821760" y="938822"/>
                  </a:lnTo>
                  <a:close/>
                </a:path>
                <a:path w="1052195" h="1422400">
                  <a:moveTo>
                    <a:pt x="827088" y="936321"/>
                  </a:moveTo>
                  <a:lnTo>
                    <a:pt x="825044" y="927099"/>
                  </a:lnTo>
                  <a:lnTo>
                    <a:pt x="846738" y="927099"/>
                  </a:lnTo>
                  <a:lnTo>
                    <a:pt x="827088" y="936321"/>
                  </a:lnTo>
                  <a:close/>
                </a:path>
                <a:path w="1052195" h="1422400">
                  <a:moveTo>
                    <a:pt x="1003237" y="952499"/>
                  </a:moveTo>
                  <a:lnTo>
                    <a:pt x="988099" y="952499"/>
                  </a:lnTo>
                  <a:lnTo>
                    <a:pt x="982947" y="939799"/>
                  </a:lnTo>
                  <a:lnTo>
                    <a:pt x="955707" y="939799"/>
                  </a:lnTo>
                  <a:lnTo>
                    <a:pt x="941774" y="927099"/>
                  </a:lnTo>
                  <a:lnTo>
                    <a:pt x="991381" y="927099"/>
                  </a:lnTo>
                  <a:lnTo>
                    <a:pt x="997448" y="939799"/>
                  </a:lnTo>
                  <a:lnTo>
                    <a:pt x="1003237" y="952499"/>
                  </a:lnTo>
                  <a:close/>
                </a:path>
                <a:path w="1052195" h="1422400">
                  <a:moveTo>
                    <a:pt x="827859" y="939799"/>
                  </a:moveTo>
                  <a:lnTo>
                    <a:pt x="821486" y="939799"/>
                  </a:lnTo>
                  <a:lnTo>
                    <a:pt x="821760" y="938822"/>
                  </a:lnTo>
                  <a:lnTo>
                    <a:pt x="827088" y="936321"/>
                  </a:lnTo>
                  <a:lnTo>
                    <a:pt x="827859" y="939799"/>
                  </a:lnTo>
                  <a:close/>
                </a:path>
                <a:path w="1052195" h="1422400">
                  <a:moveTo>
                    <a:pt x="883681" y="1422399"/>
                  </a:moveTo>
                  <a:lnTo>
                    <a:pt x="746905" y="1422399"/>
                  </a:lnTo>
                  <a:lnTo>
                    <a:pt x="722851" y="1409699"/>
                  </a:lnTo>
                  <a:lnTo>
                    <a:pt x="875363" y="1409699"/>
                  </a:lnTo>
                  <a:lnTo>
                    <a:pt x="898123" y="1396999"/>
                  </a:lnTo>
                  <a:lnTo>
                    <a:pt x="920129" y="1384299"/>
                  </a:lnTo>
                  <a:lnTo>
                    <a:pt x="939485" y="1371599"/>
                  </a:lnTo>
                  <a:lnTo>
                    <a:pt x="956575" y="1358899"/>
                  </a:lnTo>
                  <a:lnTo>
                    <a:pt x="971785" y="1333499"/>
                  </a:lnTo>
                  <a:lnTo>
                    <a:pt x="999207" y="1295399"/>
                  </a:lnTo>
                  <a:lnTo>
                    <a:pt x="1019238" y="1244599"/>
                  </a:lnTo>
                  <a:lnTo>
                    <a:pt x="1031811" y="1193799"/>
                  </a:lnTo>
                  <a:lnTo>
                    <a:pt x="1036860" y="1130299"/>
                  </a:lnTo>
                  <a:lnTo>
                    <a:pt x="1036663" y="1104899"/>
                  </a:lnTo>
                  <a:lnTo>
                    <a:pt x="1030852" y="1054099"/>
                  </a:lnTo>
                  <a:lnTo>
                    <a:pt x="1020933" y="1015999"/>
                  </a:lnTo>
                  <a:lnTo>
                    <a:pt x="1005917" y="977899"/>
                  </a:lnTo>
                  <a:lnTo>
                    <a:pt x="1002421" y="977899"/>
                  </a:lnTo>
                  <a:lnTo>
                    <a:pt x="998802" y="965199"/>
                  </a:lnTo>
                  <a:lnTo>
                    <a:pt x="992607" y="952499"/>
                  </a:lnTo>
                  <a:lnTo>
                    <a:pt x="1008687" y="952499"/>
                  </a:lnTo>
                  <a:lnTo>
                    <a:pt x="1013737" y="965199"/>
                  </a:lnTo>
                  <a:lnTo>
                    <a:pt x="1023284" y="977899"/>
                  </a:lnTo>
                  <a:lnTo>
                    <a:pt x="1031466" y="1003299"/>
                  </a:lnTo>
                  <a:lnTo>
                    <a:pt x="1038228" y="1028699"/>
                  </a:lnTo>
                  <a:lnTo>
                    <a:pt x="1043514" y="1041399"/>
                  </a:lnTo>
                  <a:lnTo>
                    <a:pt x="1051049" y="1092199"/>
                  </a:lnTo>
                  <a:lnTo>
                    <a:pt x="1051906" y="1142999"/>
                  </a:lnTo>
                  <a:lnTo>
                    <a:pt x="1046098" y="1193799"/>
                  </a:lnTo>
                  <a:lnTo>
                    <a:pt x="1033640" y="1244599"/>
                  </a:lnTo>
                  <a:lnTo>
                    <a:pt x="1016779" y="1295399"/>
                  </a:lnTo>
                  <a:lnTo>
                    <a:pt x="993627" y="1333499"/>
                  </a:lnTo>
                  <a:lnTo>
                    <a:pt x="963656" y="1371599"/>
                  </a:lnTo>
                  <a:lnTo>
                    <a:pt x="926336" y="1396999"/>
                  </a:lnTo>
                  <a:lnTo>
                    <a:pt x="883681" y="1422399"/>
                  </a:lnTo>
                  <a:close/>
                </a:path>
                <a:path w="1052195" h="1422400">
                  <a:moveTo>
                    <a:pt x="386075" y="1115908"/>
                  </a:moveTo>
                  <a:lnTo>
                    <a:pt x="413724" y="1079499"/>
                  </a:lnTo>
                  <a:lnTo>
                    <a:pt x="420383" y="1071262"/>
                  </a:lnTo>
                  <a:lnTo>
                    <a:pt x="427474" y="1066799"/>
                  </a:lnTo>
                  <a:lnTo>
                    <a:pt x="526042" y="1066799"/>
                  </a:lnTo>
                  <a:lnTo>
                    <a:pt x="566635" y="1079499"/>
                  </a:lnTo>
                  <a:lnTo>
                    <a:pt x="445928" y="1079499"/>
                  </a:lnTo>
                  <a:lnTo>
                    <a:pt x="422917" y="1092199"/>
                  </a:lnTo>
                  <a:lnTo>
                    <a:pt x="402218" y="1104899"/>
                  </a:lnTo>
                  <a:lnTo>
                    <a:pt x="386075" y="1115908"/>
                  </a:lnTo>
                  <a:close/>
                </a:path>
                <a:path w="1052195" h="1422400">
                  <a:moveTo>
                    <a:pt x="378611" y="1130299"/>
                  </a:moveTo>
                  <a:lnTo>
                    <a:pt x="373651" y="1130299"/>
                  </a:lnTo>
                  <a:lnTo>
                    <a:pt x="370657" y="1117599"/>
                  </a:lnTo>
                  <a:lnTo>
                    <a:pt x="372769" y="1117599"/>
                  </a:lnTo>
                  <a:lnTo>
                    <a:pt x="389045" y="1092199"/>
                  </a:lnTo>
                  <a:lnTo>
                    <a:pt x="407296" y="1079499"/>
                  </a:lnTo>
                  <a:lnTo>
                    <a:pt x="420383" y="1071262"/>
                  </a:lnTo>
                  <a:lnTo>
                    <a:pt x="413724" y="1079499"/>
                  </a:lnTo>
                  <a:lnTo>
                    <a:pt x="386075" y="1115908"/>
                  </a:lnTo>
                  <a:lnTo>
                    <a:pt x="383595" y="1117599"/>
                  </a:lnTo>
                  <a:lnTo>
                    <a:pt x="378611" y="1130299"/>
                  </a:lnTo>
                  <a:close/>
                </a:path>
                <a:path w="1052195" h="1422400">
                  <a:moveTo>
                    <a:pt x="722678" y="1142999"/>
                  </a:moveTo>
                  <a:lnTo>
                    <a:pt x="679999" y="1142999"/>
                  </a:lnTo>
                  <a:lnTo>
                    <a:pt x="598149" y="1117599"/>
                  </a:lnTo>
                  <a:lnTo>
                    <a:pt x="558610" y="1092199"/>
                  </a:lnTo>
                  <a:lnTo>
                    <a:pt x="537584" y="1092199"/>
                  </a:lnTo>
                  <a:lnTo>
                    <a:pt x="515933" y="1079499"/>
                  </a:lnTo>
                  <a:lnTo>
                    <a:pt x="566635" y="1079499"/>
                  </a:lnTo>
                  <a:lnTo>
                    <a:pt x="606316" y="1104899"/>
                  </a:lnTo>
                  <a:lnTo>
                    <a:pt x="646211" y="1117599"/>
                  </a:lnTo>
                  <a:lnTo>
                    <a:pt x="687442" y="1130299"/>
                  </a:lnTo>
                  <a:lnTo>
                    <a:pt x="768202" y="1130299"/>
                  </a:lnTo>
                  <a:lnTo>
                    <a:pt x="722678" y="1142999"/>
                  </a:lnTo>
                  <a:close/>
                </a:path>
                <a:path w="1052195" h="1422400">
                  <a:moveTo>
                    <a:pt x="384791" y="1117599"/>
                  </a:moveTo>
                  <a:lnTo>
                    <a:pt x="383595" y="1117599"/>
                  </a:lnTo>
                  <a:lnTo>
                    <a:pt x="386075" y="1115908"/>
                  </a:lnTo>
                  <a:lnTo>
                    <a:pt x="384791" y="1117599"/>
                  </a:lnTo>
                  <a:close/>
                </a:path>
                <a:path w="1052195" h="1422400">
                  <a:moveTo>
                    <a:pt x="160075" y="1409699"/>
                  </a:moveTo>
                  <a:lnTo>
                    <a:pt x="128258" y="1409699"/>
                  </a:lnTo>
                  <a:lnTo>
                    <a:pt x="152949" y="1396999"/>
                  </a:lnTo>
                  <a:lnTo>
                    <a:pt x="176475" y="1384299"/>
                  </a:lnTo>
                  <a:lnTo>
                    <a:pt x="198707" y="1371599"/>
                  </a:lnTo>
                  <a:lnTo>
                    <a:pt x="247682" y="1346199"/>
                  </a:lnTo>
                  <a:lnTo>
                    <a:pt x="353853" y="1320799"/>
                  </a:lnTo>
                  <a:lnTo>
                    <a:pt x="523681" y="1320799"/>
                  </a:lnTo>
                  <a:lnTo>
                    <a:pt x="547602" y="1333499"/>
                  </a:lnTo>
                  <a:lnTo>
                    <a:pt x="334374" y="1333499"/>
                  </a:lnTo>
                  <a:lnTo>
                    <a:pt x="307359" y="1346199"/>
                  </a:lnTo>
                  <a:lnTo>
                    <a:pt x="280240" y="1346199"/>
                  </a:lnTo>
                  <a:lnTo>
                    <a:pt x="253797" y="1358899"/>
                  </a:lnTo>
                  <a:lnTo>
                    <a:pt x="228813" y="1371599"/>
                  </a:lnTo>
                  <a:lnTo>
                    <a:pt x="160075" y="1409699"/>
                  </a:lnTo>
                  <a:close/>
                </a:path>
                <a:path w="1052195" h="1422400">
                  <a:moveTo>
                    <a:pt x="756143" y="1409699"/>
                  </a:moveTo>
                  <a:lnTo>
                    <a:pt x="699007" y="1409699"/>
                  </a:lnTo>
                  <a:lnTo>
                    <a:pt x="652052" y="1384299"/>
                  </a:lnTo>
                  <a:lnTo>
                    <a:pt x="631541" y="1384299"/>
                  </a:lnTo>
                  <a:lnTo>
                    <a:pt x="611311" y="1371599"/>
                  </a:lnTo>
                  <a:lnTo>
                    <a:pt x="591151" y="1371599"/>
                  </a:lnTo>
                  <a:lnTo>
                    <a:pt x="570846" y="1358899"/>
                  </a:lnTo>
                  <a:lnTo>
                    <a:pt x="525354" y="1346199"/>
                  </a:lnTo>
                  <a:lnTo>
                    <a:pt x="478123" y="1333499"/>
                  </a:lnTo>
                  <a:lnTo>
                    <a:pt x="547602" y="1333499"/>
                  </a:lnTo>
                  <a:lnTo>
                    <a:pt x="570727" y="1346199"/>
                  </a:lnTo>
                  <a:lnTo>
                    <a:pt x="593513" y="1346199"/>
                  </a:lnTo>
                  <a:lnTo>
                    <a:pt x="616417" y="1358899"/>
                  </a:lnTo>
                  <a:lnTo>
                    <a:pt x="661816" y="1371599"/>
                  </a:lnTo>
                  <a:lnTo>
                    <a:pt x="708502" y="1396999"/>
                  </a:lnTo>
                  <a:lnTo>
                    <a:pt x="756143" y="1409699"/>
                  </a:lnTo>
                  <a:close/>
                </a:path>
              </a:pathLst>
            </a:custGeom>
            <a:solidFill>
              <a:srgbClr val="F5E2E4"/>
            </a:solidFill>
          </p:spPr>
          <p:txBody>
            <a:bodyPr wrap="square" lIns="0" tIns="0" rIns="0" bIns="0" rtlCol="0"/>
            <a:lstStyle/>
            <a:p>
              <a:endParaRPr/>
            </a:p>
          </p:txBody>
        </p:sp>
      </p:grpSp>
      <p:grpSp>
        <p:nvGrpSpPr>
          <p:cNvPr id="25" name="object 25"/>
          <p:cNvGrpSpPr/>
          <p:nvPr/>
        </p:nvGrpSpPr>
        <p:grpSpPr>
          <a:xfrm>
            <a:off x="589197" y="6164327"/>
            <a:ext cx="1000125" cy="1522730"/>
            <a:chOff x="589197" y="6164327"/>
            <a:chExt cx="1000125" cy="1522730"/>
          </a:xfrm>
        </p:grpSpPr>
        <p:sp>
          <p:nvSpPr>
            <p:cNvPr id="26" name="object 26"/>
            <p:cNvSpPr/>
            <p:nvPr/>
          </p:nvSpPr>
          <p:spPr>
            <a:xfrm>
              <a:off x="678568" y="6222643"/>
              <a:ext cx="910590" cy="1464310"/>
            </a:xfrm>
            <a:custGeom>
              <a:avLst/>
              <a:gdLst/>
              <a:ahLst/>
              <a:cxnLst/>
              <a:rect l="l" t="t" r="r" b="b"/>
              <a:pathLst>
                <a:path w="910590" h="1464309">
                  <a:moveTo>
                    <a:pt x="388118" y="1463849"/>
                  </a:moveTo>
                  <a:lnTo>
                    <a:pt x="344731" y="1460242"/>
                  </a:lnTo>
                  <a:lnTo>
                    <a:pt x="301467" y="1452421"/>
                  </a:lnTo>
                  <a:lnTo>
                    <a:pt x="258682" y="1440065"/>
                  </a:lnTo>
                  <a:lnTo>
                    <a:pt x="216731" y="1422853"/>
                  </a:lnTo>
                  <a:lnTo>
                    <a:pt x="175967" y="1400464"/>
                  </a:lnTo>
                  <a:lnTo>
                    <a:pt x="136746" y="1372579"/>
                  </a:lnTo>
                  <a:lnTo>
                    <a:pt x="99423" y="1338875"/>
                  </a:lnTo>
                  <a:lnTo>
                    <a:pt x="64352" y="1299034"/>
                  </a:lnTo>
                  <a:lnTo>
                    <a:pt x="31888" y="1252734"/>
                  </a:lnTo>
                  <a:lnTo>
                    <a:pt x="15262" y="1217613"/>
                  </a:lnTo>
                  <a:lnTo>
                    <a:pt x="4689" y="1176462"/>
                  </a:lnTo>
                  <a:lnTo>
                    <a:pt x="0" y="1131087"/>
                  </a:lnTo>
                  <a:lnTo>
                    <a:pt x="1026" y="1083296"/>
                  </a:lnTo>
                  <a:lnTo>
                    <a:pt x="7600" y="1034896"/>
                  </a:lnTo>
                  <a:lnTo>
                    <a:pt x="19554" y="987696"/>
                  </a:lnTo>
                  <a:lnTo>
                    <a:pt x="36718" y="943502"/>
                  </a:lnTo>
                  <a:lnTo>
                    <a:pt x="58926" y="904123"/>
                  </a:lnTo>
                  <a:lnTo>
                    <a:pt x="86009" y="871366"/>
                  </a:lnTo>
                  <a:lnTo>
                    <a:pt x="117798" y="847037"/>
                  </a:lnTo>
                  <a:lnTo>
                    <a:pt x="154125" y="832946"/>
                  </a:lnTo>
                  <a:lnTo>
                    <a:pt x="200277" y="834068"/>
                  </a:lnTo>
                  <a:lnTo>
                    <a:pt x="244609" y="852800"/>
                  </a:lnTo>
                  <a:lnTo>
                    <a:pt x="284196" y="884626"/>
                  </a:lnTo>
                  <a:lnTo>
                    <a:pt x="316111" y="925032"/>
                  </a:lnTo>
                  <a:lnTo>
                    <a:pt x="337431" y="969500"/>
                  </a:lnTo>
                  <a:lnTo>
                    <a:pt x="345230" y="1013515"/>
                  </a:lnTo>
                  <a:lnTo>
                    <a:pt x="325524" y="1068194"/>
                  </a:lnTo>
                  <a:lnTo>
                    <a:pt x="289182" y="1122101"/>
                  </a:lnTo>
                  <a:lnTo>
                    <a:pt x="275525" y="1147561"/>
                  </a:lnTo>
                  <a:lnTo>
                    <a:pt x="278749" y="1193083"/>
                  </a:lnTo>
                  <a:lnTo>
                    <a:pt x="351366" y="1228200"/>
                  </a:lnTo>
                  <a:lnTo>
                    <a:pt x="396924" y="1234923"/>
                  </a:lnTo>
                  <a:lnTo>
                    <a:pt x="438278" y="1231381"/>
                  </a:lnTo>
                  <a:lnTo>
                    <a:pt x="475321" y="1218808"/>
                  </a:lnTo>
                  <a:lnTo>
                    <a:pt x="507948" y="1198441"/>
                  </a:lnTo>
                  <a:lnTo>
                    <a:pt x="536051" y="1171514"/>
                  </a:lnTo>
                  <a:lnTo>
                    <a:pt x="559523" y="1139262"/>
                  </a:lnTo>
                  <a:lnTo>
                    <a:pt x="578259" y="1102920"/>
                  </a:lnTo>
                  <a:lnTo>
                    <a:pt x="592151" y="1063724"/>
                  </a:lnTo>
                  <a:lnTo>
                    <a:pt x="601092" y="1022908"/>
                  </a:lnTo>
                  <a:lnTo>
                    <a:pt x="604977" y="981708"/>
                  </a:lnTo>
                  <a:lnTo>
                    <a:pt x="603698" y="941358"/>
                  </a:lnTo>
                  <a:lnTo>
                    <a:pt x="597149" y="903094"/>
                  </a:lnTo>
                  <a:lnTo>
                    <a:pt x="578194" y="857213"/>
                  </a:lnTo>
                  <a:lnTo>
                    <a:pt x="545483" y="822064"/>
                  </a:lnTo>
                  <a:lnTo>
                    <a:pt x="502054" y="796791"/>
                  </a:lnTo>
                  <a:lnTo>
                    <a:pt x="450946" y="780535"/>
                  </a:lnTo>
                  <a:lnTo>
                    <a:pt x="395198" y="772442"/>
                  </a:lnTo>
                  <a:lnTo>
                    <a:pt x="327477" y="762372"/>
                  </a:lnTo>
                  <a:lnTo>
                    <a:pt x="282963" y="744621"/>
                  </a:lnTo>
                  <a:lnTo>
                    <a:pt x="238429" y="687340"/>
                  </a:lnTo>
                  <a:lnTo>
                    <a:pt x="225846" y="648440"/>
                  </a:lnTo>
                  <a:lnTo>
                    <a:pt x="211344" y="603120"/>
                  </a:lnTo>
                  <a:lnTo>
                    <a:pt x="244224" y="594961"/>
                  </a:lnTo>
                  <a:lnTo>
                    <a:pt x="282319" y="587084"/>
                  </a:lnTo>
                  <a:lnTo>
                    <a:pt x="324126" y="578924"/>
                  </a:lnTo>
                  <a:lnTo>
                    <a:pt x="368142" y="569914"/>
                  </a:lnTo>
                  <a:lnTo>
                    <a:pt x="412863" y="559487"/>
                  </a:lnTo>
                  <a:lnTo>
                    <a:pt x="456785" y="547078"/>
                  </a:lnTo>
                  <a:lnTo>
                    <a:pt x="498405" y="532121"/>
                  </a:lnTo>
                  <a:lnTo>
                    <a:pt x="536220" y="514049"/>
                  </a:lnTo>
                  <a:lnTo>
                    <a:pt x="568725" y="492295"/>
                  </a:lnTo>
                  <a:lnTo>
                    <a:pt x="611797" y="435480"/>
                  </a:lnTo>
                  <a:lnTo>
                    <a:pt x="619356" y="399286"/>
                  </a:lnTo>
                  <a:lnTo>
                    <a:pt x="615592" y="357146"/>
                  </a:lnTo>
                  <a:lnTo>
                    <a:pt x="597599" y="309739"/>
                  </a:lnTo>
                  <a:lnTo>
                    <a:pt x="567518" y="272344"/>
                  </a:lnTo>
                  <a:lnTo>
                    <a:pt x="528000" y="247612"/>
                  </a:lnTo>
                  <a:lnTo>
                    <a:pt x="481697" y="238191"/>
                  </a:lnTo>
                  <a:lnTo>
                    <a:pt x="431262" y="246729"/>
                  </a:lnTo>
                  <a:lnTo>
                    <a:pt x="391153" y="261706"/>
                  </a:lnTo>
                  <a:lnTo>
                    <a:pt x="361281" y="285958"/>
                  </a:lnTo>
                  <a:lnTo>
                    <a:pt x="346064" y="316520"/>
                  </a:lnTo>
                  <a:lnTo>
                    <a:pt x="349921" y="350424"/>
                  </a:lnTo>
                  <a:lnTo>
                    <a:pt x="361829" y="366768"/>
                  </a:lnTo>
                  <a:lnTo>
                    <a:pt x="380920" y="382977"/>
                  </a:lnTo>
                  <a:lnTo>
                    <a:pt x="403415" y="399079"/>
                  </a:lnTo>
                  <a:lnTo>
                    <a:pt x="425535" y="415106"/>
                  </a:lnTo>
                  <a:lnTo>
                    <a:pt x="412823" y="455316"/>
                  </a:lnTo>
                  <a:lnTo>
                    <a:pt x="381420" y="484421"/>
                  </a:lnTo>
                  <a:lnTo>
                    <a:pt x="345972" y="509533"/>
                  </a:lnTo>
                  <a:lnTo>
                    <a:pt x="307773" y="529391"/>
                  </a:lnTo>
                  <a:lnTo>
                    <a:pt x="268119" y="542733"/>
                  </a:lnTo>
                  <a:lnTo>
                    <a:pt x="228303" y="548298"/>
                  </a:lnTo>
                  <a:lnTo>
                    <a:pt x="189620" y="544825"/>
                  </a:lnTo>
                  <a:lnTo>
                    <a:pt x="153364" y="531054"/>
                  </a:lnTo>
                  <a:lnTo>
                    <a:pt x="120830" y="505721"/>
                  </a:lnTo>
                  <a:lnTo>
                    <a:pt x="93313" y="467567"/>
                  </a:lnTo>
                  <a:lnTo>
                    <a:pt x="73890" y="423745"/>
                  </a:lnTo>
                  <a:lnTo>
                    <a:pt x="63342" y="380275"/>
                  </a:lnTo>
                  <a:lnTo>
                    <a:pt x="60949" y="337507"/>
                  </a:lnTo>
                  <a:lnTo>
                    <a:pt x="65989" y="295795"/>
                  </a:lnTo>
                  <a:lnTo>
                    <a:pt x="77741" y="255490"/>
                  </a:lnTo>
                  <a:lnTo>
                    <a:pt x="95484" y="216942"/>
                  </a:lnTo>
                  <a:lnTo>
                    <a:pt x="118496" y="180505"/>
                  </a:lnTo>
                  <a:lnTo>
                    <a:pt x="146056" y="146529"/>
                  </a:lnTo>
                  <a:lnTo>
                    <a:pt x="177442" y="115367"/>
                  </a:lnTo>
                  <a:lnTo>
                    <a:pt x="211934" y="87369"/>
                  </a:lnTo>
                  <a:lnTo>
                    <a:pt x="248809" y="62889"/>
                  </a:lnTo>
                  <a:lnTo>
                    <a:pt x="287347" y="42276"/>
                  </a:lnTo>
                  <a:lnTo>
                    <a:pt x="326825" y="25884"/>
                  </a:lnTo>
                  <a:lnTo>
                    <a:pt x="370628" y="13791"/>
                  </a:lnTo>
                  <a:lnTo>
                    <a:pt x="415626" y="5276"/>
                  </a:lnTo>
                  <a:lnTo>
                    <a:pt x="461222" y="593"/>
                  </a:lnTo>
                  <a:lnTo>
                    <a:pt x="506818" y="0"/>
                  </a:lnTo>
                  <a:lnTo>
                    <a:pt x="551817" y="3750"/>
                  </a:lnTo>
                  <a:lnTo>
                    <a:pt x="595622" y="12100"/>
                  </a:lnTo>
                  <a:lnTo>
                    <a:pt x="637636" y="25306"/>
                  </a:lnTo>
                  <a:lnTo>
                    <a:pt x="677260" y="43624"/>
                  </a:lnTo>
                  <a:lnTo>
                    <a:pt x="713898" y="67309"/>
                  </a:lnTo>
                  <a:lnTo>
                    <a:pt x="746952" y="96617"/>
                  </a:lnTo>
                  <a:lnTo>
                    <a:pt x="775826" y="131804"/>
                  </a:lnTo>
                  <a:lnTo>
                    <a:pt x="799921" y="173125"/>
                  </a:lnTo>
                  <a:lnTo>
                    <a:pt x="817148" y="214655"/>
                  </a:lnTo>
                  <a:lnTo>
                    <a:pt x="828669" y="258400"/>
                  </a:lnTo>
                  <a:lnTo>
                    <a:pt x="834567" y="303528"/>
                  </a:lnTo>
                  <a:lnTo>
                    <a:pt x="834926" y="349210"/>
                  </a:lnTo>
                  <a:lnTo>
                    <a:pt x="829829" y="394617"/>
                  </a:lnTo>
                  <a:lnTo>
                    <a:pt x="819358" y="438917"/>
                  </a:lnTo>
                  <a:lnTo>
                    <a:pt x="803597" y="481281"/>
                  </a:lnTo>
                  <a:lnTo>
                    <a:pt x="782630" y="520880"/>
                  </a:lnTo>
                  <a:lnTo>
                    <a:pt x="756539" y="556882"/>
                  </a:lnTo>
                  <a:lnTo>
                    <a:pt x="725407" y="588458"/>
                  </a:lnTo>
                  <a:lnTo>
                    <a:pt x="689317" y="614777"/>
                  </a:lnTo>
                  <a:lnTo>
                    <a:pt x="743062" y="636233"/>
                  </a:lnTo>
                  <a:lnTo>
                    <a:pt x="839912" y="676930"/>
                  </a:lnTo>
                  <a:lnTo>
                    <a:pt x="889640" y="725960"/>
                  </a:lnTo>
                  <a:lnTo>
                    <a:pt x="907944" y="815244"/>
                  </a:lnTo>
                  <a:lnTo>
                    <a:pt x="910522" y="976697"/>
                  </a:lnTo>
                  <a:lnTo>
                    <a:pt x="907176" y="1024243"/>
                  </a:lnTo>
                  <a:lnTo>
                    <a:pt x="897641" y="1073850"/>
                  </a:lnTo>
                  <a:lnTo>
                    <a:pt x="882636" y="1124159"/>
                  </a:lnTo>
                  <a:lnTo>
                    <a:pt x="862882" y="1173810"/>
                  </a:lnTo>
                  <a:lnTo>
                    <a:pt x="839099" y="1221442"/>
                  </a:lnTo>
                  <a:lnTo>
                    <a:pt x="812005" y="1265694"/>
                  </a:lnTo>
                  <a:lnTo>
                    <a:pt x="782322" y="1305207"/>
                  </a:lnTo>
                  <a:lnTo>
                    <a:pt x="750768" y="1338621"/>
                  </a:lnTo>
                  <a:lnTo>
                    <a:pt x="697111" y="1379433"/>
                  </a:lnTo>
                  <a:lnTo>
                    <a:pt x="631180" y="1414927"/>
                  </a:lnTo>
                  <a:lnTo>
                    <a:pt x="594499" y="1429878"/>
                  </a:lnTo>
                  <a:lnTo>
                    <a:pt x="555812" y="1442537"/>
                  </a:lnTo>
                  <a:lnTo>
                    <a:pt x="515477" y="1452584"/>
                  </a:lnTo>
                  <a:lnTo>
                    <a:pt x="473846" y="1459699"/>
                  </a:lnTo>
                  <a:lnTo>
                    <a:pt x="431275" y="1463561"/>
                  </a:lnTo>
                  <a:lnTo>
                    <a:pt x="388118" y="1463849"/>
                  </a:lnTo>
                  <a:close/>
                </a:path>
              </a:pathLst>
            </a:custGeom>
            <a:solidFill>
              <a:srgbClr val="7E171B"/>
            </a:solidFill>
          </p:spPr>
          <p:txBody>
            <a:bodyPr wrap="square" lIns="0" tIns="0" rIns="0" bIns="0" rtlCol="0"/>
            <a:lstStyle/>
            <a:p>
              <a:endParaRPr/>
            </a:p>
          </p:txBody>
        </p:sp>
        <p:sp>
          <p:nvSpPr>
            <p:cNvPr id="27" name="object 27"/>
            <p:cNvSpPr/>
            <p:nvPr/>
          </p:nvSpPr>
          <p:spPr>
            <a:xfrm>
              <a:off x="596908" y="6173178"/>
              <a:ext cx="909955" cy="1464310"/>
            </a:xfrm>
            <a:custGeom>
              <a:avLst/>
              <a:gdLst/>
              <a:ahLst/>
              <a:cxnLst/>
              <a:rect l="l" t="t" r="r" b="b"/>
              <a:pathLst>
                <a:path w="909955" h="1464309">
                  <a:moveTo>
                    <a:pt x="386953" y="1463836"/>
                  </a:moveTo>
                  <a:lnTo>
                    <a:pt x="343564" y="1460230"/>
                  </a:lnTo>
                  <a:lnTo>
                    <a:pt x="300299" y="1452409"/>
                  </a:lnTo>
                  <a:lnTo>
                    <a:pt x="257512" y="1440053"/>
                  </a:lnTo>
                  <a:lnTo>
                    <a:pt x="215558" y="1422840"/>
                  </a:lnTo>
                  <a:lnTo>
                    <a:pt x="174791" y="1400452"/>
                  </a:lnTo>
                  <a:lnTo>
                    <a:pt x="135567" y="1372566"/>
                  </a:lnTo>
                  <a:lnTo>
                    <a:pt x="98240" y="1338863"/>
                  </a:lnTo>
                  <a:lnTo>
                    <a:pt x="63165" y="1299022"/>
                  </a:lnTo>
                  <a:lnTo>
                    <a:pt x="30696" y="1252722"/>
                  </a:lnTo>
                  <a:lnTo>
                    <a:pt x="12938" y="1214661"/>
                  </a:lnTo>
                  <a:lnTo>
                    <a:pt x="2807" y="1171121"/>
                  </a:lnTo>
                  <a:lnTo>
                    <a:pt x="0" y="1124108"/>
                  </a:lnTo>
                  <a:lnTo>
                    <a:pt x="4209" y="1075628"/>
                  </a:lnTo>
                  <a:lnTo>
                    <a:pt x="15131" y="1027686"/>
                  </a:lnTo>
                  <a:lnTo>
                    <a:pt x="32459" y="982289"/>
                  </a:lnTo>
                  <a:lnTo>
                    <a:pt x="55889" y="941443"/>
                  </a:lnTo>
                  <a:lnTo>
                    <a:pt x="85115" y="907152"/>
                  </a:lnTo>
                  <a:lnTo>
                    <a:pt x="119833" y="881424"/>
                  </a:lnTo>
                  <a:lnTo>
                    <a:pt x="159737" y="866264"/>
                  </a:lnTo>
                  <a:lnTo>
                    <a:pt x="206244" y="863961"/>
                  </a:lnTo>
                  <a:lnTo>
                    <a:pt x="251214" y="874440"/>
                  </a:lnTo>
                  <a:lnTo>
                    <a:pt x="291066" y="896167"/>
                  </a:lnTo>
                  <a:lnTo>
                    <a:pt x="322214" y="927608"/>
                  </a:lnTo>
                  <a:lnTo>
                    <a:pt x="341076" y="967231"/>
                  </a:lnTo>
                  <a:lnTo>
                    <a:pt x="344069" y="1013503"/>
                  </a:lnTo>
                  <a:lnTo>
                    <a:pt x="319351" y="1067802"/>
                  </a:lnTo>
                  <a:lnTo>
                    <a:pt x="300597" y="1095054"/>
                  </a:lnTo>
                  <a:lnTo>
                    <a:pt x="282906" y="1121701"/>
                  </a:lnTo>
                  <a:lnTo>
                    <a:pt x="270272" y="1147238"/>
                  </a:lnTo>
                  <a:lnTo>
                    <a:pt x="266690" y="1171160"/>
                  </a:lnTo>
                  <a:lnTo>
                    <a:pt x="276156" y="1192962"/>
                  </a:lnTo>
                  <a:lnTo>
                    <a:pt x="302662" y="1212140"/>
                  </a:lnTo>
                  <a:lnTo>
                    <a:pt x="350205" y="1228187"/>
                  </a:lnTo>
                  <a:lnTo>
                    <a:pt x="395763" y="1234910"/>
                  </a:lnTo>
                  <a:lnTo>
                    <a:pt x="437115" y="1231368"/>
                  </a:lnTo>
                  <a:lnTo>
                    <a:pt x="474157" y="1218796"/>
                  </a:lnTo>
                  <a:lnTo>
                    <a:pt x="506781" y="1198429"/>
                  </a:lnTo>
                  <a:lnTo>
                    <a:pt x="534881" y="1171502"/>
                  </a:lnTo>
                  <a:lnTo>
                    <a:pt x="558351" y="1139250"/>
                  </a:lnTo>
                  <a:lnTo>
                    <a:pt x="577085" y="1102908"/>
                  </a:lnTo>
                  <a:lnTo>
                    <a:pt x="590976" y="1063712"/>
                  </a:lnTo>
                  <a:lnTo>
                    <a:pt x="599919" y="1022896"/>
                  </a:lnTo>
                  <a:lnTo>
                    <a:pt x="603806" y="981696"/>
                  </a:lnTo>
                  <a:lnTo>
                    <a:pt x="602531" y="941346"/>
                  </a:lnTo>
                  <a:lnTo>
                    <a:pt x="595989" y="903082"/>
                  </a:lnTo>
                  <a:lnTo>
                    <a:pt x="582064" y="852928"/>
                  </a:lnTo>
                  <a:lnTo>
                    <a:pt x="561345" y="807588"/>
                  </a:lnTo>
                  <a:lnTo>
                    <a:pt x="532227" y="770152"/>
                  </a:lnTo>
                  <a:lnTo>
                    <a:pt x="493104" y="743706"/>
                  </a:lnTo>
                  <a:lnTo>
                    <a:pt x="442370" y="731340"/>
                  </a:lnTo>
                  <a:lnTo>
                    <a:pt x="385494" y="726845"/>
                  </a:lnTo>
                  <a:lnTo>
                    <a:pt x="350384" y="722459"/>
                  </a:lnTo>
                  <a:lnTo>
                    <a:pt x="330968" y="716035"/>
                  </a:lnTo>
                  <a:lnTo>
                    <a:pt x="321172" y="705427"/>
                  </a:lnTo>
                  <a:lnTo>
                    <a:pt x="314923" y="688490"/>
                  </a:lnTo>
                  <a:lnTo>
                    <a:pt x="306148" y="663078"/>
                  </a:lnTo>
                  <a:lnTo>
                    <a:pt x="288774" y="627045"/>
                  </a:lnTo>
                  <a:lnTo>
                    <a:pt x="326408" y="616885"/>
                  </a:lnTo>
                  <a:lnTo>
                    <a:pt x="367756" y="606007"/>
                  </a:lnTo>
                  <a:lnTo>
                    <a:pt x="411042" y="593692"/>
                  </a:lnTo>
                  <a:lnTo>
                    <a:pt x="454495" y="579221"/>
                  </a:lnTo>
                  <a:lnTo>
                    <a:pt x="496342" y="561874"/>
                  </a:lnTo>
                  <a:lnTo>
                    <a:pt x="534811" y="540933"/>
                  </a:lnTo>
                  <a:lnTo>
                    <a:pt x="568127" y="515678"/>
                  </a:lnTo>
                  <a:lnTo>
                    <a:pt x="594519" y="485390"/>
                  </a:lnTo>
                  <a:lnTo>
                    <a:pt x="612213" y="449349"/>
                  </a:lnTo>
                  <a:lnTo>
                    <a:pt x="619438" y="406837"/>
                  </a:lnTo>
                  <a:lnTo>
                    <a:pt x="614419" y="357134"/>
                  </a:lnTo>
                  <a:lnTo>
                    <a:pt x="596424" y="309731"/>
                  </a:lnTo>
                  <a:lnTo>
                    <a:pt x="566336" y="272337"/>
                  </a:lnTo>
                  <a:lnTo>
                    <a:pt x="526813" y="247604"/>
                  </a:lnTo>
                  <a:lnTo>
                    <a:pt x="480512" y="238180"/>
                  </a:lnTo>
                  <a:lnTo>
                    <a:pt x="430089" y="246716"/>
                  </a:lnTo>
                  <a:lnTo>
                    <a:pt x="396515" y="261633"/>
                  </a:lnTo>
                  <a:lnTo>
                    <a:pt x="370680" y="287175"/>
                  </a:lnTo>
                  <a:lnTo>
                    <a:pt x="354304" y="318189"/>
                  </a:lnTo>
                  <a:lnTo>
                    <a:pt x="349106" y="349526"/>
                  </a:lnTo>
                  <a:lnTo>
                    <a:pt x="356807" y="376032"/>
                  </a:lnTo>
                  <a:lnTo>
                    <a:pt x="379127" y="392558"/>
                  </a:lnTo>
                  <a:lnTo>
                    <a:pt x="417786" y="393951"/>
                  </a:lnTo>
                  <a:lnTo>
                    <a:pt x="428575" y="414206"/>
                  </a:lnTo>
                  <a:lnTo>
                    <a:pt x="411650" y="455303"/>
                  </a:lnTo>
                  <a:lnTo>
                    <a:pt x="380247" y="484408"/>
                  </a:lnTo>
                  <a:lnTo>
                    <a:pt x="344799" y="509520"/>
                  </a:lnTo>
                  <a:lnTo>
                    <a:pt x="306600" y="529378"/>
                  </a:lnTo>
                  <a:lnTo>
                    <a:pt x="266946" y="542720"/>
                  </a:lnTo>
                  <a:lnTo>
                    <a:pt x="227130" y="548286"/>
                  </a:lnTo>
                  <a:lnTo>
                    <a:pt x="188447" y="544813"/>
                  </a:lnTo>
                  <a:lnTo>
                    <a:pt x="152191" y="531041"/>
                  </a:lnTo>
                  <a:lnTo>
                    <a:pt x="119658" y="505709"/>
                  </a:lnTo>
                  <a:lnTo>
                    <a:pt x="92141" y="467555"/>
                  </a:lnTo>
                  <a:lnTo>
                    <a:pt x="72714" y="423731"/>
                  </a:lnTo>
                  <a:lnTo>
                    <a:pt x="62164" y="380259"/>
                  </a:lnTo>
                  <a:lnTo>
                    <a:pt x="59769" y="337492"/>
                  </a:lnTo>
                  <a:lnTo>
                    <a:pt x="64808" y="295779"/>
                  </a:lnTo>
                  <a:lnTo>
                    <a:pt x="76560" y="255475"/>
                  </a:lnTo>
                  <a:lnTo>
                    <a:pt x="94302" y="216929"/>
                  </a:lnTo>
                  <a:lnTo>
                    <a:pt x="117313" y="180494"/>
                  </a:lnTo>
                  <a:lnTo>
                    <a:pt x="144872" y="146522"/>
                  </a:lnTo>
                  <a:lnTo>
                    <a:pt x="176256" y="115363"/>
                  </a:lnTo>
                  <a:lnTo>
                    <a:pt x="210745" y="87370"/>
                  </a:lnTo>
                  <a:lnTo>
                    <a:pt x="247616" y="62895"/>
                  </a:lnTo>
                  <a:lnTo>
                    <a:pt x="286149" y="42288"/>
                  </a:lnTo>
                  <a:lnTo>
                    <a:pt x="325621" y="25903"/>
                  </a:lnTo>
                  <a:lnTo>
                    <a:pt x="369431" y="13803"/>
                  </a:lnTo>
                  <a:lnTo>
                    <a:pt x="414435" y="5283"/>
                  </a:lnTo>
                  <a:lnTo>
                    <a:pt x="460036" y="596"/>
                  </a:lnTo>
                  <a:lnTo>
                    <a:pt x="505636" y="0"/>
                  </a:lnTo>
                  <a:lnTo>
                    <a:pt x="550638" y="3748"/>
                  </a:lnTo>
                  <a:lnTo>
                    <a:pt x="594446" y="12097"/>
                  </a:lnTo>
                  <a:lnTo>
                    <a:pt x="636460" y="25302"/>
                  </a:lnTo>
                  <a:lnTo>
                    <a:pt x="676086" y="43619"/>
                  </a:lnTo>
                  <a:lnTo>
                    <a:pt x="712725" y="67303"/>
                  </a:lnTo>
                  <a:lnTo>
                    <a:pt x="745779" y="96609"/>
                  </a:lnTo>
                  <a:lnTo>
                    <a:pt x="774653" y="131794"/>
                  </a:lnTo>
                  <a:lnTo>
                    <a:pt x="798749" y="173113"/>
                  </a:lnTo>
                  <a:lnTo>
                    <a:pt x="815975" y="214643"/>
                  </a:lnTo>
                  <a:lnTo>
                    <a:pt x="827496" y="258387"/>
                  </a:lnTo>
                  <a:lnTo>
                    <a:pt x="833394" y="303516"/>
                  </a:lnTo>
                  <a:lnTo>
                    <a:pt x="833753" y="349200"/>
                  </a:lnTo>
                  <a:lnTo>
                    <a:pt x="828656" y="394607"/>
                  </a:lnTo>
                  <a:lnTo>
                    <a:pt x="818185" y="438910"/>
                  </a:lnTo>
                  <a:lnTo>
                    <a:pt x="802425" y="481277"/>
                  </a:lnTo>
                  <a:lnTo>
                    <a:pt x="781457" y="520879"/>
                  </a:lnTo>
                  <a:lnTo>
                    <a:pt x="755366" y="556887"/>
                  </a:lnTo>
                  <a:lnTo>
                    <a:pt x="724234" y="588469"/>
                  </a:lnTo>
                  <a:lnTo>
                    <a:pt x="688144" y="614797"/>
                  </a:lnTo>
                  <a:lnTo>
                    <a:pt x="741889" y="636252"/>
                  </a:lnTo>
                  <a:lnTo>
                    <a:pt x="838739" y="676930"/>
                  </a:lnTo>
                  <a:lnTo>
                    <a:pt x="888467" y="725952"/>
                  </a:lnTo>
                  <a:lnTo>
                    <a:pt x="906771" y="815232"/>
                  </a:lnTo>
                  <a:lnTo>
                    <a:pt x="909362" y="976685"/>
                  </a:lnTo>
                  <a:lnTo>
                    <a:pt x="906007" y="1024231"/>
                  </a:lnTo>
                  <a:lnTo>
                    <a:pt x="896467" y="1073838"/>
                  </a:lnTo>
                  <a:lnTo>
                    <a:pt x="881462" y="1124147"/>
                  </a:lnTo>
                  <a:lnTo>
                    <a:pt x="861710" y="1173797"/>
                  </a:lnTo>
                  <a:lnTo>
                    <a:pt x="837930" y="1221429"/>
                  </a:lnTo>
                  <a:lnTo>
                    <a:pt x="810841" y="1265682"/>
                  </a:lnTo>
                  <a:lnTo>
                    <a:pt x="781160" y="1305195"/>
                  </a:lnTo>
                  <a:lnTo>
                    <a:pt x="749608" y="1338608"/>
                  </a:lnTo>
                  <a:lnTo>
                    <a:pt x="695951" y="1379421"/>
                  </a:lnTo>
                  <a:lnTo>
                    <a:pt x="630020" y="1414915"/>
                  </a:lnTo>
                  <a:lnTo>
                    <a:pt x="593338" y="1429865"/>
                  </a:lnTo>
                  <a:lnTo>
                    <a:pt x="554651" y="1442525"/>
                  </a:lnTo>
                  <a:lnTo>
                    <a:pt x="514315" y="1452572"/>
                  </a:lnTo>
                  <a:lnTo>
                    <a:pt x="472683" y="1459687"/>
                  </a:lnTo>
                  <a:lnTo>
                    <a:pt x="430111" y="1463548"/>
                  </a:lnTo>
                  <a:lnTo>
                    <a:pt x="386953" y="1463836"/>
                  </a:lnTo>
                  <a:close/>
                </a:path>
              </a:pathLst>
            </a:custGeom>
            <a:solidFill>
              <a:srgbClr val="DB2A2F"/>
            </a:solidFill>
          </p:spPr>
          <p:txBody>
            <a:bodyPr wrap="square" lIns="0" tIns="0" rIns="0" bIns="0" rtlCol="0"/>
            <a:lstStyle/>
            <a:p>
              <a:endParaRPr/>
            </a:p>
          </p:txBody>
        </p:sp>
        <p:sp>
          <p:nvSpPr>
            <p:cNvPr id="28" name="object 28"/>
            <p:cNvSpPr/>
            <p:nvPr/>
          </p:nvSpPr>
          <p:spPr>
            <a:xfrm>
              <a:off x="589197" y="6164327"/>
              <a:ext cx="925194" cy="1473200"/>
            </a:xfrm>
            <a:custGeom>
              <a:avLst/>
              <a:gdLst/>
              <a:ahLst/>
              <a:cxnLst/>
              <a:rect l="l" t="t" r="r" b="b"/>
              <a:pathLst>
                <a:path w="925194" h="1473200">
                  <a:moveTo>
                    <a:pt x="258381" y="558799"/>
                  </a:moveTo>
                  <a:lnTo>
                    <a:pt x="213656" y="558799"/>
                  </a:lnTo>
                  <a:lnTo>
                    <a:pt x="171333" y="546099"/>
                  </a:lnTo>
                  <a:lnTo>
                    <a:pt x="133514" y="520699"/>
                  </a:lnTo>
                  <a:lnTo>
                    <a:pt x="102303" y="495299"/>
                  </a:lnTo>
                  <a:lnTo>
                    <a:pt x="81015" y="444499"/>
                  </a:lnTo>
                  <a:lnTo>
                    <a:pt x="66869" y="406399"/>
                  </a:lnTo>
                  <a:lnTo>
                    <a:pt x="60192" y="368299"/>
                  </a:lnTo>
                  <a:lnTo>
                    <a:pt x="61307" y="317499"/>
                  </a:lnTo>
                  <a:lnTo>
                    <a:pt x="70541" y="279399"/>
                  </a:lnTo>
                  <a:lnTo>
                    <a:pt x="91761" y="228599"/>
                  </a:lnTo>
                  <a:lnTo>
                    <a:pt x="121289" y="177799"/>
                  </a:lnTo>
                  <a:lnTo>
                    <a:pt x="157660" y="126999"/>
                  </a:lnTo>
                  <a:lnTo>
                    <a:pt x="199408" y="88899"/>
                  </a:lnTo>
                  <a:lnTo>
                    <a:pt x="242004" y="63499"/>
                  </a:lnTo>
                  <a:lnTo>
                    <a:pt x="287683" y="38099"/>
                  </a:lnTo>
                  <a:lnTo>
                    <a:pt x="335842" y="25399"/>
                  </a:lnTo>
                  <a:lnTo>
                    <a:pt x="385874" y="0"/>
                  </a:lnTo>
                  <a:lnTo>
                    <a:pt x="592611" y="0"/>
                  </a:lnTo>
                  <a:lnTo>
                    <a:pt x="638945" y="12699"/>
                  </a:lnTo>
                  <a:lnTo>
                    <a:pt x="404466" y="12699"/>
                  </a:lnTo>
                  <a:lnTo>
                    <a:pt x="358233" y="25399"/>
                  </a:lnTo>
                  <a:lnTo>
                    <a:pt x="313587" y="50799"/>
                  </a:lnTo>
                  <a:lnTo>
                    <a:pt x="271149" y="63499"/>
                  </a:lnTo>
                  <a:lnTo>
                    <a:pt x="231535" y="88899"/>
                  </a:lnTo>
                  <a:lnTo>
                    <a:pt x="194253" y="114299"/>
                  </a:lnTo>
                  <a:lnTo>
                    <a:pt x="159848" y="152399"/>
                  </a:lnTo>
                  <a:lnTo>
                    <a:pt x="129634" y="190499"/>
                  </a:lnTo>
                  <a:lnTo>
                    <a:pt x="104925" y="228599"/>
                  </a:lnTo>
                  <a:lnTo>
                    <a:pt x="87035" y="279399"/>
                  </a:lnTo>
                  <a:lnTo>
                    <a:pt x="77427" y="317499"/>
                  </a:lnTo>
                  <a:lnTo>
                    <a:pt x="76448" y="368299"/>
                  </a:lnTo>
                  <a:lnTo>
                    <a:pt x="84563" y="419099"/>
                  </a:lnTo>
                  <a:lnTo>
                    <a:pt x="102237" y="457199"/>
                  </a:lnTo>
                  <a:lnTo>
                    <a:pt x="129933" y="495299"/>
                  </a:lnTo>
                  <a:lnTo>
                    <a:pt x="167827" y="533399"/>
                  </a:lnTo>
                  <a:lnTo>
                    <a:pt x="211066" y="546099"/>
                  </a:lnTo>
                  <a:lnTo>
                    <a:pt x="303404" y="546099"/>
                  </a:lnTo>
                  <a:lnTo>
                    <a:pt x="258381" y="558799"/>
                  </a:lnTo>
                  <a:close/>
                </a:path>
                <a:path w="925194" h="1473200">
                  <a:moveTo>
                    <a:pt x="711580" y="614926"/>
                  </a:moveTo>
                  <a:lnTo>
                    <a:pt x="697929" y="609599"/>
                  </a:lnTo>
                  <a:lnTo>
                    <a:pt x="691888" y="609599"/>
                  </a:lnTo>
                  <a:lnTo>
                    <a:pt x="730623" y="584199"/>
                  </a:lnTo>
                  <a:lnTo>
                    <a:pt x="763415" y="546099"/>
                  </a:lnTo>
                  <a:lnTo>
                    <a:pt x="790126" y="507999"/>
                  </a:lnTo>
                  <a:lnTo>
                    <a:pt x="810616" y="457199"/>
                  </a:lnTo>
                  <a:lnTo>
                    <a:pt x="824749" y="419099"/>
                  </a:lnTo>
                  <a:lnTo>
                    <a:pt x="832385" y="368299"/>
                  </a:lnTo>
                  <a:lnTo>
                    <a:pt x="833628" y="317499"/>
                  </a:lnTo>
                  <a:lnTo>
                    <a:pt x="828928" y="279399"/>
                  </a:lnTo>
                  <a:lnTo>
                    <a:pt x="818381" y="228599"/>
                  </a:lnTo>
                  <a:lnTo>
                    <a:pt x="802086" y="190499"/>
                  </a:lnTo>
                  <a:lnTo>
                    <a:pt x="780140" y="152399"/>
                  </a:lnTo>
                  <a:lnTo>
                    <a:pt x="752640" y="114299"/>
                  </a:lnTo>
                  <a:lnTo>
                    <a:pt x="719685" y="76199"/>
                  </a:lnTo>
                  <a:lnTo>
                    <a:pt x="681371" y="50799"/>
                  </a:lnTo>
                  <a:lnTo>
                    <a:pt x="637797" y="38099"/>
                  </a:lnTo>
                  <a:lnTo>
                    <a:pt x="546507" y="12699"/>
                  </a:lnTo>
                  <a:lnTo>
                    <a:pt x="638945" y="12699"/>
                  </a:lnTo>
                  <a:lnTo>
                    <a:pt x="683128" y="38099"/>
                  </a:lnTo>
                  <a:lnTo>
                    <a:pt x="723895" y="63499"/>
                  </a:lnTo>
                  <a:lnTo>
                    <a:pt x="759981" y="88899"/>
                  </a:lnTo>
                  <a:lnTo>
                    <a:pt x="791563" y="139699"/>
                  </a:lnTo>
                  <a:lnTo>
                    <a:pt x="816593" y="177799"/>
                  </a:lnTo>
                  <a:lnTo>
                    <a:pt x="834714" y="228599"/>
                  </a:lnTo>
                  <a:lnTo>
                    <a:pt x="845569" y="279399"/>
                  </a:lnTo>
                  <a:lnTo>
                    <a:pt x="849448" y="330199"/>
                  </a:lnTo>
                  <a:lnTo>
                    <a:pt x="847071" y="380999"/>
                  </a:lnTo>
                  <a:lnTo>
                    <a:pt x="838409" y="419099"/>
                  </a:lnTo>
                  <a:lnTo>
                    <a:pt x="823433" y="469899"/>
                  </a:lnTo>
                  <a:lnTo>
                    <a:pt x="802114" y="520699"/>
                  </a:lnTo>
                  <a:lnTo>
                    <a:pt x="774425" y="558799"/>
                  </a:lnTo>
                  <a:lnTo>
                    <a:pt x="740335" y="596899"/>
                  </a:lnTo>
                  <a:lnTo>
                    <a:pt x="711580" y="614926"/>
                  </a:lnTo>
                  <a:close/>
                </a:path>
                <a:path w="925194" h="1473200">
                  <a:moveTo>
                    <a:pt x="436418" y="406399"/>
                  </a:moveTo>
                  <a:lnTo>
                    <a:pt x="389057" y="406399"/>
                  </a:lnTo>
                  <a:lnTo>
                    <a:pt x="371594" y="393699"/>
                  </a:lnTo>
                  <a:lnTo>
                    <a:pt x="357917" y="380999"/>
                  </a:lnTo>
                  <a:lnTo>
                    <a:pt x="351155" y="368299"/>
                  </a:lnTo>
                  <a:lnTo>
                    <a:pt x="348902" y="355599"/>
                  </a:lnTo>
                  <a:lnTo>
                    <a:pt x="350447" y="330199"/>
                  </a:lnTo>
                  <a:lnTo>
                    <a:pt x="355085" y="317499"/>
                  </a:lnTo>
                  <a:lnTo>
                    <a:pt x="379868" y="279399"/>
                  </a:lnTo>
                  <a:lnTo>
                    <a:pt x="416590" y="253999"/>
                  </a:lnTo>
                  <a:lnTo>
                    <a:pt x="460916" y="228599"/>
                  </a:lnTo>
                  <a:lnTo>
                    <a:pt x="508515" y="228599"/>
                  </a:lnTo>
                  <a:lnTo>
                    <a:pt x="551507" y="253999"/>
                  </a:lnTo>
                  <a:lnTo>
                    <a:pt x="453633" y="253999"/>
                  </a:lnTo>
                  <a:lnTo>
                    <a:pt x="410917" y="266699"/>
                  </a:lnTo>
                  <a:lnTo>
                    <a:pt x="379081" y="304799"/>
                  </a:lnTo>
                  <a:lnTo>
                    <a:pt x="371796" y="317499"/>
                  </a:lnTo>
                  <a:lnTo>
                    <a:pt x="366467" y="330199"/>
                  </a:lnTo>
                  <a:lnTo>
                    <a:pt x="364377" y="342899"/>
                  </a:lnTo>
                  <a:lnTo>
                    <a:pt x="366809" y="368299"/>
                  </a:lnTo>
                  <a:lnTo>
                    <a:pt x="375924" y="380999"/>
                  </a:lnTo>
                  <a:lnTo>
                    <a:pt x="389768" y="393699"/>
                  </a:lnTo>
                  <a:lnTo>
                    <a:pt x="432290" y="393699"/>
                  </a:lnTo>
                  <a:lnTo>
                    <a:pt x="436418" y="406399"/>
                  </a:lnTo>
                  <a:close/>
                </a:path>
                <a:path w="925194" h="1473200">
                  <a:moveTo>
                    <a:pt x="309536" y="632247"/>
                  </a:moveTo>
                  <a:lnTo>
                    <a:pt x="303269" y="622299"/>
                  </a:lnTo>
                  <a:lnTo>
                    <a:pt x="294383" y="622299"/>
                  </a:lnTo>
                  <a:lnTo>
                    <a:pt x="469540" y="571499"/>
                  </a:lnTo>
                  <a:lnTo>
                    <a:pt x="511145" y="546099"/>
                  </a:lnTo>
                  <a:lnTo>
                    <a:pt x="544921" y="533399"/>
                  </a:lnTo>
                  <a:lnTo>
                    <a:pt x="575376" y="507999"/>
                  </a:lnTo>
                  <a:lnTo>
                    <a:pt x="599635" y="482599"/>
                  </a:lnTo>
                  <a:lnTo>
                    <a:pt x="614827" y="444499"/>
                  </a:lnTo>
                  <a:lnTo>
                    <a:pt x="619138" y="393699"/>
                  </a:lnTo>
                  <a:lnTo>
                    <a:pt x="608533" y="342899"/>
                  </a:lnTo>
                  <a:lnTo>
                    <a:pt x="583463" y="292099"/>
                  </a:lnTo>
                  <a:lnTo>
                    <a:pt x="544374" y="266699"/>
                  </a:lnTo>
                  <a:lnTo>
                    <a:pt x="500395" y="253999"/>
                  </a:lnTo>
                  <a:lnTo>
                    <a:pt x="551507" y="253999"/>
                  </a:lnTo>
                  <a:lnTo>
                    <a:pt x="586073" y="279399"/>
                  </a:lnTo>
                  <a:lnTo>
                    <a:pt x="611733" y="304799"/>
                  </a:lnTo>
                  <a:lnTo>
                    <a:pt x="628008" y="355599"/>
                  </a:lnTo>
                  <a:lnTo>
                    <a:pt x="634418" y="393699"/>
                  </a:lnTo>
                  <a:lnTo>
                    <a:pt x="630484" y="444499"/>
                  </a:lnTo>
                  <a:lnTo>
                    <a:pt x="615726" y="482599"/>
                  </a:lnTo>
                  <a:lnTo>
                    <a:pt x="589666" y="520699"/>
                  </a:lnTo>
                  <a:lnTo>
                    <a:pt x="548914" y="546099"/>
                  </a:lnTo>
                  <a:lnTo>
                    <a:pt x="502778" y="571499"/>
                  </a:lnTo>
                  <a:lnTo>
                    <a:pt x="452969" y="596899"/>
                  </a:lnTo>
                  <a:lnTo>
                    <a:pt x="309536" y="632247"/>
                  </a:lnTo>
                  <a:close/>
                </a:path>
                <a:path w="925194" h="1473200">
                  <a:moveTo>
                    <a:pt x="303404" y="546099"/>
                  </a:moveTo>
                  <a:lnTo>
                    <a:pt x="256954" y="546099"/>
                  </a:lnTo>
                  <a:lnTo>
                    <a:pt x="302790" y="533399"/>
                  </a:lnTo>
                  <a:lnTo>
                    <a:pt x="325805" y="520699"/>
                  </a:lnTo>
                  <a:lnTo>
                    <a:pt x="347938" y="507999"/>
                  </a:lnTo>
                  <a:lnTo>
                    <a:pt x="368981" y="495299"/>
                  </a:lnTo>
                  <a:lnTo>
                    <a:pt x="388722" y="469899"/>
                  </a:lnTo>
                  <a:lnTo>
                    <a:pt x="399520" y="469899"/>
                  </a:lnTo>
                  <a:lnTo>
                    <a:pt x="410461" y="457199"/>
                  </a:lnTo>
                  <a:lnTo>
                    <a:pt x="419392" y="444499"/>
                  </a:lnTo>
                  <a:lnTo>
                    <a:pt x="424153" y="431799"/>
                  </a:lnTo>
                  <a:lnTo>
                    <a:pt x="424643" y="419099"/>
                  </a:lnTo>
                  <a:lnTo>
                    <a:pt x="423898" y="419099"/>
                  </a:lnTo>
                  <a:lnTo>
                    <a:pt x="421919" y="406399"/>
                  </a:lnTo>
                  <a:lnTo>
                    <a:pt x="439162" y="406399"/>
                  </a:lnTo>
                  <a:lnTo>
                    <a:pt x="440366" y="419099"/>
                  </a:lnTo>
                  <a:lnTo>
                    <a:pt x="427504" y="457199"/>
                  </a:lnTo>
                  <a:lnTo>
                    <a:pt x="382350" y="495299"/>
                  </a:lnTo>
                  <a:lnTo>
                    <a:pt x="357475" y="520699"/>
                  </a:lnTo>
                  <a:lnTo>
                    <a:pt x="331132" y="533399"/>
                  </a:lnTo>
                  <a:lnTo>
                    <a:pt x="303404" y="546099"/>
                  </a:lnTo>
                  <a:close/>
                </a:path>
                <a:path w="925194" h="1473200">
                  <a:moveTo>
                    <a:pt x="699817" y="622299"/>
                  </a:moveTo>
                  <a:lnTo>
                    <a:pt x="687577" y="622299"/>
                  </a:lnTo>
                  <a:lnTo>
                    <a:pt x="685657" y="609599"/>
                  </a:lnTo>
                  <a:lnTo>
                    <a:pt x="697929" y="609599"/>
                  </a:lnTo>
                  <a:lnTo>
                    <a:pt x="699817" y="622299"/>
                  </a:lnTo>
                  <a:close/>
                </a:path>
                <a:path w="925194" h="1473200">
                  <a:moveTo>
                    <a:pt x="699817" y="622299"/>
                  </a:moveTo>
                  <a:lnTo>
                    <a:pt x="697929" y="609599"/>
                  </a:lnTo>
                  <a:lnTo>
                    <a:pt x="711580" y="614926"/>
                  </a:lnTo>
                  <a:lnTo>
                    <a:pt x="699817" y="622299"/>
                  </a:lnTo>
                  <a:close/>
                </a:path>
                <a:path w="925194" h="1473200">
                  <a:moveTo>
                    <a:pt x="924927" y="977899"/>
                  </a:moveTo>
                  <a:lnTo>
                    <a:pt x="909194" y="977899"/>
                  </a:lnTo>
                  <a:lnTo>
                    <a:pt x="907449" y="939799"/>
                  </a:lnTo>
                  <a:lnTo>
                    <a:pt x="902205" y="888999"/>
                  </a:lnTo>
                  <a:lnTo>
                    <a:pt x="892920" y="838199"/>
                  </a:lnTo>
                  <a:lnTo>
                    <a:pt x="879054" y="800099"/>
                  </a:lnTo>
                  <a:lnTo>
                    <a:pt x="860068" y="761999"/>
                  </a:lnTo>
                  <a:lnTo>
                    <a:pt x="835419" y="723899"/>
                  </a:lnTo>
                  <a:lnTo>
                    <a:pt x="804569" y="685799"/>
                  </a:lnTo>
                  <a:lnTo>
                    <a:pt x="752224" y="647699"/>
                  </a:lnTo>
                  <a:lnTo>
                    <a:pt x="693744" y="622299"/>
                  </a:lnTo>
                  <a:lnTo>
                    <a:pt x="699817" y="622299"/>
                  </a:lnTo>
                  <a:lnTo>
                    <a:pt x="711580" y="614926"/>
                  </a:lnTo>
                  <a:lnTo>
                    <a:pt x="730476" y="622299"/>
                  </a:lnTo>
                  <a:lnTo>
                    <a:pt x="761129" y="634999"/>
                  </a:lnTo>
                  <a:lnTo>
                    <a:pt x="817250" y="673099"/>
                  </a:lnTo>
                  <a:lnTo>
                    <a:pt x="848715" y="711199"/>
                  </a:lnTo>
                  <a:lnTo>
                    <a:pt x="873973" y="749299"/>
                  </a:lnTo>
                  <a:lnTo>
                    <a:pt x="893531" y="800099"/>
                  </a:lnTo>
                  <a:lnTo>
                    <a:pt x="907898" y="838199"/>
                  </a:lnTo>
                  <a:lnTo>
                    <a:pt x="917580" y="888999"/>
                  </a:lnTo>
                  <a:lnTo>
                    <a:pt x="923088" y="927099"/>
                  </a:lnTo>
                  <a:lnTo>
                    <a:pt x="924927" y="977899"/>
                  </a:lnTo>
                  <a:close/>
                </a:path>
                <a:path w="925194" h="1473200">
                  <a:moveTo>
                    <a:pt x="298574" y="634999"/>
                  </a:moveTo>
                  <a:lnTo>
                    <a:pt x="287193" y="634999"/>
                  </a:lnTo>
                  <a:lnTo>
                    <a:pt x="289417" y="622299"/>
                  </a:lnTo>
                  <a:lnTo>
                    <a:pt x="303269" y="622299"/>
                  </a:lnTo>
                  <a:lnTo>
                    <a:pt x="298574" y="634999"/>
                  </a:lnTo>
                  <a:close/>
                </a:path>
                <a:path w="925194" h="1473200">
                  <a:moveTo>
                    <a:pt x="298574" y="634999"/>
                  </a:moveTo>
                  <a:lnTo>
                    <a:pt x="303269" y="622299"/>
                  </a:lnTo>
                  <a:lnTo>
                    <a:pt x="309536" y="632247"/>
                  </a:lnTo>
                  <a:lnTo>
                    <a:pt x="298574" y="634999"/>
                  </a:lnTo>
                  <a:close/>
                </a:path>
                <a:path w="925194" h="1473200">
                  <a:moveTo>
                    <a:pt x="332553" y="698499"/>
                  </a:moveTo>
                  <a:lnTo>
                    <a:pt x="315047" y="698499"/>
                  </a:lnTo>
                  <a:lnTo>
                    <a:pt x="309827" y="673099"/>
                  </a:lnTo>
                  <a:lnTo>
                    <a:pt x="303900" y="660399"/>
                  </a:lnTo>
                  <a:lnTo>
                    <a:pt x="297203" y="647699"/>
                  </a:lnTo>
                  <a:lnTo>
                    <a:pt x="289675" y="634999"/>
                  </a:lnTo>
                  <a:lnTo>
                    <a:pt x="298574" y="634999"/>
                  </a:lnTo>
                  <a:lnTo>
                    <a:pt x="309536" y="632247"/>
                  </a:lnTo>
                  <a:lnTo>
                    <a:pt x="311269" y="634999"/>
                  </a:lnTo>
                  <a:lnTo>
                    <a:pt x="318384" y="660399"/>
                  </a:lnTo>
                  <a:lnTo>
                    <a:pt x="324681" y="673099"/>
                  </a:lnTo>
                  <a:lnTo>
                    <a:pt x="330226" y="685799"/>
                  </a:lnTo>
                  <a:lnTo>
                    <a:pt x="332553" y="698499"/>
                  </a:lnTo>
                  <a:close/>
                </a:path>
                <a:path w="925194" h="1473200">
                  <a:moveTo>
                    <a:pt x="339674" y="711199"/>
                  </a:moveTo>
                  <a:lnTo>
                    <a:pt x="320577" y="711199"/>
                  </a:lnTo>
                  <a:lnTo>
                    <a:pt x="317558" y="698499"/>
                  </a:lnTo>
                  <a:lnTo>
                    <a:pt x="335438" y="698499"/>
                  </a:lnTo>
                  <a:lnTo>
                    <a:pt x="339674" y="711199"/>
                  </a:lnTo>
                  <a:close/>
                </a:path>
                <a:path w="925194" h="1473200">
                  <a:moveTo>
                    <a:pt x="361756" y="723899"/>
                  </a:moveTo>
                  <a:lnTo>
                    <a:pt x="330214" y="723899"/>
                  </a:lnTo>
                  <a:lnTo>
                    <a:pt x="324623" y="711199"/>
                  </a:lnTo>
                  <a:lnTo>
                    <a:pt x="346054" y="711199"/>
                  </a:lnTo>
                  <a:lnTo>
                    <a:pt x="361756" y="723899"/>
                  </a:lnTo>
                  <a:close/>
                </a:path>
                <a:path w="925194" h="1473200">
                  <a:moveTo>
                    <a:pt x="435996" y="1244599"/>
                  </a:moveTo>
                  <a:lnTo>
                    <a:pt x="393465" y="1244599"/>
                  </a:lnTo>
                  <a:lnTo>
                    <a:pt x="350365" y="1231899"/>
                  </a:lnTo>
                  <a:lnTo>
                    <a:pt x="425948" y="1231899"/>
                  </a:lnTo>
                  <a:lnTo>
                    <a:pt x="447442" y="1219199"/>
                  </a:lnTo>
                  <a:lnTo>
                    <a:pt x="468227" y="1219199"/>
                  </a:lnTo>
                  <a:lnTo>
                    <a:pt x="487986" y="1206499"/>
                  </a:lnTo>
                  <a:lnTo>
                    <a:pt x="522605" y="1181099"/>
                  </a:lnTo>
                  <a:lnTo>
                    <a:pt x="572680" y="1117599"/>
                  </a:lnTo>
                  <a:lnTo>
                    <a:pt x="588395" y="1079499"/>
                  </a:lnTo>
                  <a:lnTo>
                    <a:pt x="598695" y="1028699"/>
                  </a:lnTo>
                  <a:lnTo>
                    <a:pt x="603109" y="990599"/>
                  </a:lnTo>
                  <a:lnTo>
                    <a:pt x="601630" y="939799"/>
                  </a:lnTo>
                  <a:lnTo>
                    <a:pt x="594248" y="901699"/>
                  </a:lnTo>
                  <a:lnTo>
                    <a:pt x="579095" y="850899"/>
                  </a:lnTo>
                  <a:lnTo>
                    <a:pt x="555462" y="800099"/>
                  </a:lnTo>
                  <a:lnTo>
                    <a:pt x="521178" y="761999"/>
                  </a:lnTo>
                  <a:lnTo>
                    <a:pt x="474078" y="749299"/>
                  </a:lnTo>
                  <a:lnTo>
                    <a:pt x="448858" y="736599"/>
                  </a:lnTo>
                  <a:lnTo>
                    <a:pt x="350077" y="736599"/>
                  </a:lnTo>
                  <a:lnTo>
                    <a:pt x="339552" y="723899"/>
                  </a:lnTo>
                  <a:lnTo>
                    <a:pt x="466259" y="723899"/>
                  </a:lnTo>
                  <a:lnTo>
                    <a:pt x="517262" y="749299"/>
                  </a:lnTo>
                  <a:lnTo>
                    <a:pt x="554329" y="774699"/>
                  </a:lnTo>
                  <a:lnTo>
                    <a:pt x="580887" y="812799"/>
                  </a:lnTo>
                  <a:lnTo>
                    <a:pt x="599327" y="863599"/>
                  </a:lnTo>
                  <a:lnTo>
                    <a:pt x="612039" y="901699"/>
                  </a:lnTo>
                  <a:lnTo>
                    <a:pt x="618507" y="952499"/>
                  </a:lnTo>
                  <a:lnTo>
                    <a:pt x="619252" y="990599"/>
                  </a:lnTo>
                  <a:lnTo>
                    <a:pt x="614534" y="1028699"/>
                  </a:lnTo>
                  <a:lnTo>
                    <a:pt x="604613" y="1079499"/>
                  </a:lnTo>
                  <a:lnTo>
                    <a:pt x="590092" y="1117599"/>
                  </a:lnTo>
                  <a:lnTo>
                    <a:pt x="570578" y="1155699"/>
                  </a:lnTo>
                  <a:lnTo>
                    <a:pt x="514997" y="1206499"/>
                  </a:lnTo>
                  <a:lnTo>
                    <a:pt x="476870" y="1231899"/>
                  </a:lnTo>
                  <a:lnTo>
                    <a:pt x="435996" y="1244599"/>
                  </a:lnTo>
                  <a:close/>
                </a:path>
                <a:path w="925194" h="1473200">
                  <a:moveTo>
                    <a:pt x="458236" y="1473199"/>
                  </a:moveTo>
                  <a:lnTo>
                    <a:pt x="363502" y="1473199"/>
                  </a:lnTo>
                  <a:lnTo>
                    <a:pt x="315768" y="1460499"/>
                  </a:lnTo>
                  <a:lnTo>
                    <a:pt x="269852" y="1447799"/>
                  </a:lnTo>
                  <a:lnTo>
                    <a:pt x="226014" y="1435099"/>
                  </a:lnTo>
                  <a:lnTo>
                    <a:pt x="184513" y="1409699"/>
                  </a:lnTo>
                  <a:lnTo>
                    <a:pt x="145609" y="1384299"/>
                  </a:lnTo>
                  <a:lnTo>
                    <a:pt x="109562" y="1358899"/>
                  </a:lnTo>
                  <a:lnTo>
                    <a:pt x="76631" y="1320799"/>
                  </a:lnTo>
                  <a:lnTo>
                    <a:pt x="47076" y="1282699"/>
                  </a:lnTo>
                  <a:lnTo>
                    <a:pt x="25022" y="1244599"/>
                  </a:lnTo>
                  <a:lnTo>
                    <a:pt x="9867" y="1206499"/>
                  </a:lnTo>
                  <a:lnTo>
                    <a:pt x="1548" y="1168399"/>
                  </a:lnTo>
                  <a:lnTo>
                    <a:pt x="0" y="1117599"/>
                  </a:lnTo>
                  <a:lnTo>
                    <a:pt x="4293" y="1079499"/>
                  </a:lnTo>
                  <a:lnTo>
                    <a:pt x="13799" y="1028699"/>
                  </a:lnTo>
                  <a:lnTo>
                    <a:pt x="28792" y="990599"/>
                  </a:lnTo>
                  <a:lnTo>
                    <a:pt x="49546" y="952499"/>
                  </a:lnTo>
                  <a:lnTo>
                    <a:pt x="73517" y="914399"/>
                  </a:lnTo>
                  <a:lnTo>
                    <a:pt x="102674" y="888999"/>
                  </a:lnTo>
                  <a:lnTo>
                    <a:pt x="175475" y="863599"/>
                  </a:lnTo>
                  <a:lnTo>
                    <a:pt x="222758" y="863599"/>
                  </a:lnTo>
                  <a:lnTo>
                    <a:pt x="268939" y="876299"/>
                  </a:lnTo>
                  <a:lnTo>
                    <a:pt x="176091" y="876299"/>
                  </a:lnTo>
                  <a:lnTo>
                    <a:pt x="134581" y="888999"/>
                  </a:lnTo>
                  <a:lnTo>
                    <a:pt x="98464" y="914399"/>
                  </a:lnTo>
                  <a:lnTo>
                    <a:pt x="68832" y="952499"/>
                  </a:lnTo>
                  <a:lnTo>
                    <a:pt x="46353" y="990599"/>
                  </a:lnTo>
                  <a:lnTo>
                    <a:pt x="29927" y="1028699"/>
                  </a:lnTo>
                  <a:lnTo>
                    <a:pt x="19654" y="1079499"/>
                  </a:lnTo>
                  <a:lnTo>
                    <a:pt x="15635" y="1117599"/>
                  </a:lnTo>
                  <a:lnTo>
                    <a:pt x="15876" y="1142999"/>
                  </a:lnTo>
                  <a:lnTo>
                    <a:pt x="17600" y="1168399"/>
                  </a:lnTo>
                  <a:lnTo>
                    <a:pt x="21092" y="1193799"/>
                  </a:lnTo>
                  <a:lnTo>
                    <a:pt x="26636" y="1206499"/>
                  </a:lnTo>
                  <a:lnTo>
                    <a:pt x="35658" y="1231899"/>
                  </a:lnTo>
                  <a:lnTo>
                    <a:pt x="47250" y="1257299"/>
                  </a:lnTo>
                  <a:lnTo>
                    <a:pt x="60768" y="1269999"/>
                  </a:lnTo>
                  <a:lnTo>
                    <a:pt x="75569" y="1295399"/>
                  </a:lnTo>
                  <a:lnTo>
                    <a:pt x="107919" y="1333499"/>
                  </a:lnTo>
                  <a:lnTo>
                    <a:pt x="143553" y="1358899"/>
                  </a:lnTo>
                  <a:lnTo>
                    <a:pt x="182167" y="1396999"/>
                  </a:lnTo>
                  <a:lnTo>
                    <a:pt x="223457" y="1409699"/>
                  </a:lnTo>
                  <a:lnTo>
                    <a:pt x="267117" y="1435099"/>
                  </a:lnTo>
                  <a:lnTo>
                    <a:pt x="312842" y="1447799"/>
                  </a:lnTo>
                  <a:lnTo>
                    <a:pt x="360328" y="1460499"/>
                  </a:lnTo>
                  <a:lnTo>
                    <a:pt x="505460" y="1460499"/>
                  </a:lnTo>
                  <a:lnTo>
                    <a:pt x="458236" y="1473199"/>
                  </a:lnTo>
                  <a:close/>
                </a:path>
                <a:path w="925194" h="1473200">
                  <a:moveTo>
                    <a:pt x="377595" y="1231899"/>
                  </a:moveTo>
                  <a:lnTo>
                    <a:pt x="329709" y="1231899"/>
                  </a:lnTo>
                  <a:lnTo>
                    <a:pt x="308626" y="1219199"/>
                  </a:lnTo>
                  <a:lnTo>
                    <a:pt x="289467" y="1206499"/>
                  </a:lnTo>
                  <a:lnTo>
                    <a:pt x="274581" y="1193799"/>
                  </a:lnTo>
                  <a:lnTo>
                    <a:pt x="268540" y="1181099"/>
                  </a:lnTo>
                  <a:lnTo>
                    <a:pt x="266632" y="1168399"/>
                  </a:lnTo>
                  <a:lnTo>
                    <a:pt x="268187" y="1155699"/>
                  </a:lnTo>
                  <a:lnTo>
                    <a:pt x="272530" y="1142999"/>
                  </a:lnTo>
                  <a:lnTo>
                    <a:pt x="290081" y="1104899"/>
                  </a:lnTo>
                  <a:lnTo>
                    <a:pt x="311791" y="1079499"/>
                  </a:lnTo>
                  <a:lnTo>
                    <a:pt x="331677" y="1054099"/>
                  </a:lnTo>
                  <a:lnTo>
                    <a:pt x="343757" y="1015999"/>
                  </a:lnTo>
                  <a:lnTo>
                    <a:pt x="342366" y="977899"/>
                  </a:lnTo>
                  <a:lnTo>
                    <a:pt x="325602" y="939799"/>
                  </a:lnTo>
                  <a:lnTo>
                    <a:pt x="297349" y="901699"/>
                  </a:lnTo>
                  <a:lnTo>
                    <a:pt x="261487" y="888999"/>
                  </a:lnTo>
                  <a:lnTo>
                    <a:pt x="221900" y="876299"/>
                  </a:lnTo>
                  <a:lnTo>
                    <a:pt x="268939" y="876299"/>
                  </a:lnTo>
                  <a:lnTo>
                    <a:pt x="309763" y="901699"/>
                  </a:lnTo>
                  <a:lnTo>
                    <a:pt x="340975" y="927099"/>
                  </a:lnTo>
                  <a:lnTo>
                    <a:pt x="358161" y="977948"/>
                  </a:lnTo>
                  <a:lnTo>
                    <a:pt x="360958" y="1003299"/>
                  </a:lnTo>
                  <a:lnTo>
                    <a:pt x="358911" y="1015999"/>
                  </a:lnTo>
                  <a:lnTo>
                    <a:pt x="353828" y="1041399"/>
                  </a:lnTo>
                  <a:lnTo>
                    <a:pt x="346376" y="1054099"/>
                  </a:lnTo>
                  <a:lnTo>
                    <a:pt x="337348" y="1066799"/>
                  </a:lnTo>
                  <a:lnTo>
                    <a:pt x="327539" y="1079499"/>
                  </a:lnTo>
                  <a:lnTo>
                    <a:pt x="308301" y="1104899"/>
                  </a:lnTo>
                  <a:lnTo>
                    <a:pt x="289337" y="1142999"/>
                  </a:lnTo>
                  <a:lnTo>
                    <a:pt x="282902" y="1168399"/>
                  </a:lnTo>
                  <a:lnTo>
                    <a:pt x="301252" y="1206499"/>
                  </a:lnTo>
                  <a:lnTo>
                    <a:pt x="324685" y="1206499"/>
                  </a:lnTo>
                  <a:lnTo>
                    <a:pt x="350634" y="1219199"/>
                  </a:lnTo>
                  <a:lnTo>
                    <a:pt x="377595" y="1231899"/>
                  </a:lnTo>
                  <a:close/>
                </a:path>
                <a:path w="925194" h="1473200">
                  <a:moveTo>
                    <a:pt x="922487" y="990599"/>
                  </a:moveTo>
                  <a:lnTo>
                    <a:pt x="911670" y="990599"/>
                  </a:lnTo>
                  <a:lnTo>
                    <a:pt x="909207" y="977899"/>
                  </a:lnTo>
                  <a:lnTo>
                    <a:pt x="924924" y="977899"/>
                  </a:lnTo>
                  <a:lnTo>
                    <a:pt x="922487" y="990599"/>
                  </a:lnTo>
                  <a:close/>
                </a:path>
                <a:path w="925194" h="1473200">
                  <a:moveTo>
                    <a:pt x="924923" y="977924"/>
                  </a:moveTo>
                  <a:close/>
                </a:path>
                <a:path w="925194" h="1473200">
                  <a:moveTo>
                    <a:pt x="924111" y="990599"/>
                  </a:moveTo>
                  <a:lnTo>
                    <a:pt x="922487" y="990599"/>
                  </a:lnTo>
                  <a:lnTo>
                    <a:pt x="924923" y="977924"/>
                  </a:lnTo>
                  <a:lnTo>
                    <a:pt x="924111" y="990599"/>
                  </a:lnTo>
                  <a:close/>
                </a:path>
                <a:path w="925194" h="1473200">
                  <a:moveTo>
                    <a:pt x="552043" y="1460499"/>
                  </a:moveTo>
                  <a:lnTo>
                    <a:pt x="455789" y="1460499"/>
                  </a:lnTo>
                  <a:lnTo>
                    <a:pt x="548315" y="1435099"/>
                  </a:lnTo>
                  <a:lnTo>
                    <a:pt x="636931" y="1409699"/>
                  </a:lnTo>
                  <a:lnTo>
                    <a:pt x="678563" y="1384299"/>
                  </a:lnTo>
                  <a:lnTo>
                    <a:pt x="717766" y="1358899"/>
                  </a:lnTo>
                  <a:lnTo>
                    <a:pt x="756249" y="1333499"/>
                  </a:lnTo>
                  <a:lnTo>
                    <a:pt x="789922" y="1295399"/>
                  </a:lnTo>
                  <a:lnTo>
                    <a:pt x="819163" y="1257299"/>
                  </a:lnTo>
                  <a:lnTo>
                    <a:pt x="844355" y="1206499"/>
                  </a:lnTo>
                  <a:lnTo>
                    <a:pt x="865267" y="1168399"/>
                  </a:lnTo>
                  <a:lnTo>
                    <a:pt x="883019" y="1117599"/>
                  </a:lnTo>
                  <a:lnTo>
                    <a:pt x="896801" y="1079499"/>
                  </a:lnTo>
                  <a:lnTo>
                    <a:pt x="905800" y="1028699"/>
                  </a:lnTo>
                  <a:lnTo>
                    <a:pt x="909204" y="977948"/>
                  </a:lnTo>
                  <a:lnTo>
                    <a:pt x="911670" y="990599"/>
                  </a:lnTo>
                  <a:lnTo>
                    <a:pt x="924111" y="990599"/>
                  </a:lnTo>
                  <a:lnTo>
                    <a:pt x="921673" y="1028699"/>
                  </a:lnTo>
                  <a:lnTo>
                    <a:pt x="913011" y="1079499"/>
                  </a:lnTo>
                  <a:lnTo>
                    <a:pt x="899539" y="1117599"/>
                  </a:lnTo>
                  <a:lnTo>
                    <a:pt x="881855" y="1168399"/>
                  </a:lnTo>
                  <a:lnTo>
                    <a:pt x="860560" y="1219199"/>
                  </a:lnTo>
                  <a:lnTo>
                    <a:pt x="836252" y="1257299"/>
                  </a:lnTo>
                  <a:lnTo>
                    <a:pt x="804958" y="1295399"/>
                  </a:lnTo>
                  <a:lnTo>
                    <a:pt x="769386" y="1333499"/>
                  </a:lnTo>
                  <a:lnTo>
                    <a:pt x="729142" y="1371599"/>
                  </a:lnTo>
                  <a:lnTo>
                    <a:pt x="683829" y="1396999"/>
                  </a:lnTo>
                  <a:lnTo>
                    <a:pt x="641638" y="1422399"/>
                  </a:lnTo>
                  <a:lnTo>
                    <a:pt x="597572" y="1447799"/>
                  </a:lnTo>
                  <a:lnTo>
                    <a:pt x="552043" y="1460499"/>
                  </a:lnTo>
                  <a:close/>
                </a:path>
              </a:pathLst>
            </a:custGeom>
            <a:solidFill>
              <a:srgbClr val="F5E2E4"/>
            </a:solidFill>
          </p:spPr>
          <p:txBody>
            <a:bodyPr wrap="square" lIns="0" tIns="0" rIns="0" bIns="0" rtlCol="0"/>
            <a:lstStyle/>
            <a:p>
              <a:endParaRPr/>
            </a:p>
          </p:txBody>
        </p:sp>
      </p:grpSp>
      <p:sp>
        <p:nvSpPr>
          <p:cNvPr id="29" name="object 29"/>
          <p:cNvSpPr txBox="1">
            <a:spLocks noGrp="1"/>
          </p:cNvSpPr>
          <p:nvPr>
            <p:ph type="title"/>
          </p:nvPr>
        </p:nvSpPr>
        <p:spPr>
          <a:xfrm>
            <a:off x="2470533" y="0"/>
            <a:ext cx="12060555" cy="863600"/>
          </a:xfrm>
          <a:prstGeom prst="rect">
            <a:avLst/>
          </a:prstGeom>
        </p:spPr>
        <p:txBody>
          <a:bodyPr vert="horz" wrap="square" lIns="0" tIns="12700" rIns="0" bIns="0" rtlCol="0">
            <a:spAutoFit/>
          </a:bodyPr>
          <a:lstStyle/>
          <a:p>
            <a:pPr marL="12700">
              <a:lnSpc>
                <a:spcPct val="100000"/>
              </a:lnSpc>
              <a:spcBef>
                <a:spcPts val="100"/>
              </a:spcBef>
            </a:pPr>
            <a:r>
              <a:rPr sz="5500" spc="-90" dirty="0"/>
              <a:t>Factors</a:t>
            </a:r>
            <a:r>
              <a:rPr sz="5500" spc="-425" dirty="0"/>
              <a:t> </a:t>
            </a:r>
            <a:r>
              <a:rPr sz="5500" spc="-10" dirty="0"/>
              <a:t>leading</a:t>
            </a:r>
            <a:r>
              <a:rPr sz="5500" spc="-420" dirty="0"/>
              <a:t> </a:t>
            </a:r>
            <a:r>
              <a:rPr sz="5500" spc="40" dirty="0"/>
              <a:t>to</a:t>
            </a:r>
            <a:r>
              <a:rPr sz="5500" spc="-420" dirty="0"/>
              <a:t> </a:t>
            </a:r>
            <a:r>
              <a:rPr sz="5500" spc="-20" dirty="0"/>
              <a:t>atherosclerotic</a:t>
            </a:r>
            <a:r>
              <a:rPr sz="5500" spc="-420" dirty="0"/>
              <a:t> </a:t>
            </a:r>
            <a:r>
              <a:rPr sz="5500" dirty="0"/>
              <a:t>process</a:t>
            </a:r>
            <a:endParaRPr sz="5500"/>
          </a:p>
        </p:txBody>
      </p:sp>
      <p:sp>
        <p:nvSpPr>
          <p:cNvPr id="30" name="object 30"/>
          <p:cNvSpPr txBox="1"/>
          <p:nvPr/>
        </p:nvSpPr>
        <p:spPr>
          <a:xfrm>
            <a:off x="2115956" y="1301803"/>
            <a:ext cx="8103234" cy="1473200"/>
          </a:xfrm>
          <a:prstGeom prst="rect">
            <a:avLst/>
          </a:prstGeom>
        </p:spPr>
        <p:txBody>
          <a:bodyPr vert="horz" wrap="square" lIns="0" tIns="11430" rIns="0" bIns="0" rtlCol="0">
            <a:spAutoFit/>
          </a:bodyPr>
          <a:lstStyle/>
          <a:p>
            <a:pPr marL="12700" marR="5080" algn="just">
              <a:lnSpc>
                <a:spcPct val="115900"/>
              </a:lnSpc>
              <a:spcBef>
                <a:spcPts val="90"/>
              </a:spcBef>
            </a:pPr>
            <a:r>
              <a:rPr sz="2050" b="1" spc="-35" dirty="0">
                <a:solidFill>
                  <a:srgbClr val="05283C"/>
                </a:solidFill>
                <a:latin typeface="Times New Roman"/>
                <a:cs typeface="Times New Roman"/>
              </a:rPr>
              <a:t>After </a:t>
            </a:r>
            <a:r>
              <a:rPr sz="2050" b="1" dirty="0">
                <a:solidFill>
                  <a:srgbClr val="05283C"/>
                </a:solidFill>
                <a:latin typeface="Times New Roman"/>
                <a:cs typeface="Times New Roman"/>
              </a:rPr>
              <a:t>an </a:t>
            </a:r>
            <a:r>
              <a:rPr sz="2050" b="1" spc="-5" dirty="0">
                <a:solidFill>
                  <a:srgbClr val="05283C"/>
                </a:solidFill>
                <a:latin typeface="Times New Roman"/>
                <a:cs typeface="Times New Roman"/>
              </a:rPr>
              <a:t>acute </a:t>
            </a:r>
            <a:r>
              <a:rPr sz="2050" b="1" spc="-20" dirty="0">
                <a:solidFill>
                  <a:srgbClr val="05283C"/>
                </a:solidFill>
                <a:latin typeface="Times New Roman"/>
                <a:cs typeface="Times New Roman"/>
              </a:rPr>
              <a:t>cardiovascular </a:t>
            </a:r>
            <a:r>
              <a:rPr sz="2050" b="1" spc="15" dirty="0">
                <a:solidFill>
                  <a:srgbClr val="05283C"/>
                </a:solidFill>
                <a:latin typeface="Times New Roman"/>
                <a:cs typeface="Times New Roman"/>
              </a:rPr>
              <a:t>event, </a:t>
            </a:r>
            <a:r>
              <a:rPr sz="2050" b="1" spc="-130" dirty="0">
                <a:solidFill>
                  <a:srgbClr val="05283C"/>
                </a:solidFill>
                <a:latin typeface="Times New Roman"/>
                <a:cs typeface="Times New Roman"/>
              </a:rPr>
              <a:t>BM </a:t>
            </a:r>
            <a:r>
              <a:rPr sz="2050" b="1" spc="40" dirty="0">
                <a:solidFill>
                  <a:srgbClr val="05283C"/>
                </a:solidFill>
                <a:latin typeface="Times New Roman"/>
                <a:cs typeface="Times New Roman"/>
              </a:rPr>
              <a:t>is </a:t>
            </a:r>
            <a:r>
              <a:rPr sz="2050" b="1" spc="-10" dirty="0">
                <a:solidFill>
                  <a:srgbClr val="05283C"/>
                </a:solidFill>
                <a:latin typeface="Times New Roman"/>
                <a:cs typeface="Times New Roman"/>
              </a:rPr>
              <a:t>activated </a:t>
            </a:r>
            <a:r>
              <a:rPr sz="2050" b="1" spc="-70" dirty="0">
                <a:solidFill>
                  <a:srgbClr val="05283C"/>
                </a:solidFill>
                <a:latin typeface="Times New Roman"/>
                <a:cs typeface="Times New Roman"/>
              </a:rPr>
              <a:t>by </a:t>
            </a:r>
            <a:r>
              <a:rPr sz="2050" b="1" dirty="0">
                <a:solidFill>
                  <a:srgbClr val="05283C"/>
                </a:solidFill>
                <a:latin typeface="Times New Roman"/>
                <a:cs typeface="Times New Roman"/>
              </a:rPr>
              <a:t>sympathetic  </a:t>
            </a:r>
            <a:r>
              <a:rPr sz="2050" b="1" spc="15" dirty="0">
                <a:solidFill>
                  <a:srgbClr val="05283C"/>
                </a:solidFill>
                <a:latin typeface="Times New Roman"/>
                <a:cs typeface="Times New Roman"/>
              </a:rPr>
              <a:t>signalling, </a:t>
            </a:r>
            <a:r>
              <a:rPr sz="2050" b="1" spc="10" dirty="0">
                <a:solidFill>
                  <a:srgbClr val="05283C"/>
                </a:solidFill>
                <a:latin typeface="Times New Roman"/>
                <a:cs typeface="Times New Roman"/>
              </a:rPr>
              <a:t>triggering </a:t>
            </a:r>
            <a:r>
              <a:rPr sz="2050" b="1" dirty="0">
                <a:solidFill>
                  <a:srgbClr val="05283C"/>
                </a:solidFill>
                <a:latin typeface="Times New Roman"/>
                <a:cs typeface="Times New Roman"/>
              </a:rPr>
              <a:t>an </a:t>
            </a:r>
            <a:r>
              <a:rPr sz="2050" b="1" spc="5" dirty="0">
                <a:solidFill>
                  <a:srgbClr val="05283C"/>
                </a:solidFill>
                <a:latin typeface="Times New Roman"/>
                <a:cs typeface="Times New Roman"/>
              </a:rPr>
              <a:t>increased </a:t>
            </a:r>
            <a:r>
              <a:rPr sz="2050" b="1" spc="20" dirty="0">
                <a:solidFill>
                  <a:srgbClr val="05283C"/>
                </a:solidFill>
                <a:latin typeface="Times New Roman"/>
                <a:cs typeface="Times New Roman"/>
              </a:rPr>
              <a:t>haematopoiesis, </a:t>
            </a:r>
            <a:r>
              <a:rPr sz="2050" b="1" spc="-10" dirty="0">
                <a:solidFill>
                  <a:srgbClr val="05283C"/>
                </a:solidFill>
                <a:latin typeface="Times New Roman"/>
                <a:cs typeface="Times New Roman"/>
              </a:rPr>
              <a:t>and </a:t>
            </a:r>
            <a:r>
              <a:rPr sz="2050" b="1" spc="10" dirty="0">
                <a:solidFill>
                  <a:srgbClr val="05283C"/>
                </a:solidFill>
                <a:latin typeface="Times New Roman"/>
                <a:cs typeface="Times New Roman"/>
              </a:rPr>
              <a:t>the release </a:t>
            </a:r>
            <a:r>
              <a:rPr sz="2050" b="1" spc="30" dirty="0">
                <a:solidFill>
                  <a:srgbClr val="05283C"/>
                </a:solidFill>
                <a:latin typeface="Times New Roman"/>
                <a:cs typeface="Times New Roman"/>
              </a:rPr>
              <a:t>of  </a:t>
            </a:r>
            <a:r>
              <a:rPr sz="2050" b="1" spc="5" dirty="0">
                <a:solidFill>
                  <a:srgbClr val="05283C"/>
                </a:solidFill>
                <a:latin typeface="Times New Roman"/>
                <a:cs typeface="Times New Roman"/>
              </a:rPr>
              <a:t>progenitor </a:t>
            </a:r>
            <a:r>
              <a:rPr sz="2050" b="1" dirty="0">
                <a:solidFill>
                  <a:srgbClr val="05283C"/>
                </a:solidFill>
                <a:latin typeface="Times New Roman"/>
                <a:cs typeface="Times New Roman"/>
              </a:rPr>
              <a:t>cells </a:t>
            </a:r>
            <a:r>
              <a:rPr sz="2050" b="1" spc="-10" dirty="0">
                <a:solidFill>
                  <a:srgbClr val="05283C"/>
                </a:solidFill>
                <a:latin typeface="Times New Roman"/>
                <a:cs typeface="Times New Roman"/>
              </a:rPr>
              <a:t>that activate </a:t>
            </a:r>
            <a:r>
              <a:rPr sz="2050" b="1" spc="15" dirty="0">
                <a:solidFill>
                  <a:srgbClr val="05283C"/>
                </a:solidFill>
                <a:latin typeface="Times New Roman"/>
                <a:cs typeface="Times New Roman"/>
              </a:rPr>
              <a:t>spleen </a:t>
            </a:r>
            <a:r>
              <a:rPr sz="2050" b="1" spc="-5" dirty="0">
                <a:solidFill>
                  <a:srgbClr val="05283C"/>
                </a:solidFill>
                <a:latin typeface="Times New Roman"/>
                <a:cs typeface="Times New Roman"/>
              </a:rPr>
              <a:t>production </a:t>
            </a:r>
            <a:r>
              <a:rPr sz="2050" b="1" spc="30" dirty="0">
                <a:solidFill>
                  <a:srgbClr val="05283C"/>
                </a:solidFill>
                <a:latin typeface="Times New Roman"/>
                <a:cs typeface="Times New Roman"/>
              </a:rPr>
              <a:t>of </a:t>
            </a:r>
            <a:r>
              <a:rPr sz="2050" b="1" spc="15" dirty="0">
                <a:solidFill>
                  <a:srgbClr val="05283C"/>
                </a:solidFill>
                <a:latin typeface="Times New Roman"/>
                <a:cs typeface="Times New Roman"/>
              </a:rPr>
              <a:t>monocytes,  </a:t>
            </a:r>
            <a:r>
              <a:rPr sz="2050" b="1" spc="-5" dirty="0">
                <a:solidFill>
                  <a:srgbClr val="05283C"/>
                </a:solidFill>
                <a:latin typeface="Times New Roman"/>
                <a:cs typeface="Times New Roman"/>
              </a:rPr>
              <a:t>aggravating </a:t>
            </a:r>
            <a:r>
              <a:rPr sz="2050" b="1" spc="5" dirty="0">
                <a:solidFill>
                  <a:srgbClr val="05283C"/>
                </a:solidFill>
                <a:latin typeface="Times New Roman"/>
                <a:cs typeface="Times New Roman"/>
              </a:rPr>
              <a:t>atherosclerosis</a:t>
            </a:r>
            <a:r>
              <a:rPr sz="2050" b="1" spc="-305" dirty="0">
                <a:solidFill>
                  <a:srgbClr val="05283C"/>
                </a:solidFill>
                <a:latin typeface="Times New Roman"/>
                <a:cs typeface="Times New Roman"/>
              </a:rPr>
              <a:t> </a:t>
            </a:r>
            <a:r>
              <a:rPr sz="2050" b="1" spc="10" dirty="0">
                <a:solidFill>
                  <a:srgbClr val="05283C"/>
                </a:solidFill>
                <a:latin typeface="Times New Roman"/>
                <a:cs typeface="Times New Roman"/>
              </a:rPr>
              <a:t>progression</a:t>
            </a:r>
            <a:endParaRPr sz="2050">
              <a:latin typeface="Times New Roman"/>
              <a:cs typeface="Times New Roman"/>
            </a:endParaRPr>
          </a:p>
        </p:txBody>
      </p:sp>
      <p:sp>
        <p:nvSpPr>
          <p:cNvPr id="31" name="object 31"/>
          <p:cNvSpPr txBox="1"/>
          <p:nvPr/>
        </p:nvSpPr>
        <p:spPr>
          <a:xfrm>
            <a:off x="2115956" y="4014587"/>
            <a:ext cx="8101965" cy="1111250"/>
          </a:xfrm>
          <a:prstGeom prst="rect">
            <a:avLst/>
          </a:prstGeom>
        </p:spPr>
        <p:txBody>
          <a:bodyPr vert="horz" wrap="square" lIns="0" tIns="11430" rIns="0" bIns="0" rtlCol="0">
            <a:spAutoFit/>
          </a:bodyPr>
          <a:lstStyle/>
          <a:p>
            <a:pPr marL="12700" marR="5080" algn="just">
              <a:lnSpc>
                <a:spcPct val="115900"/>
              </a:lnSpc>
              <a:spcBef>
                <a:spcPts val="90"/>
              </a:spcBef>
            </a:pPr>
            <a:r>
              <a:rPr sz="2050" b="1" spc="-25" dirty="0">
                <a:solidFill>
                  <a:srgbClr val="05283C"/>
                </a:solidFill>
                <a:latin typeface="Times New Roman"/>
                <a:cs typeface="Times New Roman"/>
              </a:rPr>
              <a:t>Circulating </a:t>
            </a:r>
            <a:r>
              <a:rPr sz="2050" b="1" spc="25" dirty="0">
                <a:solidFill>
                  <a:srgbClr val="05283C"/>
                </a:solidFill>
                <a:latin typeface="Times New Roman"/>
                <a:cs typeface="Times New Roman"/>
              </a:rPr>
              <a:t>immune </a:t>
            </a:r>
            <a:r>
              <a:rPr sz="2050" b="1" dirty="0">
                <a:solidFill>
                  <a:srgbClr val="05283C"/>
                </a:solidFill>
                <a:latin typeface="Times New Roman"/>
                <a:cs typeface="Times New Roman"/>
              </a:rPr>
              <a:t>cells </a:t>
            </a:r>
            <a:r>
              <a:rPr sz="2050" b="1" spc="-40" dirty="0">
                <a:solidFill>
                  <a:srgbClr val="05283C"/>
                </a:solidFill>
                <a:latin typeface="Times New Roman"/>
                <a:cs typeface="Times New Roman"/>
              </a:rPr>
              <a:t>play </a:t>
            </a:r>
            <a:r>
              <a:rPr sz="2050" b="1" spc="-25" dirty="0">
                <a:solidFill>
                  <a:srgbClr val="05283C"/>
                </a:solidFill>
                <a:latin typeface="Times New Roman"/>
                <a:cs typeface="Times New Roman"/>
              </a:rPr>
              <a:t>a </a:t>
            </a:r>
            <a:r>
              <a:rPr sz="2050" b="1" spc="-15" dirty="0">
                <a:solidFill>
                  <a:srgbClr val="05283C"/>
                </a:solidFill>
                <a:latin typeface="Times New Roman"/>
                <a:cs typeface="Times New Roman"/>
              </a:rPr>
              <a:t>critical </a:t>
            </a:r>
            <a:r>
              <a:rPr sz="2050" b="1" dirty="0">
                <a:solidFill>
                  <a:srgbClr val="05283C"/>
                </a:solidFill>
                <a:latin typeface="Times New Roman"/>
                <a:cs typeface="Times New Roman"/>
              </a:rPr>
              <a:t>role </a:t>
            </a:r>
            <a:r>
              <a:rPr sz="2050" b="1" spc="30" dirty="0">
                <a:solidFill>
                  <a:srgbClr val="05283C"/>
                </a:solidFill>
                <a:latin typeface="Times New Roman"/>
                <a:cs typeface="Times New Roman"/>
              </a:rPr>
              <a:t>in </a:t>
            </a:r>
            <a:r>
              <a:rPr sz="2050" b="1" spc="10" dirty="0">
                <a:solidFill>
                  <a:srgbClr val="05283C"/>
                </a:solidFill>
                <a:latin typeface="Times New Roman"/>
                <a:cs typeface="Times New Roman"/>
              </a:rPr>
              <a:t>the </a:t>
            </a:r>
            <a:r>
              <a:rPr sz="2050" b="1" spc="-15" dirty="0">
                <a:solidFill>
                  <a:srgbClr val="05283C"/>
                </a:solidFill>
                <a:latin typeface="Times New Roman"/>
                <a:cs typeface="Times New Roman"/>
              </a:rPr>
              <a:t>build-up </a:t>
            </a:r>
            <a:r>
              <a:rPr sz="2050" b="1" spc="30" dirty="0">
                <a:solidFill>
                  <a:srgbClr val="05283C"/>
                </a:solidFill>
                <a:latin typeface="Times New Roman"/>
                <a:cs typeface="Times New Roman"/>
              </a:rPr>
              <a:t>of  </a:t>
            </a:r>
            <a:r>
              <a:rPr sz="2050" b="1" dirty="0">
                <a:solidFill>
                  <a:srgbClr val="05283C"/>
                </a:solidFill>
                <a:latin typeface="Times New Roman"/>
                <a:cs typeface="Times New Roman"/>
              </a:rPr>
              <a:t>atherosclerotic </a:t>
            </a:r>
            <a:r>
              <a:rPr sz="2050" b="1" spc="-10" dirty="0">
                <a:solidFill>
                  <a:srgbClr val="05283C"/>
                </a:solidFill>
                <a:latin typeface="Times New Roman"/>
                <a:cs typeface="Times New Roman"/>
              </a:rPr>
              <a:t>plaques </a:t>
            </a:r>
            <a:r>
              <a:rPr sz="2050" b="1" spc="-70" dirty="0">
                <a:solidFill>
                  <a:srgbClr val="05283C"/>
                </a:solidFill>
                <a:latin typeface="Times New Roman"/>
                <a:cs typeface="Times New Roman"/>
              </a:rPr>
              <a:t>by </a:t>
            </a:r>
            <a:r>
              <a:rPr sz="2050" b="1" dirty="0">
                <a:solidFill>
                  <a:srgbClr val="05283C"/>
                </a:solidFill>
                <a:latin typeface="Times New Roman"/>
                <a:cs typeface="Times New Roman"/>
              </a:rPr>
              <a:t>adhering </a:t>
            </a:r>
            <a:r>
              <a:rPr sz="2050" b="1" spc="20" dirty="0">
                <a:solidFill>
                  <a:srgbClr val="05283C"/>
                </a:solidFill>
                <a:latin typeface="Times New Roman"/>
                <a:cs typeface="Times New Roman"/>
              </a:rPr>
              <a:t>to </a:t>
            </a:r>
            <a:r>
              <a:rPr sz="2050" b="1" spc="-10" dirty="0">
                <a:solidFill>
                  <a:srgbClr val="05283C"/>
                </a:solidFill>
                <a:latin typeface="Times New Roman"/>
                <a:cs typeface="Times New Roman"/>
              </a:rPr>
              <a:t>activated </a:t>
            </a:r>
            <a:r>
              <a:rPr sz="2050" b="1" spc="10" dirty="0">
                <a:solidFill>
                  <a:srgbClr val="05283C"/>
                </a:solidFill>
                <a:latin typeface="Times New Roman"/>
                <a:cs typeface="Times New Roman"/>
              </a:rPr>
              <a:t>endothelium </a:t>
            </a:r>
            <a:r>
              <a:rPr sz="2050" b="1" spc="-10" dirty="0">
                <a:solidFill>
                  <a:srgbClr val="05283C"/>
                </a:solidFill>
                <a:latin typeface="Times New Roman"/>
                <a:cs typeface="Times New Roman"/>
              </a:rPr>
              <a:t>and  </a:t>
            </a:r>
            <a:r>
              <a:rPr sz="2050" b="1" spc="5" dirty="0">
                <a:solidFill>
                  <a:srgbClr val="05283C"/>
                </a:solidFill>
                <a:latin typeface="Times New Roman"/>
                <a:cs typeface="Times New Roman"/>
              </a:rPr>
              <a:t>infiltrating</a:t>
            </a:r>
            <a:r>
              <a:rPr sz="2050" b="1" spc="-155" dirty="0">
                <a:solidFill>
                  <a:srgbClr val="05283C"/>
                </a:solidFill>
                <a:latin typeface="Times New Roman"/>
                <a:cs typeface="Times New Roman"/>
              </a:rPr>
              <a:t> </a:t>
            </a:r>
            <a:r>
              <a:rPr sz="2050" b="1" spc="10" dirty="0">
                <a:solidFill>
                  <a:srgbClr val="05283C"/>
                </a:solidFill>
                <a:latin typeface="Times New Roman"/>
                <a:cs typeface="Times New Roman"/>
              </a:rPr>
              <a:t>the</a:t>
            </a:r>
            <a:r>
              <a:rPr sz="2050" b="1" spc="-155" dirty="0">
                <a:solidFill>
                  <a:srgbClr val="05283C"/>
                </a:solidFill>
                <a:latin typeface="Times New Roman"/>
                <a:cs typeface="Times New Roman"/>
              </a:rPr>
              <a:t> </a:t>
            </a:r>
            <a:r>
              <a:rPr sz="2050" b="1" spc="-15" dirty="0">
                <a:solidFill>
                  <a:srgbClr val="05283C"/>
                </a:solidFill>
                <a:latin typeface="Times New Roman"/>
                <a:cs typeface="Times New Roman"/>
              </a:rPr>
              <a:t>arterial</a:t>
            </a:r>
            <a:r>
              <a:rPr sz="2050" b="1" spc="-155" dirty="0">
                <a:solidFill>
                  <a:srgbClr val="05283C"/>
                </a:solidFill>
                <a:latin typeface="Times New Roman"/>
                <a:cs typeface="Times New Roman"/>
              </a:rPr>
              <a:t> </a:t>
            </a:r>
            <a:r>
              <a:rPr sz="2050" b="1" spc="-10" dirty="0">
                <a:solidFill>
                  <a:srgbClr val="05283C"/>
                </a:solidFill>
                <a:latin typeface="Times New Roman"/>
                <a:cs typeface="Times New Roman"/>
              </a:rPr>
              <a:t>wall</a:t>
            </a:r>
            <a:r>
              <a:rPr sz="2050" b="1" spc="-155" dirty="0">
                <a:solidFill>
                  <a:srgbClr val="05283C"/>
                </a:solidFill>
                <a:latin typeface="Times New Roman"/>
                <a:cs typeface="Times New Roman"/>
              </a:rPr>
              <a:t> </a:t>
            </a:r>
            <a:r>
              <a:rPr sz="2050" b="1" spc="20" dirty="0">
                <a:solidFill>
                  <a:srgbClr val="05283C"/>
                </a:solidFill>
                <a:latin typeface="Times New Roman"/>
                <a:cs typeface="Times New Roman"/>
              </a:rPr>
              <a:t>to</a:t>
            </a:r>
            <a:r>
              <a:rPr sz="2050" b="1" spc="-155" dirty="0">
                <a:solidFill>
                  <a:srgbClr val="05283C"/>
                </a:solidFill>
                <a:latin typeface="Times New Roman"/>
                <a:cs typeface="Times New Roman"/>
              </a:rPr>
              <a:t> </a:t>
            </a:r>
            <a:r>
              <a:rPr sz="2050" b="1" spc="10" dirty="0">
                <a:solidFill>
                  <a:srgbClr val="05283C"/>
                </a:solidFill>
                <a:latin typeface="Times New Roman"/>
                <a:cs typeface="Times New Roman"/>
              </a:rPr>
              <a:t>become</a:t>
            </a:r>
            <a:r>
              <a:rPr sz="2050" b="1" spc="-155" dirty="0">
                <a:solidFill>
                  <a:srgbClr val="05283C"/>
                </a:solidFill>
                <a:latin typeface="Times New Roman"/>
                <a:cs typeface="Times New Roman"/>
              </a:rPr>
              <a:t> </a:t>
            </a:r>
            <a:r>
              <a:rPr sz="2050" b="1" spc="10" dirty="0">
                <a:solidFill>
                  <a:srgbClr val="05283C"/>
                </a:solidFill>
                <a:latin typeface="Times New Roman"/>
                <a:cs typeface="Times New Roman"/>
              </a:rPr>
              <a:t>lesional</a:t>
            </a:r>
            <a:r>
              <a:rPr sz="2050" b="1" spc="-155" dirty="0">
                <a:solidFill>
                  <a:srgbClr val="05283C"/>
                </a:solidFill>
                <a:latin typeface="Times New Roman"/>
                <a:cs typeface="Times New Roman"/>
              </a:rPr>
              <a:t> </a:t>
            </a:r>
            <a:r>
              <a:rPr sz="2050" b="1" dirty="0">
                <a:solidFill>
                  <a:srgbClr val="05283C"/>
                </a:solidFill>
                <a:latin typeface="Times New Roman"/>
                <a:cs typeface="Times New Roman"/>
              </a:rPr>
              <a:t>cells</a:t>
            </a:r>
            <a:endParaRPr sz="2050">
              <a:latin typeface="Times New Roman"/>
              <a:cs typeface="Times New Roman"/>
            </a:endParaRPr>
          </a:p>
        </p:txBody>
      </p:sp>
      <p:sp>
        <p:nvSpPr>
          <p:cNvPr id="32" name="object 32"/>
          <p:cNvSpPr txBox="1"/>
          <p:nvPr/>
        </p:nvSpPr>
        <p:spPr>
          <a:xfrm>
            <a:off x="2115956" y="6328751"/>
            <a:ext cx="8100059" cy="1111250"/>
          </a:xfrm>
          <a:prstGeom prst="rect">
            <a:avLst/>
          </a:prstGeom>
        </p:spPr>
        <p:txBody>
          <a:bodyPr vert="horz" wrap="square" lIns="0" tIns="11430" rIns="0" bIns="0" rtlCol="0">
            <a:spAutoFit/>
          </a:bodyPr>
          <a:lstStyle/>
          <a:p>
            <a:pPr marL="12700" marR="5080" algn="just">
              <a:lnSpc>
                <a:spcPct val="115900"/>
              </a:lnSpc>
              <a:spcBef>
                <a:spcPts val="90"/>
              </a:spcBef>
            </a:pPr>
            <a:r>
              <a:rPr sz="2050" b="1" spc="5" dirty="0">
                <a:solidFill>
                  <a:srgbClr val="05283C"/>
                </a:solidFill>
                <a:latin typeface="Times New Roman"/>
                <a:cs typeface="Times New Roman"/>
              </a:rPr>
              <a:t>Hypertension, </a:t>
            </a:r>
            <a:r>
              <a:rPr sz="2050" b="1" spc="-10" dirty="0">
                <a:solidFill>
                  <a:srgbClr val="05283C"/>
                </a:solidFill>
                <a:latin typeface="Times New Roman"/>
                <a:cs typeface="Times New Roman"/>
              </a:rPr>
              <a:t>driven </a:t>
            </a:r>
            <a:r>
              <a:rPr sz="2050" b="1" spc="-70" dirty="0">
                <a:solidFill>
                  <a:srgbClr val="05283C"/>
                </a:solidFill>
                <a:latin typeface="Times New Roman"/>
                <a:cs typeface="Times New Roman"/>
              </a:rPr>
              <a:t>by </a:t>
            </a:r>
            <a:r>
              <a:rPr sz="2050" b="1" dirty="0">
                <a:solidFill>
                  <a:srgbClr val="05283C"/>
                </a:solidFill>
                <a:latin typeface="Times New Roman"/>
                <a:cs typeface="Times New Roman"/>
              </a:rPr>
              <a:t>an </a:t>
            </a:r>
            <a:r>
              <a:rPr sz="2050" b="1" spc="-10" dirty="0">
                <a:solidFill>
                  <a:srgbClr val="05283C"/>
                </a:solidFill>
                <a:latin typeface="Times New Roman"/>
                <a:cs typeface="Times New Roman"/>
              </a:rPr>
              <a:t>overactive </a:t>
            </a:r>
            <a:r>
              <a:rPr sz="2050" b="1" dirty="0">
                <a:solidFill>
                  <a:srgbClr val="05283C"/>
                </a:solidFill>
                <a:latin typeface="Times New Roman"/>
                <a:cs typeface="Times New Roman"/>
              </a:rPr>
              <a:t>sympathetic activation,  </a:t>
            </a:r>
            <a:r>
              <a:rPr sz="2050" b="1" spc="5" dirty="0">
                <a:solidFill>
                  <a:srgbClr val="05283C"/>
                </a:solidFill>
                <a:latin typeface="Times New Roman"/>
                <a:cs typeface="Times New Roman"/>
              </a:rPr>
              <a:t>deteriorates</a:t>
            </a:r>
            <a:r>
              <a:rPr sz="2050" b="1" spc="-130" dirty="0">
                <a:solidFill>
                  <a:srgbClr val="05283C"/>
                </a:solidFill>
                <a:latin typeface="Times New Roman"/>
                <a:cs typeface="Times New Roman"/>
              </a:rPr>
              <a:t> </a:t>
            </a:r>
            <a:r>
              <a:rPr sz="2050" b="1" spc="10" dirty="0">
                <a:solidFill>
                  <a:srgbClr val="05283C"/>
                </a:solidFill>
                <a:latin typeface="Times New Roman"/>
                <a:cs typeface="Times New Roman"/>
              </a:rPr>
              <a:t>the</a:t>
            </a:r>
            <a:r>
              <a:rPr sz="2050" b="1" spc="-125" dirty="0">
                <a:solidFill>
                  <a:srgbClr val="05283C"/>
                </a:solidFill>
                <a:latin typeface="Times New Roman"/>
                <a:cs typeface="Times New Roman"/>
              </a:rPr>
              <a:t> </a:t>
            </a:r>
            <a:r>
              <a:rPr sz="2050" b="1" spc="10" dirty="0">
                <a:solidFill>
                  <a:srgbClr val="05283C"/>
                </a:solidFill>
                <a:latin typeface="Times New Roman"/>
                <a:cs typeface="Times New Roman"/>
              </a:rPr>
              <a:t>haematopoietic</a:t>
            </a:r>
            <a:r>
              <a:rPr sz="2050" b="1" spc="-125" dirty="0">
                <a:solidFill>
                  <a:srgbClr val="05283C"/>
                </a:solidFill>
                <a:latin typeface="Times New Roman"/>
                <a:cs typeface="Times New Roman"/>
              </a:rPr>
              <a:t> </a:t>
            </a:r>
            <a:r>
              <a:rPr sz="2050" b="1" spc="-10" dirty="0">
                <a:solidFill>
                  <a:srgbClr val="05283C"/>
                </a:solidFill>
                <a:latin typeface="Times New Roman"/>
                <a:cs typeface="Times New Roman"/>
              </a:rPr>
              <a:t>cell</a:t>
            </a:r>
            <a:r>
              <a:rPr sz="2050" b="1" spc="-125" dirty="0">
                <a:solidFill>
                  <a:srgbClr val="05283C"/>
                </a:solidFill>
                <a:latin typeface="Times New Roman"/>
                <a:cs typeface="Times New Roman"/>
              </a:rPr>
              <a:t> </a:t>
            </a:r>
            <a:r>
              <a:rPr sz="2050" b="1" spc="10" dirty="0">
                <a:solidFill>
                  <a:srgbClr val="05283C"/>
                </a:solidFill>
                <a:latin typeface="Times New Roman"/>
                <a:cs typeface="Times New Roman"/>
              </a:rPr>
              <a:t>niche</a:t>
            </a:r>
            <a:r>
              <a:rPr sz="2050" b="1" spc="-125" dirty="0">
                <a:solidFill>
                  <a:srgbClr val="05283C"/>
                </a:solidFill>
                <a:latin typeface="Times New Roman"/>
                <a:cs typeface="Times New Roman"/>
              </a:rPr>
              <a:t> </a:t>
            </a:r>
            <a:r>
              <a:rPr sz="2050" b="1" spc="30" dirty="0">
                <a:solidFill>
                  <a:srgbClr val="05283C"/>
                </a:solidFill>
                <a:latin typeface="Times New Roman"/>
                <a:cs typeface="Times New Roman"/>
              </a:rPr>
              <a:t>in</a:t>
            </a:r>
            <a:r>
              <a:rPr sz="2050" b="1" spc="-125" dirty="0">
                <a:solidFill>
                  <a:srgbClr val="05283C"/>
                </a:solidFill>
                <a:latin typeface="Times New Roman"/>
                <a:cs typeface="Times New Roman"/>
              </a:rPr>
              <a:t> </a:t>
            </a:r>
            <a:r>
              <a:rPr sz="2050" b="1" spc="10" dirty="0">
                <a:solidFill>
                  <a:srgbClr val="05283C"/>
                </a:solidFill>
                <a:latin typeface="Times New Roman"/>
                <a:cs typeface="Times New Roman"/>
              </a:rPr>
              <a:t>the</a:t>
            </a:r>
            <a:r>
              <a:rPr sz="2050" b="1" spc="-125" dirty="0">
                <a:solidFill>
                  <a:srgbClr val="05283C"/>
                </a:solidFill>
                <a:latin typeface="Times New Roman"/>
                <a:cs typeface="Times New Roman"/>
              </a:rPr>
              <a:t> </a:t>
            </a:r>
            <a:r>
              <a:rPr sz="2050" b="1" spc="-130" dirty="0">
                <a:solidFill>
                  <a:srgbClr val="05283C"/>
                </a:solidFill>
                <a:latin typeface="Times New Roman"/>
                <a:cs typeface="Times New Roman"/>
              </a:rPr>
              <a:t>BM</a:t>
            </a:r>
            <a:r>
              <a:rPr sz="2050" b="1" spc="-125" dirty="0">
                <a:solidFill>
                  <a:srgbClr val="05283C"/>
                </a:solidFill>
                <a:latin typeface="Times New Roman"/>
                <a:cs typeface="Times New Roman"/>
              </a:rPr>
              <a:t> </a:t>
            </a:r>
            <a:r>
              <a:rPr sz="2050" b="1" spc="5" dirty="0">
                <a:solidFill>
                  <a:srgbClr val="05283C"/>
                </a:solidFill>
                <a:latin typeface="Times New Roman"/>
                <a:cs typeface="Times New Roman"/>
              </a:rPr>
              <a:t>which</a:t>
            </a:r>
            <a:r>
              <a:rPr sz="2050" b="1" spc="-125" dirty="0">
                <a:solidFill>
                  <a:srgbClr val="05283C"/>
                </a:solidFill>
                <a:latin typeface="Times New Roman"/>
                <a:cs typeface="Times New Roman"/>
              </a:rPr>
              <a:t> </a:t>
            </a:r>
            <a:r>
              <a:rPr sz="2050" b="1" spc="-10" dirty="0">
                <a:solidFill>
                  <a:srgbClr val="05283C"/>
                </a:solidFill>
                <a:latin typeface="Times New Roman"/>
                <a:cs typeface="Times New Roman"/>
              </a:rPr>
              <a:t>can</a:t>
            </a:r>
            <a:r>
              <a:rPr sz="2050" b="1" spc="-125" dirty="0">
                <a:solidFill>
                  <a:srgbClr val="05283C"/>
                </a:solidFill>
                <a:latin typeface="Times New Roman"/>
                <a:cs typeface="Times New Roman"/>
              </a:rPr>
              <a:t> </a:t>
            </a:r>
            <a:r>
              <a:rPr sz="2050" b="1" spc="-5" dirty="0">
                <a:solidFill>
                  <a:srgbClr val="05283C"/>
                </a:solidFill>
                <a:latin typeface="Times New Roman"/>
                <a:cs typeface="Times New Roman"/>
              </a:rPr>
              <a:t>contribute  </a:t>
            </a:r>
            <a:r>
              <a:rPr sz="2050" b="1" spc="20" dirty="0">
                <a:solidFill>
                  <a:srgbClr val="05283C"/>
                </a:solidFill>
                <a:latin typeface="Times New Roman"/>
                <a:cs typeface="Times New Roman"/>
              </a:rPr>
              <a:t>to</a:t>
            </a:r>
            <a:r>
              <a:rPr sz="2050" b="1" spc="-160" dirty="0">
                <a:solidFill>
                  <a:srgbClr val="05283C"/>
                </a:solidFill>
                <a:latin typeface="Times New Roman"/>
                <a:cs typeface="Times New Roman"/>
              </a:rPr>
              <a:t> </a:t>
            </a:r>
            <a:r>
              <a:rPr sz="2050" b="1" spc="10" dirty="0">
                <a:solidFill>
                  <a:srgbClr val="05283C"/>
                </a:solidFill>
                <a:latin typeface="Times New Roman"/>
                <a:cs typeface="Times New Roman"/>
              </a:rPr>
              <a:t>atherosclerosis.</a:t>
            </a:r>
            <a:endParaRPr sz="2050">
              <a:latin typeface="Times New Roman"/>
              <a:cs typeface="Times New Roman"/>
            </a:endParaRPr>
          </a:p>
        </p:txBody>
      </p:sp>
      <p:sp>
        <p:nvSpPr>
          <p:cNvPr id="33" name="object 33"/>
          <p:cNvSpPr txBox="1"/>
          <p:nvPr/>
        </p:nvSpPr>
        <p:spPr>
          <a:xfrm>
            <a:off x="2115956" y="9048298"/>
            <a:ext cx="8095615" cy="749300"/>
          </a:xfrm>
          <a:prstGeom prst="rect">
            <a:avLst/>
          </a:prstGeom>
        </p:spPr>
        <p:txBody>
          <a:bodyPr vert="horz" wrap="square" lIns="0" tIns="11430" rIns="0" bIns="0" rtlCol="0">
            <a:spAutoFit/>
          </a:bodyPr>
          <a:lstStyle/>
          <a:p>
            <a:pPr marL="12700" marR="5080">
              <a:lnSpc>
                <a:spcPct val="115900"/>
              </a:lnSpc>
              <a:spcBef>
                <a:spcPts val="90"/>
              </a:spcBef>
            </a:pPr>
            <a:r>
              <a:rPr sz="2050" b="1" spc="-5" dirty="0">
                <a:solidFill>
                  <a:srgbClr val="05283C"/>
                </a:solidFill>
                <a:latin typeface="Times New Roman"/>
                <a:cs typeface="Times New Roman"/>
              </a:rPr>
              <a:t>chronic </a:t>
            </a:r>
            <a:r>
              <a:rPr sz="2050" b="1" spc="20" dirty="0">
                <a:solidFill>
                  <a:srgbClr val="05283C"/>
                </a:solidFill>
                <a:latin typeface="Times New Roman"/>
                <a:cs typeface="Times New Roman"/>
              </a:rPr>
              <a:t>stress </a:t>
            </a:r>
            <a:r>
              <a:rPr sz="2050" b="1" dirty="0">
                <a:solidFill>
                  <a:srgbClr val="05283C"/>
                </a:solidFill>
                <a:latin typeface="Times New Roman"/>
                <a:cs typeface="Times New Roman"/>
              </a:rPr>
              <a:t>accelerates </a:t>
            </a:r>
            <a:r>
              <a:rPr sz="2050" b="1" spc="20" dirty="0">
                <a:solidFill>
                  <a:srgbClr val="05283C"/>
                </a:solidFill>
                <a:latin typeface="Times New Roman"/>
                <a:cs typeface="Times New Roman"/>
              </a:rPr>
              <a:t>haematopoiesis, </a:t>
            </a:r>
            <a:r>
              <a:rPr sz="2050" b="1" spc="15" dirty="0">
                <a:solidFill>
                  <a:srgbClr val="05283C"/>
                </a:solidFill>
                <a:latin typeface="Times New Roman"/>
                <a:cs typeface="Times New Roman"/>
              </a:rPr>
              <a:t>giving rise </a:t>
            </a:r>
            <a:r>
              <a:rPr sz="2050" b="1" spc="20" dirty="0">
                <a:solidFill>
                  <a:srgbClr val="05283C"/>
                </a:solidFill>
                <a:latin typeface="Times New Roman"/>
                <a:cs typeface="Times New Roman"/>
              </a:rPr>
              <a:t>to </a:t>
            </a:r>
            <a:r>
              <a:rPr sz="2050" b="1" dirty="0">
                <a:solidFill>
                  <a:srgbClr val="05283C"/>
                </a:solidFill>
                <a:latin typeface="Times New Roman"/>
                <a:cs typeface="Times New Roman"/>
              </a:rPr>
              <a:t>higher levels </a:t>
            </a:r>
            <a:r>
              <a:rPr sz="2050" b="1" spc="30" dirty="0">
                <a:solidFill>
                  <a:srgbClr val="05283C"/>
                </a:solidFill>
                <a:latin typeface="Times New Roman"/>
                <a:cs typeface="Times New Roman"/>
              </a:rPr>
              <a:t>of  </a:t>
            </a:r>
            <a:r>
              <a:rPr sz="2050" b="1" spc="-5" dirty="0">
                <a:solidFill>
                  <a:srgbClr val="05283C"/>
                </a:solidFill>
                <a:latin typeface="Times New Roman"/>
                <a:cs typeface="Times New Roman"/>
              </a:rPr>
              <a:t>inflammatory</a:t>
            </a:r>
            <a:r>
              <a:rPr sz="2050" b="1" spc="-155" dirty="0">
                <a:solidFill>
                  <a:srgbClr val="05283C"/>
                </a:solidFill>
                <a:latin typeface="Times New Roman"/>
                <a:cs typeface="Times New Roman"/>
              </a:rPr>
              <a:t> </a:t>
            </a:r>
            <a:r>
              <a:rPr sz="2050" b="1" dirty="0">
                <a:solidFill>
                  <a:srgbClr val="05283C"/>
                </a:solidFill>
                <a:latin typeface="Times New Roman"/>
                <a:cs typeface="Times New Roman"/>
              </a:rPr>
              <a:t>cells</a:t>
            </a:r>
            <a:r>
              <a:rPr sz="2050" b="1" spc="-150" dirty="0">
                <a:solidFill>
                  <a:srgbClr val="05283C"/>
                </a:solidFill>
                <a:latin typeface="Times New Roman"/>
                <a:cs typeface="Times New Roman"/>
              </a:rPr>
              <a:t> </a:t>
            </a:r>
            <a:r>
              <a:rPr sz="2050" b="1" spc="-10" dirty="0">
                <a:solidFill>
                  <a:srgbClr val="05283C"/>
                </a:solidFill>
                <a:latin typeface="Times New Roman"/>
                <a:cs typeface="Times New Roman"/>
              </a:rPr>
              <a:t>that</a:t>
            </a:r>
            <a:r>
              <a:rPr sz="2050" b="1" spc="-150" dirty="0">
                <a:solidFill>
                  <a:srgbClr val="05283C"/>
                </a:solidFill>
                <a:latin typeface="Times New Roman"/>
                <a:cs typeface="Times New Roman"/>
              </a:rPr>
              <a:t> </a:t>
            </a:r>
            <a:r>
              <a:rPr sz="2050" b="1" spc="15" dirty="0">
                <a:solidFill>
                  <a:srgbClr val="05283C"/>
                </a:solidFill>
                <a:latin typeface="Times New Roman"/>
                <a:cs typeface="Times New Roman"/>
              </a:rPr>
              <a:t>might</a:t>
            </a:r>
            <a:r>
              <a:rPr sz="2050" b="1" spc="-155" dirty="0">
                <a:solidFill>
                  <a:srgbClr val="05283C"/>
                </a:solidFill>
                <a:latin typeface="Times New Roman"/>
                <a:cs typeface="Times New Roman"/>
              </a:rPr>
              <a:t> </a:t>
            </a:r>
            <a:r>
              <a:rPr sz="2050" b="1" spc="-5" dirty="0">
                <a:solidFill>
                  <a:srgbClr val="05283C"/>
                </a:solidFill>
                <a:latin typeface="Times New Roman"/>
                <a:cs typeface="Times New Roman"/>
              </a:rPr>
              <a:t>contribute</a:t>
            </a:r>
            <a:r>
              <a:rPr sz="2050" b="1" spc="-150" dirty="0">
                <a:solidFill>
                  <a:srgbClr val="05283C"/>
                </a:solidFill>
                <a:latin typeface="Times New Roman"/>
                <a:cs typeface="Times New Roman"/>
              </a:rPr>
              <a:t> </a:t>
            </a:r>
            <a:r>
              <a:rPr sz="2050" b="1" spc="20" dirty="0">
                <a:solidFill>
                  <a:srgbClr val="05283C"/>
                </a:solidFill>
                <a:latin typeface="Times New Roman"/>
                <a:cs typeface="Times New Roman"/>
              </a:rPr>
              <a:t>to</a:t>
            </a:r>
            <a:r>
              <a:rPr sz="2050" b="1" spc="-150" dirty="0">
                <a:solidFill>
                  <a:srgbClr val="05283C"/>
                </a:solidFill>
                <a:latin typeface="Times New Roman"/>
                <a:cs typeface="Times New Roman"/>
              </a:rPr>
              <a:t> </a:t>
            </a:r>
            <a:r>
              <a:rPr sz="2050" b="1" spc="10" dirty="0">
                <a:solidFill>
                  <a:srgbClr val="05283C"/>
                </a:solidFill>
                <a:latin typeface="Times New Roman"/>
                <a:cs typeface="Times New Roman"/>
              </a:rPr>
              <a:t>the</a:t>
            </a:r>
            <a:r>
              <a:rPr sz="2050" b="1" spc="-155" dirty="0">
                <a:solidFill>
                  <a:srgbClr val="05283C"/>
                </a:solidFill>
                <a:latin typeface="Times New Roman"/>
                <a:cs typeface="Times New Roman"/>
              </a:rPr>
              <a:t> </a:t>
            </a:r>
            <a:r>
              <a:rPr sz="2050" b="1" dirty="0">
                <a:solidFill>
                  <a:srgbClr val="05283C"/>
                </a:solidFill>
                <a:latin typeface="Times New Roman"/>
                <a:cs typeface="Times New Roman"/>
              </a:rPr>
              <a:t>atherosclerotic</a:t>
            </a:r>
            <a:r>
              <a:rPr sz="2050" b="1" spc="-150" dirty="0">
                <a:solidFill>
                  <a:srgbClr val="05283C"/>
                </a:solidFill>
                <a:latin typeface="Times New Roman"/>
                <a:cs typeface="Times New Roman"/>
              </a:rPr>
              <a:t> </a:t>
            </a:r>
            <a:r>
              <a:rPr sz="2050" b="1" spc="10" dirty="0">
                <a:solidFill>
                  <a:srgbClr val="05283C"/>
                </a:solidFill>
                <a:latin typeface="Times New Roman"/>
                <a:cs typeface="Times New Roman"/>
              </a:rPr>
              <a:t>process</a:t>
            </a:r>
            <a:endParaRPr sz="2050">
              <a:latin typeface="Times New Roman"/>
              <a:cs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144000" y="1958556"/>
            <a:ext cx="8824595" cy="7027545"/>
            <a:chOff x="9144000" y="1958556"/>
            <a:chExt cx="8824595" cy="7027545"/>
          </a:xfrm>
        </p:grpSpPr>
        <p:sp>
          <p:nvSpPr>
            <p:cNvPr id="3" name="object 3"/>
            <p:cNvSpPr/>
            <p:nvPr/>
          </p:nvSpPr>
          <p:spPr>
            <a:xfrm>
              <a:off x="9144000" y="1958556"/>
              <a:ext cx="8824595" cy="7027545"/>
            </a:xfrm>
            <a:custGeom>
              <a:avLst/>
              <a:gdLst/>
              <a:ahLst/>
              <a:cxnLst/>
              <a:rect l="l" t="t" r="r" b="b"/>
              <a:pathLst>
                <a:path w="8824594" h="7027545">
                  <a:moveTo>
                    <a:pt x="8354750" y="7027069"/>
                  </a:moveTo>
                  <a:lnTo>
                    <a:pt x="485790" y="7027069"/>
                  </a:lnTo>
                  <a:lnTo>
                    <a:pt x="437775" y="7024692"/>
                  </a:lnTo>
                  <a:lnTo>
                    <a:pt x="390574" y="7017649"/>
                  </a:lnTo>
                  <a:lnTo>
                    <a:pt x="344504" y="7006072"/>
                  </a:lnTo>
                  <a:lnTo>
                    <a:pt x="299885" y="6990092"/>
                  </a:lnTo>
                  <a:lnTo>
                    <a:pt x="257034" y="6969843"/>
                  </a:lnTo>
                  <a:lnTo>
                    <a:pt x="216270" y="6945454"/>
                  </a:lnTo>
                  <a:lnTo>
                    <a:pt x="177913" y="6917059"/>
                  </a:lnTo>
                  <a:lnTo>
                    <a:pt x="142280" y="6884788"/>
                  </a:lnTo>
                  <a:lnTo>
                    <a:pt x="110009" y="6849156"/>
                  </a:lnTo>
                  <a:lnTo>
                    <a:pt x="81614" y="6810802"/>
                  </a:lnTo>
                  <a:lnTo>
                    <a:pt x="57225" y="6770044"/>
                  </a:lnTo>
                  <a:lnTo>
                    <a:pt x="36976" y="6727199"/>
                  </a:lnTo>
                  <a:lnTo>
                    <a:pt x="20996" y="6682585"/>
                  </a:lnTo>
                  <a:lnTo>
                    <a:pt x="9419" y="6636520"/>
                  </a:lnTo>
                  <a:lnTo>
                    <a:pt x="2376" y="6589322"/>
                  </a:lnTo>
                  <a:lnTo>
                    <a:pt x="0" y="6541309"/>
                  </a:lnTo>
                  <a:lnTo>
                    <a:pt x="0" y="485774"/>
                  </a:lnTo>
                  <a:lnTo>
                    <a:pt x="2376" y="437761"/>
                  </a:lnTo>
                  <a:lnTo>
                    <a:pt x="9419" y="390561"/>
                  </a:lnTo>
                  <a:lnTo>
                    <a:pt x="20996" y="344493"/>
                  </a:lnTo>
                  <a:lnTo>
                    <a:pt x="36976" y="299875"/>
                  </a:lnTo>
                  <a:lnTo>
                    <a:pt x="57225" y="257027"/>
                  </a:lnTo>
                  <a:lnTo>
                    <a:pt x="81614" y="216265"/>
                  </a:lnTo>
                  <a:lnTo>
                    <a:pt x="110009" y="177910"/>
                  </a:lnTo>
                  <a:lnTo>
                    <a:pt x="142280" y="142280"/>
                  </a:lnTo>
                  <a:lnTo>
                    <a:pt x="177913" y="110010"/>
                  </a:lnTo>
                  <a:lnTo>
                    <a:pt x="216270" y="81615"/>
                  </a:lnTo>
                  <a:lnTo>
                    <a:pt x="257034" y="57226"/>
                  </a:lnTo>
                  <a:lnTo>
                    <a:pt x="299885" y="36976"/>
                  </a:lnTo>
                  <a:lnTo>
                    <a:pt x="344504" y="20997"/>
                  </a:lnTo>
                  <a:lnTo>
                    <a:pt x="390574" y="9419"/>
                  </a:lnTo>
                  <a:lnTo>
                    <a:pt x="437775" y="2376"/>
                  </a:lnTo>
                  <a:lnTo>
                    <a:pt x="485782" y="0"/>
                  </a:lnTo>
                  <a:lnTo>
                    <a:pt x="8354758" y="0"/>
                  </a:lnTo>
                  <a:lnTo>
                    <a:pt x="8402765" y="2376"/>
                  </a:lnTo>
                  <a:lnTo>
                    <a:pt x="8449965" y="9419"/>
                  </a:lnTo>
                  <a:lnTo>
                    <a:pt x="8496034" y="20997"/>
                  </a:lnTo>
                  <a:lnTo>
                    <a:pt x="8540652" y="36976"/>
                  </a:lnTo>
                  <a:lnTo>
                    <a:pt x="8583499" y="57226"/>
                  </a:lnTo>
                  <a:lnTo>
                    <a:pt x="8624257" y="81615"/>
                  </a:lnTo>
                  <a:lnTo>
                    <a:pt x="8662607" y="110010"/>
                  </a:lnTo>
                  <a:lnTo>
                    <a:pt x="8698229" y="142280"/>
                  </a:lnTo>
                  <a:lnTo>
                    <a:pt x="8730501" y="177910"/>
                  </a:lnTo>
                  <a:lnTo>
                    <a:pt x="8758900" y="216265"/>
                  </a:lnTo>
                  <a:lnTo>
                    <a:pt x="8783294" y="257027"/>
                  </a:lnTo>
                  <a:lnTo>
                    <a:pt x="8803549" y="299875"/>
                  </a:lnTo>
                  <a:lnTo>
                    <a:pt x="8819534" y="344493"/>
                  </a:lnTo>
                  <a:lnTo>
                    <a:pt x="8824309" y="363486"/>
                  </a:lnTo>
                  <a:lnTo>
                    <a:pt x="8824309" y="6663593"/>
                  </a:lnTo>
                  <a:lnTo>
                    <a:pt x="8803549" y="6727199"/>
                  </a:lnTo>
                  <a:lnTo>
                    <a:pt x="8783294" y="6770044"/>
                  </a:lnTo>
                  <a:lnTo>
                    <a:pt x="8758900" y="6810802"/>
                  </a:lnTo>
                  <a:lnTo>
                    <a:pt x="8730501" y="6849156"/>
                  </a:lnTo>
                  <a:lnTo>
                    <a:pt x="8698229" y="6884788"/>
                  </a:lnTo>
                  <a:lnTo>
                    <a:pt x="8662607" y="6917059"/>
                  </a:lnTo>
                  <a:lnTo>
                    <a:pt x="8624257" y="6945454"/>
                  </a:lnTo>
                  <a:lnTo>
                    <a:pt x="8583499" y="6969843"/>
                  </a:lnTo>
                  <a:lnTo>
                    <a:pt x="8540652" y="6990092"/>
                  </a:lnTo>
                  <a:lnTo>
                    <a:pt x="8496034" y="7006072"/>
                  </a:lnTo>
                  <a:lnTo>
                    <a:pt x="8449965" y="7017649"/>
                  </a:lnTo>
                  <a:lnTo>
                    <a:pt x="8402765" y="7024692"/>
                  </a:lnTo>
                  <a:lnTo>
                    <a:pt x="8354750" y="7027069"/>
                  </a:lnTo>
                  <a:close/>
                </a:path>
              </a:pathLst>
            </a:custGeom>
            <a:solidFill>
              <a:srgbClr val="FFFFFF"/>
            </a:solidFill>
          </p:spPr>
          <p:txBody>
            <a:bodyPr wrap="square" lIns="0" tIns="0" rIns="0" bIns="0" rtlCol="0"/>
            <a:lstStyle/>
            <a:p>
              <a:endParaRPr/>
            </a:p>
          </p:txBody>
        </p:sp>
        <p:sp>
          <p:nvSpPr>
            <p:cNvPr id="4" name="object 4"/>
            <p:cNvSpPr/>
            <p:nvPr/>
          </p:nvSpPr>
          <p:spPr>
            <a:xfrm>
              <a:off x="12223699" y="7817814"/>
              <a:ext cx="2681605" cy="719455"/>
            </a:xfrm>
            <a:custGeom>
              <a:avLst/>
              <a:gdLst/>
              <a:ahLst/>
              <a:cxnLst/>
              <a:rect l="l" t="t" r="r" b="b"/>
              <a:pathLst>
                <a:path w="2681605" h="719454">
                  <a:moveTo>
                    <a:pt x="2321448" y="719358"/>
                  </a:moveTo>
                  <a:lnTo>
                    <a:pt x="359663" y="719358"/>
                  </a:lnTo>
                  <a:lnTo>
                    <a:pt x="310859" y="716074"/>
                  </a:lnTo>
                  <a:lnTo>
                    <a:pt x="264050" y="706510"/>
                  </a:lnTo>
                  <a:lnTo>
                    <a:pt x="219666" y="691094"/>
                  </a:lnTo>
                  <a:lnTo>
                    <a:pt x="178134" y="670253"/>
                  </a:lnTo>
                  <a:lnTo>
                    <a:pt x="139883" y="644417"/>
                  </a:lnTo>
                  <a:lnTo>
                    <a:pt x="105342" y="614015"/>
                  </a:lnTo>
                  <a:lnTo>
                    <a:pt x="74940" y="579474"/>
                  </a:lnTo>
                  <a:lnTo>
                    <a:pt x="49104" y="541223"/>
                  </a:lnTo>
                  <a:lnTo>
                    <a:pt x="28264" y="499692"/>
                  </a:lnTo>
                  <a:lnTo>
                    <a:pt x="12847" y="455307"/>
                  </a:lnTo>
                  <a:lnTo>
                    <a:pt x="3283" y="408498"/>
                  </a:lnTo>
                  <a:lnTo>
                    <a:pt x="0" y="359694"/>
                  </a:lnTo>
                  <a:lnTo>
                    <a:pt x="3283" y="310889"/>
                  </a:lnTo>
                  <a:lnTo>
                    <a:pt x="12847" y="264078"/>
                  </a:lnTo>
                  <a:lnTo>
                    <a:pt x="28264" y="219691"/>
                  </a:lnTo>
                  <a:lnTo>
                    <a:pt x="49104" y="178156"/>
                  </a:lnTo>
                  <a:lnTo>
                    <a:pt x="74940" y="139902"/>
                  </a:lnTo>
                  <a:lnTo>
                    <a:pt x="105342" y="105357"/>
                  </a:lnTo>
                  <a:lnTo>
                    <a:pt x="139883" y="74951"/>
                  </a:lnTo>
                  <a:lnTo>
                    <a:pt x="178134" y="49111"/>
                  </a:lnTo>
                  <a:lnTo>
                    <a:pt x="219666" y="28268"/>
                  </a:lnTo>
                  <a:lnTo>
                    <a:pt x="264050" y="12849"/>
                  </a:lnTo>
                  <a:lnTo>
                    <a:pt x="310859" y="3283"/>
                  </a:lnTo>
                  <a:lnTo>
                    <a:pt x="359659" y="0"/>
                  </a:lnTo>
                  <a:lnTo>
                    <a:pt x="2321453" y="0"/>
                  </a:lnTo>
                  <a:lnTo>
                    <a:pt x="2370252" y="3283"/>
                  </a:lnTo>
                  <a:lnTo>
                    <a:pt x="2417061" y="12849"/>
                  </a:lnTo>
                  <a:lnTo>
                    <a:pt x="2461446" y="28268"/>
                  </a:lnTo>
                  <a:lnTo>
                    <a:pt x="2502978" y="49111"/>
                  </a:lnTo>
                  <a:lnTo>
                    <a:pt x="2541228" y="74951"/>
                  </a:lnTo>
                  <a:lnTo>
                    <a:pt x="2575769" y="105357"/>
                  </a:lnTo>
                  <a:lnTo>
                    <a:pt x="2606172" y="139902"/>
                  </a:lnTo>
                  <a:lnTo>
                    <a:pt x="2632007" y="178156"/>
                  </a:lnTo>
                  <a:lnTo>
                    <a:pt x="2652848" y="219691"/>
                  </a:lnTo>
                  <a:lnTo>
                    <a:pt x="2668264" y="264078"/>
                  </a:lnTo>
                  <a:lnTo>
                    <a:pt x="2677828" y="310889"/>
                  </a:lnTo>
                  <a:lnTo>
                    <a:pt x="2681112" y="359694"/>
                  </a:lnTo>
                  <a:lnTo>
                    <a:pt x="2677828" y="408498"/>
                  </a:lnTo>
                  <a:lnTo>
                    <a:pt x="2668264" y="455307"/>
                  </a:lnTo>
                  <a:lnTo>
                    <a:pt x="2652848" y="499692"/>
                  </a:lnTo>
                  <a:lnTo>
                    <a:pt x="2632007" y="541223"/>
                  </a:lnTo>
                  <a:lnTo>
                    <a:pt x="2606172" y="579474"/>
                  </a:lnTo>
                  <a:lnTo>
                    <a:pt x="2575769" y="614015"/>
                  </a:lnTo>
                  <a:lnTo>
                    <a:pt x="2541228" y="644417"/>
                  </a:lnTo>
                  <a:lnTo>
                    <a:pt x="2502978" y="670253"/>
                  </a:lnTo>
                  <a:lnTo>
                    <a:pt x="2461446" y="691094"/>
                  </a:lnTo>
                  <a:lnTo>
                    <a:pt x="2417061" y="706510"/>
                  </a:lnTo>
                  <a:lnTo>
                    <a:pt x="2370252" y="716074"/>
                  </a:lnTo>
                  <a:lnTo>
                    <a:pt x="2321448" y="719358"/>
                  </a:lnTo>
                  <a:close/>
                </a:path>
              </a:pathLst>
            </a:custGeom>
            <a:solidFill>
              <a:srgbClr val="AC09E6"/>
            </a:solidFill>
          </p:spPr>
          <p:txBody>
            <a:bodyPr wrap="square" lIns="0" tIns="0" rIns="0" bIns="0" rtlCol="0"/>
            <a:lstStyle/>
            <a:p>
              <a:endParaRPr/>
            </a:p>
          </p:txBody>
        </p:sp>
      </p:grpSp>
      <p:sp>
        <p:nvSpPr>
          <p:cNvPr id="5" name="object 5"/>
          <p:cNvSpPr/>
          <p:nvPr/>
        </p:nvSpPr>
        <p:spPr>
          <a:xfrm>
            <a:off x="298896" y="1897318"/>
            <a:ext cx="8648699" cy="7086587"/>
          </a:xfrm>
          <a:prstGeom prst="rect">
            <a:avLst/>
          </a:prstGeom>
          <a:blipFill>
            <a:blip r:embed="rId2"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632601" y="128195"/>
            <a:ext cx="16532860" cy="665480"/>
          </a:xfrm>
          <a:prstGeom prst="rect">
            <a:avLst/>
          </a:prstGeom>
        </p:spPr>
        <p:txBody>
          <a:bodyPr vert="horz" wrap="square" lIns="0" tIns="12700" rIns="0" bIns="0" rtlCol="0">
            <a:spAutoFit/>
          </a:bodyPr>
          <a:lstStyle/>
          <a:p>
            <a:pPr marL="12700">
              <a:lnSpc>
                <a:spcPct val="100000"/>
              </a:lnSpc>
              <a:spcBef>
                <a:spcPts val="100"/>
              </a:spcBef>
            </a:pPr>
            <a:r>
              <a:rPr spc="80" dirty="0"/>
              <a:t>Baseline</a:t>
            </a:r>
            <a:r>
              <a:rPr spc="-445" dirty="0"/>
              <a:t> </a:t>
            </a:r>
            <a:r>
              <a:rPr spc="35" dirty="0"/>
              <a:t>characteristics</a:t>
            </a:r>
            <a:r>
              <a:rPr spc="-445" dirty="0"/>
              <a:t> </a:t>
            </a:r>
            <a:r>
              <a:rPr spc="125" dirty="0"/>
              <a:t>of</a:t>
            </a:r>
            <a:r>
              <a:rPr spc="-440" dirty="0"/>
              <a:t> </a:t>
            </a:r>
            <a:r>
              <a:rPr spc="5" dirty="0"/>
              <a:t>subjects</a:t>
            </a:r>
            <a:r>
              <a:rPr spc="-445" dirty="0"/>
              <a:t> </a:t>
            </a:r>
            <a:r>
              <a:rPr spc="105" dirty="0"/>
              <a:t>in</a:t>
            </a:r>
            <a:r>
              <a:rPr spc="-440" dirty="0"/>
              <a:t> </a:t>
            </a:r>
            <a:r>
              <a:rPr spc="70" dirty="0"/>
              <a:t>relation</a:t>
            </a:r>
            <a:r>
              <a:rPr spc="-445" dirty="0"/>
              <a:t> </a:t>
            </a:r>
            <a:r>
              <a:rPr spc="80" dirty="0"/>
              <a:t>to</a:t>
            </a:r>
            <a:r>
              <a:rPr spc="-445" dirty="0"/>
              <a:t> </a:t>
            </a:r>
            <a:r>
              <a:rPr spc="60" dirty="0"/>
              <a:t>bone</a:t>
            </a:r>
            <a:r>
              <a:rPr spc="-440" dirty="0"/>
              <a:t> </a:t>
            </a:r>
            <a:r>
              <a:rPr spc="75" dirty="0"/>
              <a:t>marrow</a:t>
            </a:r>
            <a:r>
              <a:rPr spc="-445" dirty="0"/>
              <a:t> </a:t>
            </a:r>
            <a:r>
              <a:rPr spc="45" dirty="0"/>
              <a:t>activation</a:t>
            </a:r>
          </a:p>
        </p:txBody>
      </p:sp>
      <p:sp>
        <p:nvSpPr>
          <p:cNvPr id="7" name="object 7"/>
          <p:cNvSpPr txBox="1"/>
          <p:nvPr/>
        </p:nvSpPr>
        <p:spPr>
          <a:xfrm>
            <a:off x="9477826" y="3317848"/>
            <a:ext cx="8171815" cy="4179570"/>
          </a:xfrm>
          <a:prstGeom prst="rect">
            <a:avLst/>
          </a:prstGeom>
        </p:spPr>
        <p:txBody>
          <a:bodyPr vert="horz" wrap="square" lIns="0" tIns="11430" rIns="0" bIns="0" rtlCol="0">
            <a:spAutoFit/>
          </a:bodyPr>
          <a:lstStyle/>
          <a:p>
            <a:pPr marL="12700" marR="5080" algn="just">
              <a:lnSpc>
                <a:spcPct val="115999"/>
              </a:lnSpc>
              <a:spcBef>
                <a:spcPts val="90"/>
              </a:spcBef>
            </a:pPr>
            <a:r>
              <a:rPr sz="2350" spc="15" dirty="0">
                <a:solidFill>
                  <a:srgbClr val="05283C"/>
                </a:solidFill>
                <a:latin typeface="Lato"/>
                <a:cs typeface="Lato"/>
              </a:rPr>
              <a:t>Bone marrow </a:t>
            </a:r>
            <a:r>
              <a:rPr sz="2350" spc="10" dirty="0">
                <a:solidFill>
                  <a:srgbClr val="05283C"/>
                </a:solidFill>
                <a:latin typeface="Lato"/>
                <a:cs typeface="Lato"/>
              </a:rPr>
              <a:t>uptake. Representative baseline </a:t>
            </a:r>
            <a:r>
              <a:rPr sz="2350" spc="15" dirty="0">
                <a:solidFill>
                  <a:srgbClr val="05283C"/>
                </a:solidFill>
                <a:latin typeface="Lato"/>
                <a:cs typeface="Lato"/>
              </a:rPr>
              <a:t>18F-  </a:t>
            </a:r>
            <a:r>
              <a:rPr sz="2350" spc="10" dirty="0">
                <a:solidFill>
                  <a:srgbClr val="05283C"/>
                </a:solidFill>
                <a:latin typeface="Lato"/>
                <a:cs typeface="Lato"/>
              </a:rPr>
              <a:t>fluorodeoxyglucose positron emission tomography/magnetic  resonance imaging scans </a:t>
            </a:r>
            <a:r>
              <a:rPr sz="2350" spc="15" dirty="0">
                <a:solidFill>
                  <a:srgbClr val="05283C"/>
                </a:solidFill>
                <a:latin typeface="Lato"/>
                <a:cs typeface="Lato"/>
              </a:rPr>
              <a:t>from </a:t>
            </a:r>
            <a:r>
              <a:rPr sz="2350" spc="10" dirty="0">
                <a:solidFill>
                  <a:srgbClr val="05283C"/>
                </a:solidFill>
                <a:latin typeface="Lato"/>
                <a:cs typeface="Lato"/>
              </a:rPr>
              <a:t>participants. </a:t>
            </a:r>
            <a:r>
              <a:rPr sz="2350" spc="15" dirty="0">
                <a:solidFill>
                  <a:srgbClr val="05283C"/>
                </a:solidFill>
                <a:latin typeface="Lato"/>
                <a:cs typeface="Lato"/>
              </a:rPr>
              <a:t>The </a:t>
            </a:r>
            <a:r>
              <a:rPr sz="2350" spc="10" dirty="0">
                <a:solidFill>
                  <a:srgbClr val="05283C"/>
                </a:solidFill>
                <a:latin typeface="Lato"/>
                <a:cs typeface="Lato"/>
              </a:rPr>
              <a:t>left panel  </a:t>
            </a:r>
            <a:r>
              <a:rPr sz="2350" spc="15" dirty="0">
                <a:solidFill>
                  <a:srgbClr val="05283C"/>
                </a:solidFill>
                <a:latin typeface="Lato"/>
                <a:cs typeface="Lato"/>
              </a:rPr>
              <a:t>shows </a:t>
            </a:r>
            <a:r>
              <a:rPr sz="2350" spc="10" dirty="0">
                <a:solidFill>
                  <a:srgbClr val="05283C"/>
                </a:solidFill>
                <a:latin typeface="Lato"/>
                <a:cs typeface="Lato"/>
              </a:rPr>
              <a:t>fused 18F-fluorodeoxyglucose positron emission  tomography/magnetic resonance imaging in coronal (upper)  </a:t>
            </a:r>
            <a:r>
              <a:rPr sz="2350" spc="15" dirty="0">
                <a:solidFill>
                  <a:srgbClr val="05283C"/>
                </a:solidFill>
                <a:latin typeface="Lato"/>
                <a:cs typeface="Lato"/>
              </a:rPr>
              <a:t>and </a:t>
            </a:r>
            <a:r>
              <a:rPr sz="2350" spc="10" dirty="0">
                <a:solidFill>
                  <a:srgbClr val="05283C"/>
                </a:solidFill>
                <a:latin typeface="Lato"/>
                <a:cs typeface="Lato"/>
              </a:rPr>
              <a:t>sagittal (lower) views. </a:t>
            </a:r>
            <a:r>
              <a:rPr sz="2350" spc="15" dirty="0">
                <a:solidFill>
                  <a:srgbClr val="05283C"/>
                </a:solidFill>
                <a:latin typeface="Lato"/>
                <a:cs typeface="Lato"/>
              </a:rPr>
              <a:t>L3 and L4 </a:t>
            </a:r>
            <a:r>
              <a:rPr sz="2350" spc="10" dirty="0">
                <a:solidFill>
                  <a:srgbClr val="05283C"/>
                </a:solidFill>
                <a:latin typeface="Lato"/>
                <a:cs typeface="Lato"/>
              </a:rPr>
              <a:t>vertebrae (white arrows)  present high 18F-fluorodeoxyglucose uptake (visualized in  blue). </a:t>
            </a:r>
            <a:r>
              <a:rPr sz="2350" spc="15" dirty="0">
                <a:solidFill>
                  <a:srgbClr val="05283C"/>
                </a:solidFill>
                <a:latin typeface="Lato"/>
                <a:cs typeface="Lato"/>
              </a:rPr>
              <a:t>The </a:t>
            </a:r>
            <a:r>
              <a:rPr sz="2350" spc="10" dirty="0">
                <a:solidFill>
                  <a:srgbClr val="05283C"/>
                </a:solidFill>
                <a:latin typeface="Lato"/>
                <a:cs typeface="Lato"/>
              </a:rPr>
              <a:t>right panel </a:t>
            </a:r>
            <a:r>
              <a:rPr sz="2350" spc="15" dirty="0">
                <a:solidFill>
                  <a:srgbClr val="05283C"/>
                </a:solidFill>
                <a:latin typeface="Lato"/>
                <a:cs typeface="Lato"/>
              </a:rPr>
              <a:t>shows </a:t>
            </a:r>
            <a:r>
              <a:rPr sz="2350" spc="10" dirty="0">
                <a:solidFill>
                  <a:srgbClr val="05283C"/>
                </a:solidFill>
                <a:latin typeface="Lato"/>
                <a:cs typeface="Lato"/>
              </a:rPr>
              <a:t>the </a:t>
            </a:r>
            <a:r>
              <a:rPr sz="2350" spc="15" dirty="0">
                <a:solidFill>
                  <a:srgbClr val="05283C"/>
                </a:solidFill>
                <a:latin typeface="Lato"/>
                <a:cs typeface="Lato"/>
              </a:rPr>
              <a:t>same </a:t>
            </a:r>
            <a:r>
              <a:rPr sz="2350" spc="10" dirty="0">
                <a:solidFill>
                  <a:srgbClr val="05283C"/>
                </a:solidFill>
                <a:latin typeface="Lato"/>
                <a:cs typeface="Lato"/>
              </a:rPr>
              <a:t>coronal </a:t>
            </a:r>
            <a:r>
              <a:rPr sz="2350" spc="15" dirty="0">
                <a:solidFill>
                  <a:srgbClr val="05283C"/>
                </a:solidFill>
                <a:latin typeface="Lato"/>
                <a:cs typeface="Lato"/>
              </a:rPr>
              <a:t>and </a:t>
            </a:r>
            <a:r>
              <a:rPr sz="2350" spc="10" dirty="0">
                <a:solidFill>
                  <a:srgbClr val="05283C"/>
                </a:solidFill>
                <a:latin typeface="Lato"/>
                <a:cs typeface="Lato"/>
              </a:rPr>
              <a:t>sagittal  views; 18F-fluorodeoxyglucose uptake </a:t>
            </a:r>
            <a:r>
              <a:rPr sz="2350" spc="5" dirty="0">
                <a:solidFill>
                  <a:srgbClr val="05283C"/>
                </a:solidFill>
                <a:latin typeface="Lato"/>
                <a:cs typeface="Lato"/>
              </a:rPr>
              <a:t>is </a:t>
            </a:r>
            <a:r>
              <a:rPr sz="2350" spc="10" dirty="0">
                <a:solidFill>
                  <a:srgbClr val="05283C"/>
                </a:solidFill>
                <a:latin typeface="Lato"/>
                <a:cs typeface="Lato"/>
              </a:rPr>
              <a:t>not visualized. </a:t>
            </a:r>
            <a:r>
              <a:rPr sz="2350" spc="15" dirty="0">
                <a:solidFill>
                  <a:srgbClr val="05283C"/>
                </a:solidFill>
                <a:latin typeface="Lato"/>
                <a:cs typeface="Lato"/>
              </a:rPr>
              <a:t>The  </a:t>
            </a:r>
            <a:r>
              <a:rPr sz="2350" spc="10" dirty="0">
                <a:solidFill>
                  <a:srgbClr val="05283C"/>
                </a:solidFill>
                <a:latin typeface="Lato"/>
                <a:cs typeface="Lato"/>
              </a:rPr>
              <a:t>bladder </a:t>
            </a:r>
            <a:r>
              <a:rPr sz="2350" spc="5" dirty="0">
                <a:solidFill>
                  <a:srgbClr val="05283C"/>
                </a:solidFill>
                <a:latin typeface="Lato"/>
                <a:cs typeface="Lato"/>
              </a:rPr>
              <a:t>is </a:t>
            </a:r>
            <a:r>
              <a:rPr sz="2350" spc="10" dirty="0">
                <a:solidFill>
                  <a:srgbClr val="05283C"/>
                </a:solidFill>
                <a:latin typeface="Lato"/>
                <a:cs typeface="Lato"/>
              </a:rPr>
              <a:t>visualized in red in both upper panels (red</a:t>
            </a:r>
            <a:r>
              <a:rPr sz="2350" spc="20" dirty="0">
                <a:solidFill>
                  <a:srgbClr val="05283C"/>
                </a:solidFill>
                <a:latin typeface="Lato"/>
                <a:cs typeface="Lato"/>
              </a:rPr>
              <a:t> </a:t>
            </a:r>
            <a:r>
              <a:rPr sz="2350" spc="10" dirty="0">
                <a:solidFill>
                  <a:srgbClr val="05283C"/>
                </a:solidFill>
                <a:latin typeface="Lato"/>
                <a:cs typeface="Lato"/>
              </a:rPr>
              <a:t>asterisk).</a:t>
            </a:r>
            <a:endParaRPr sz="2350">
              <a:latin typeface="Lato"/>
              <a:cs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7823" y="879987"/>
            <a:ext cx="18210530" cy="9407525"/>
            <a:chOff x="77823" y="879987"/>
            <a:chExt cx="18210530" cy="9407525"/>
          </a:xfrm>
        </p:grpSpPr>
        <p:sp>
          <p:nvSpPr>
            <p:cNvPr id="3" name="object 3"/>
            <p:cNvSpPr/>
            <p:nvPr/>
          </p:nvSpPr>
          <p:spPr>
            <a:xfrm>
              <a:off x="77823" y="7223637"/>
              <a:ext cx="18210530" cy="3063875"/>
            </a:xfrm>
            <a:custGeom>
              <a:avLst/>
              <a:gdLst/>
              <a:ahLst/>
              <a:cxnLst/>
              <a:rect l="l" t="t" r="r" b="b"/>
              <a:pathLst>
                <a:path w="18210530" h="3063875">
                  <a:moveTo>
                    <a:pt x="485776" y="3063361"/>
                  </a:moveTo>
                  <a:lnTo>
                    <a:pt x="437763" y="3060984"/>
                  </a:lnTo>
                  <a:lnTo>
                    <a:pt x="390563" y="3053941"/>
                  </a:lnTo>
                  <a:lnTo>
                    <a:pt x="344495" y="3042364"/>
                  </a:lnTo>
                  <a:lnTo>
                    <a:pt x="299877" y="3026385"/>
                  </a:lnTo>
                  <a:lnTo>
                    <a:pt x="257028" y="3006135"/>
                  </a:lnTo>
                  <a:lnTo>
                    <a:pt x="216266" y="2981746"/>
                  </a:lnTo>
                  <a:lnTo>
                    <a:pt x="177911" y="2953351"/>
                  </a:lnTo>
                  <a:lnTo>
                    <a:pt x="142280" y="2921080"/>
                  </a:lnTo>
                  <a:lnTo>
                    <a:pt x="110010" y="2885448"/>
                  </a:lnTo>
                  <a:lnTo>
                    <a:pt x="81615" y="2847091"/>
                  </a:lnTo>
                  <a:lnTo>
                    <a:pt x="57227" y="2806328"/>
                  </a:lnTo>
                  <a:lnTo>
                    <a:pt x="36977" y="2763480"/>
                  </a:lnTo>
                  <a:lnTo>
                    <a:pt x="20997" y="2718864"/>
                  </a:lnTo>
                  <a:lnTo>
                    <a:pt x="9420" y="2672799"/>
                  </a:lnTo>
                  <a:lnTo>
                    <a:pt x="2377" y="2625606"/>
                  </a:lnTo>
                  <a:lnTo>
                    <a:pt x="0" y="2577601"/>
                  </a:lnTo>
                  <a:lnTo>
                    <a:pt x="0" y="485759"/>
                  </a:lnTo>
                  <a:lnTo>
                    <a:pt x="2377" y="437746"/>
                  </a:lnTo>
                  <a:lnTo>
                    <a:pt x="9420" y="390548"/>
                  </a:lnTo>
                  <a:lnTo>
                    <a:pt x="20997" y="344483"/>
                  </a:lnTo>
                  <a:lnTo>
                    <a:pt x="36977" y="299869"/>
                  </a:lnTo>
                  <a:lnTo>
                    <a:pt x="57227" y="257024"/>
                  </a:lnTo>
                  <a:lnTo>
                    <a:pt x="81615" y="216265"/>
                  </a:lnTo>
                  <a:lnTo>
                    <a:pt x="110010" y="177911"/>
                  </a:lnTo>
                  <a:lnTo>
                    <a:pt x="142280" y="142280"/>
                  </a:lnTo>
                  <a:lnTo>
                    <a:pt x="177911" y="110009"/>
                  </a:lnTo>
                  <a:lnTo>
                    <a:pt x="216266" y="81614"/>
                  </a:lnTo>
                  <a:lnTo>
                    <a:pt x="257028" y="57225"/>
                  </a:lnTo>
                  <a:lnTo>
                    <a:pt x="299877" y="36975"/>
                  </a:lnTo>
                  <a:lnTo>
                    <a:pt x="344495" y="20996"/>
                  </a:lnTo>
                  <a:lnTo>
                    <a:pt x="390563" y="9419"/>
                  </a:lnTo>
                  <a:lnTo>
                    <a:pt x="437763" y="2376"/>
                  </a:lnTo>
                  <a:lnTo>
                    <a:pt x="485768" y="0"/>
                  </a:lnTo>
                  <a:lnTo>
                    <a:pt x="17724424" y="0"/>
                  </a:lnTo>
                  <a:lnTo>
                    <a:pt x="17772420" y="2376"/>
                  </a:lnTo>
                  <a:lnTo>
                    <a:pt x="17819614" y="9419"/>
                  </a:lnTo>
                  <a:lnTo>
                    <a:pt x="17865679" y="20996"/>
                  </a:lnTo>
                  <a:lnTo>
                    <a:pt x="17910295" y="36975"/>
                  </a:lnTo>
                  <a:lnTo>
                    <a:pt x="17953143" y="57225"/>
                  </a:lnTo>
                  <a:lnTo>
                    <a:pt x="17993905" y="81614"/>
                  </a:lnTo>
                  <a:lnTo>
                    <a:pt x="18032262" y="110009"/>
                  </a:lnTo>
                  <a:lnTo>
                    <a:pt x="18067895" y="142280"/>
                  </a:lnTo>
                  <a:lnTo>
                    <a:pt x="18100166" y="177911"/>
                  </a:lnTo>
                  <a:lnTo>
                    <a:pt x="18128561" y="216265"/>
                  </a:lnTo>
                  <a:lnTo>
                    <a:pt x="18152950" y="257024"/>
                  </a:lnTo>
                  <a:lnTo>
                    <a:pt x="18173200" y="299869"/>
                  </a:lnTo>
                  <a:lnTo>
                    <a:pt x="18189179" y="344483"/>
                  </a:lnTo>
                  <a:lnTo>
                    <a:pt x="18200756" y="390548"/>
                  </a:lnTo>
                  <a:lnTo>
                    <a:pt x="18207799" y="437746"/>
                  </a:lnTo>
                  <a:lnTo>
                    <a:pt x="18210176" y="485759"/>
                  </a:lnTo>
                  <a:lnTo>
                    <a:pt x="18210176" y="2577601"/>
                  </a:lnTo>
                  <a:lnTo>
                    <a:pt x="485776" y="3063361"/>
                  </a:lnTo>
                  <a:close/>
                </a:path>
              </a:pathLst>
            </a:custGeom>
            <a:solidFill>
              <a:srgbClr val="FFFFFF"/>
            </a:solidFill>
          </p:spPr>
          <p:txBody>
            <a:bodyPr wrap="square" lIns="0" tIns="0" rIns="0" bIns="0" rtlCol="0"/>
            <a:lstStyle/>
            <a:p>
              <a:endParaRPr/>
            </a:p>
          </p:txBody>
        </p:sp>
        <p:sp>
          <p:nvSpPr>
            <p:cNvPr id="4" name="object 4"/>
            <p:cNvSpPr/>
            <p:nvPr/>
          </p:nvSpPr>
          <p:spPr>
            <a:xfrm>
              <a:off x="2511664" y="879987"/>
              <a:ext cx="12763499" cy="6343646"/>
            </a:xfrm>
            <a:prstGeom prst="rect">
              <a:avLst/>
            </a:prstGeom>
            <a:blipFill>
              <a:blip r:embed="rId2" cstate="print"/>
              <a:stretch>
                <a:fillRect/>
              </a:stretch>
            </a:blipFill>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12700" rIns="0" bIns="0" rtlCol="0">
            <a:spAutoFit/>
          </a:bodyPr>
          <a:lstStyle/>
          <a:p>
            <a:pPr marL="288925">
              <a:lnSpc>
                <a:spcPct val="100000"/>
              </a:lnSpc>
              <a:spcBef>
                <a:spcPts val="100"/>
              </a:spcBef>
            </a:pPr>
            <a:r>
              <a:rPr spc="80" dirty="0"/>
              <a:t>Baseline</a:t>
            </a:r>
            <a:r>
              <a:rPr spc="-445" dirty="0"/>
              <a:t> </a:t>
            </a:r>
            <a:r>
              <a:rPr spc="35" dirty="0"/>
              <a:t>characteristics</a:t>
            </a:r>
            <a:r>
              <a:rPr spc="-445" dirty="0"/>
              <a:t> </a:t>
            </a:r>
            <a:r>
              <a:rPr spc="125" dirty="0"/>
              <a:t>of</a:t>
            </a:r>
            <a:r>
              <a:rPr spc="-440" dirty="0"/>
              <a:t> </a:t>
            </a:r>
            <a:r>
              <a:rPr spc="5" dirty="0"/>
              <a:t>subjects</a:t>
            </a:r>
            <a:r>
              <a:rPr spc="-445" dirty="0"/>
              <a:t> </a:t>
            </a:r>
            <a:r>
              <a:rPr spc="105" dirty="0"/>
              <a:t>in</a:t>
            </a:r>
            <a:r>
              <a:rPr spc="-440" dirty="0"/>
              <a:t> </a:t>
            </a:r>
            <a:r>
              <a:rPr spc="70" dirty="0"/>
              <a:t>relation</a:t>
            </a:r>
            <a:r>
              <a:rPr spc="-445" dirty="0"/>
              <a:t> </a:t>
            </a:r>
            <a:r>
              <a:rPr spc="80" dirty="0"/>
              <a:t>to</a:t>
            </a:r>
            <a:r>
              <a:rPr spc="-445" dirty="0"/>
              <a:t> </a:t>
            </a:r>
            <a:r>
              <a:rPr spc="60" dirty="0"/>
              <a:t>bone</a:t>
            </a:r>
            <a:r>
              <a:rPr spc="-440" dirty="0"/>
              <a:t> </a:t>
            </a:r>
            <a:r>
              <a:rPr spc="75" dirty="0"/>
              <a:t>marrow</a:t>
            </a:r>
            <a:r>
              <a:rPr spc="-445" dirty="0"/>
              <a:t> </a:t>
            </a:r>
            <a:r>
              <a:rPr spc="45" dirty="0"/>
              <a:t>activation</a:t>
            </a:r>
          </a:p>
        </p:txBody>
      </p:sp>
      <p:sp>
        <p:nvSpPr>
          <p:cNvPr id="6" name="object 6"/>
          <p:cNvSpPr txBox="1"/>
          <p:nvPr/>
        </p:nvSpPr>
        <p:spPr>
          <a:xfrm>
            <a:off x="1259257" y="7462457"/>
            <a:ext cx="15844519" cy="2517775"/>
          </a:xfrm>
          <a:prstGeom prst="rect">
            <a:avLst/>
          </a:prstGeom>
        </p:spPr>
        <p:txBody>
          <a:bodyPr vert="horz" wrap="square" lIns="0" tIns="11430" rIns="0" bIns="0" rtlCol="0">
            <a:spAutoFit/>
          </a:bodyPr>
          <a:lstStyle/>
          <a:p>
            <a:pPr marL="12700" marR="5080" algn="just">
              <a:lnSpc>
                <a:spcPct val="115999"/>
              </a:lnSpc>
              <a:spcBef>
                <a:spcPts val="90"/>
              </a:spcBef>
            </a:pPr>
            <a:r>
              <a:rPr sz="2350" spc="10" dirty="0">
                <a:solidFill>
                  <a:srgbClr val="05283C"/>
                </a:solidFill>
                <a:latin typeface="Lato"/>
                <a:cs typeface="Lato"/>
              </a:rPr>
              <a:t>Population with </a:t>
            </a:r>
            <a:r>
              <a:rPr sz="2350" spc="15" dirty="0">
                <a:solidFill>
                  <a:srgbClr val="05283C"/>
                </a:solidFill>
                <a:latin typeface="Lato"/>
                <a:cs typeface="Lato"/>
              </a:rPr>
              <a:t>bone marrow </a:t>
            </a:r>
            <a:r>
              <a:rPr sz="2350" spc="10" dirty="0">
                <a:solidFill>
                  <a:srgbClr val="05283C"/>
                </a:solidFill>
                <a:latin typeface="Lato"/>
                <a:cs typeface="Lato"/>
              </a:rPr>
              <a:t>activation. Characteristics of participants with baseline </a:t>
            </a:r>
            <a:r>
              <a:rPr sz="2350" spc="15" dirty="0">
                <a:solidFill>
                  <a:srgbClr val="05283C"/>
                </a:solidFill>
                <a:latin typeface="Lato"/>
                <a:cs typeface="Lato"/>
              </a:rPr>
              <a:t>bone marrow 18F-  </a:t>
            </a:r>
            <a:r>
              <a:rPr sz="2350" spc="10" dirty="0">
                <a:solidFill>
                  <a:srgbClr val="05283C"/>
                </a:solidFill>
                <a:latin typeface="Lato"/>
                <a:cs typeface="Lato"/>
              </a:rPr>
              <a:t>fluorodeoxyglucose uptake </a:t>
            </a:r>
            <a:r>
              <a:rPr sz="2350" spc="15" dirty="0">
                <a:solidFill>
                  <a:srgbClr val="05283C"/>
                </a:solidFill>
                <a:latin typeface="Lato"/>
                <a:cs typeface="Lato"/>
              </a:rPr>
              <a:t>compared </a:t>
            </a:r>
            <a:r>
              <a:rPr sz="2350" spc="10" dirty="0">
                <a:solidFill>
                  <a:srgbClr val="05283C"/>
                </a:solidFill>
                <a:latin typeface="Lato"/>
                <a:cs typeface="Lato"/>
              </a:rPr>
              <a:t>with the group without </a:t>
            </a:r>
            <a:r>
              <a:rPr sz="2350" spc="15" dirty="0">
                <a:solidFill>
                  <a:srgbClr val="05283C"/>
                </a:solidFill>
                <a:latin typeface="Lato"/>
                <a:cs typeface="Lato"/>
              </a:rPr>
              <a:t>bone marrow </a:t>
            </a:r>
            <a:r>
              <a:rPr sz="2350" spc="10" dirty="0">
                <a:solidFill>
                  <a:srgbClr val="05283C"/>
                </a:solidFill>
                <a:latin typeface="Lato"/>
                <a:cs typeface="Lato"/>
              </a:rPr>
              <a:t>uptake. Participants with </a:t>
            </a:r>
            <a:r>
              <a:rPr sz="2350" spc="15" dirty="0">
                <a:solidFill>
                  <a:srgbClr val="05283C"/>
                </a:solidFill>
                <a:latin typeface="Lato"/>
                <a:cs typeface="Lato"/>
              </a:rPr>
              <a:t>bone marrow  </a:t>
            </a:r>
            <a:r>
              <a:rPr sz="2350" spc="10" dirty="0">
                <a:solidFill>
                  <a:srgbClr val="05283C"/>
                </a:solidFill>
                <a:latin typeface="Lato"/>
                <a:cs typeface="Lato"/>
              </a:rPr>
              <a:t>18F-fluorodeoxyglucose uptake </a:t>
            </a:r>
            <a:r>
              <a:rPr sz="2350" spc="15" dirty="0">
                <a:solidFill>
                  <a:srgbClr val="05283C"/>
                </a:solidFill>
                <a:latin typeface="Lato"/>
                <a:cs typeface="Lato"/>
              </a:rPr>
              <a:t>were more </a:t>
            </a:r>
            <a:r>
              <a:rPr sz="2350" spc="10" dirty="0">
                <a:solidFill>
                  <a:srgbClr val="05283C"/>
                </a:solidFill>
                <a:latin typeface="Lato"/>
                <a:cs typeface="Lato"/>
              </a:rPr>
              <a:t>frequently </a:t>
            </a:r>
            <a:r>
              <a:rPr sz="2350" spc="15" dirty="0">
                <a:solidFill>
                  <a:srgbClr val="05283C"/>
                </a:solidFill>
                <a:latin typeface="Lato"/>
                <a:cs typeface="Lato"/>
              </a:rPr>
              <a:t>male and had </a:t>
            </a:r>
            <a:r>
              <a:rPr sz="2350" spc="10" dirty="0">
                <a:solidFill>
                  <a:srgbClr val="05283C"/>
                </a:solidFill>
                <a:latin typeface="Lato"/>
                <a:cs typeface="Lato"/>
              </a:rPr>
              <a:t>a higher prevalence of metabolic </a:t>
            </a:r>
            <a:r>
              <a:rPr sz="2350" spc="15" dirty="0">
                <a:solidFill>
                  <a:srgbClr val="05283C"/>
                </a:solidFill>
                <a:latin typeface="Lato"/>
                <a:cs typeface="Lato"/>
              </a:rPr>
              <a:t>syndrome and </a:t>
            </a:r>
            <a:r>
              <a:rPr sz="2350" spc="5" dirty="0">
                <a:solidFill>
                  <a:srgbClr val="05283C"/>
                </a:solidFill>
                <a:latin typeface="Lato"/>
                <a:cs typeface="Lato"/>
              </a:rPr>
              <a:t>its  </a:t>
            </a:r>
            <a:r>
              <a:rPr sz="2350" spc="10" dirty="0">
                <a:solidFill>
                  <a:srgbClr val="05283C"/>
                </a:solidFill>
                <a:latin typeface="Lato"/>
                <a:cs typeface="Lato"/>
              </a:rPr>
              <a:t>components, central obesity, hypertension, </a:t>
            </a:r>
            <a:r>
              <a:rPr sz="2350" spc="15" dirty="0">
                <a:solidFill>
                  <a:srgbClr val="05283C"/>
                </a:solidFill>
                <a:latin typeface="Lato"/>
                <a:cs typeface="Lato"/>
              </a:rPr>
              <a:t>and </a:t>
            </a:r>
            <a:r>
              <a:rPr sz="2350" spc="10" dirty="0">
                <a:solidFill>
                  <a:srgbClr val="05283C"/>
                </a:solidFill>
                <a:latin typeface="Lato"/>
                <a:cs typeface="Lato"/>
              </a:rPr>
              <a:t>altered glucose metabolism. </a:t>
            </a:r>
            <a:r>
              <a:rPr sz="2350" spc="15" dirty="0">
                <a:solidFill>
                  <a:srgbClr val="05283C"/>
                </a:solidFill>
                <a:latin typeface="Lato"/>
                <a:cs typeface="Lato"/>
              </a:rPr>
              <a:t>The bone marrow </a:t>
            </a:r>
            <a:r>
              <a:rPr sz="2350" spc="10" dirty="0">
                <a:solidFill>
                  <a:srgbClr val="05283C"/>
                </a:solidFill>
                <a:latin typeface="Lato"/>
                <a:cs typeface="Lato"/>
              </a:rPr>
              <a:t>uptake group also </a:t>
            </a:r>
            <a:r>
              <a:rPr sz="2350" spc="15" dirty="0">
                <a:solidFill>
                  <a:srgbClr val="05283C"/>
                </a:solidFill>
                <a:latin typeface="Lato"/>
                <a:cs typeface="Lato"/>
              </a:rPr>
              <a:t>had  </a:t>
            </a:r>
            <a:r>
              <a:rPr sz="2350" spc="10" dirty="0">
                <a:solidFill>
                  <a:srgbClr val="05283C"/>
                </a:solidFill>
                <a:latin typeface="Lato"/>
                <a:cs typeface="Lato"/>
              </a:rPr>
              <a:t>higher levels of systemic inflammatory markers (high-sensitivity C-reactive protein </a:t>
            </a:r>
            <a:r>
              <a:rPr sz="2350" spc="15" dirty="0">
                <a:solidFill>
                  <a:srgbClr val="05283C"/>
                </a:solidFill>
                <a:latin typeface="Lato"/>
                <a:cs typeface="Lato"/>
              </a:rPr>
              <a:t>and </a:t>
            </a:r>
            <a:r>
              <a:rPr sz="2350" spc="10" dirty="0">
                <a:solidFill>
                  <a:srgbClr val="05283C"/>
                </a:solidFill>
                <a:latin typeface="Lato"/>
                <a:cs typeface="Lato"/>
              </a:rPr>
              <a:t>ferritin) </a:t>
            </a:r>
            <a:r>
              <a:rPr sz="2350" spc="15" dirty="0">
                <a:solidFill>
                  <a:srgbClr val="05283C"/>
                </a:solidFill>
                <a:latin typeface="Lato"/>
                <a:cs typeface="Lato"/>
              </a:rPr>
              <a:t>and showed </a:t>
            </a:r>
            <a:r>
              <a:rPr sz="2350" spc="10" dirty="0">
                <a:solidFill>
                  <a:srgbClr val="05283C"/>
                </a:solidFill>
                <a:latin typeface="Lato"/>
                <a:cs typeface="Lato"/>
              </a:rPr>
              <a:t>higher  counts of leucocytes </a:t>
            </a:r>
            <a:r>
              <a:rPr sz="2350" spc="15" dirty="0">
                <a:solidFill>
                  <a:srgbClr val="05283C"/>
                </a:solidFill>
                <a:latin typeface="Lato"/>
                <a:cs typeface="Lato"/>
              </a:rPr>
              <a:t>and </a:t>
            </a:r>
            <a:r>
              <a:rPr sz="2350" spc="10" dirty="0">
                <a:solidFill>
                  <a:srgbClr val="05283C"/>
                </a:solidFill>
                <a:latin typeface="Lato"/>
                <a:cs typeface="Lato"/>
              </a:rPr>
              <a:t>red blood</a:t>
            </a:r>
            <a:r>
              <a:rPr sz="2350" spc="-25" dirty="0">
                <a:solidFill>
                  <a:srgbClr val="05283C"/>
                </a:solidFill>
                <a:latin typeface="Lato"/>
                <a:cs typeface="Lato"/>
              </a:rPr>
              <a:t> </a:t>
            </a:r>
            <a:r>
              <a:rPr sz="2350" spc="10" dirty="0">
                <a:solidFill>
                  <a:srgbClr val="05283C"/>
                </a:solidFill>
                <a:latin typeface="Lato"/>
                <a:cs typeface="Lato"/>
              </a:rPr>
              <a:t>cells.</a:t>
            </a:r>
            <a:endParaRPr sz="2350">
              <a:latin typeface="Lato"/>
              <a:cs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7823" y="7774716"/>
            <a:ext cx="18210530" cy="2507615"/>
          </a:xfrm>
          <a:custGeom>
            <a:avLst/>
            <a:gdLst/>
            <a:ahLst/>
            <a:cxnLst/>
            <a:rect l="l" t="t" r="r" b="b"/>
            <a:pathLst>
              <a:path w="18210530" h="2507615">
                <a:moveTo>
                  <a:pt x="17788852" y="2507454"/>
                </a:moveTo>
                <a:lnTo>
                  <a:pt x="421328" y="2507454"/>
                </a:lnTo>
                <a:lnTo>
                  <a:pt x="390563" y="2502863"/>
                </a:lnTo>
                <a:lnTo>
                  <a:pt x="344495" y="2491286"/>
                </a:lnTo>
                <a:lnTo>
                  <a:pt x="299877" y="2475307"/>
                </a:lnTo>
                <a:lnTo>
                  <a:pt x="257028" y="2455057"/>
                </a:lnTo>
                <a:lnTo>
                  <a:pt x="216266" y="2430668"/>
                </a:lnTo>
                <a:lnTo>
                  <a:pt x="177911" y="2402273"/>
                </a:lnTo>
                <a:lnTo>
                  <a:pt x="142280" y="2370002"/>
                </a:lnTo>
                <a:lnTo>
                  <a:pt x="110010" y="2334371"/>
                </a:lnTo>
                <a:lnTo>
                  <a:pt x="81615" y="2296017"/>
                </a:lnTo>
                <a:lnTo>
                  <a:pt x="57227" y="2255258"/>
                </a:lnTo>
                <a:lnTo>
                  <a:pt x="36977" y="2212413"/>
                </a:lnTo>
                <a:lnTo>
                  <a:pt x="20997" y="2167799"/>
                </a:lnTo>
                <a:lnTo>
                  <a:pt x="9420" y="2121734"/>
                </a:lnTo>
                <a:lnTo>
                  <a:pt x="2377" y="2074536"/>
                </a:lnTo>
                <a:lnTo>
                  <a:pt x="0" y="2026523"/>
                </a:lnTo>
                <a:lnTo>
                  <a:pt x="0" y="485789"/>
                </a:lnTo>
                <a:lnTo>
                  <a:pt x="2377" y="437775"/>
                </a:lnTo>
                <a:lnTo>
                  <a:pt x="9420" y="390574"/>
                </a:lnTo>
                <a:lnTo>
                  <a:pt x="20997" y="344504"/>
                </a:lnTo>
                <a:lnTo>
                  <a:pt x="36977" y="299884"/>
                </a:lnTo>
                <a:lnTo>
                  <a:pt x="57227" y="257033"/>
                </a:lnTo>
                <a:lnTo>
                  <a:pt x="81615" y="216270"/>
                </a:lnTo>
                <a:lnTo>
                  <a:pt x="110010" y="177913"/>
                </a:lnTo>
                <a:lnTo>
                  <a:pt x="142280" y="142280"/>
                </a:lnTo>
                <a:lnTo>
                  <a:pt x="177911" y="110009"/>
                </a:lnTo>
                <a:lnTo>
                  <a:pt x="216266" y="81614"/>
                </a:lnTo>
                <a:lnTo>
                  <a:pt x="257028" y="57225"/>
                </a:lnTo>
                <a:lnTo>
                  <a:pt x="299877" y="36975"/>
                </a:lnTo>
                <a:lnTo>
                  <a:pt x="344495" y="20996"/>
                </a:lnTo>
                <a:lnTo>
                  <a:pt x="390563" y="9419"/>
                </a:lnTo>
                <a:lnTo>
                  <a:pt x="437763" y="2376"/>
                </a:lnTo>
                <a:lnTo>
                  <a:pt x="485770" y="0"/>
                </a:lnTo>
                <a:lnTo>
                  <a:pt x="17724422" y="0"/>
                </a:lnTo>
                <a:lnTo>
                  <a:pt x="17772420" y="2376"/>
                </a:lnTo>
                <a:lnTo>
                  <a:pt x="17819614" y="9419"/>
                </a:lnTo>
                <a:lnTo>
                  <a:pt x="17865679" y="20996"/>
                </a:lnTo>
                <a:lnTo>
                  <a:pt x="17910295" y="36975"/>
                </a:lnTo>
                <a:lnTo>
                  <a:pt x="17953143" y="57225"/>
                </a:lnTo>
                <a:lnTo>
                  <a:pt x="17993905" y="81614"/>
                </a:lnTo>
                <a:lnTo>
                  <a:pt x="18032262" y="110009"/>
                </a:lnTo>
                <a:lnTo>
                  <a:pt x="18067895" y="142280"/>
                </a:lnTo>
                <a:lnTo>
                  <a:pt x="18100166" y="177913"/>
                </a:lnTo>
                <a:lnTo>
                  <a:pt x="18128561" y="216270"/>
                </a:lnTo>
                <a:lnTo>
                  <a:pt x="18152950" y="257033"/>
                </a:lnTo>
                <a:lnTo>
                  <a:pt x="18173200" y="299884"/>
                </a:lnTo>
                <a:lnTo>
                  <a:pt x="18189179" y="344504"/>
                </a:lnTo>
                <a:lnTo>
                  <a:pt x="18200756" y="390574"/>
                </a:lnTo>
                <a:lnTo>
                  <a:pt x="18207799" y="437775"/>
                </a:lnTo>
                <a:lnTo>
                  <a:pt x="18210176" y="485789"/>
                </a:lnTo>
                <a:lnTo>
                  <a:pt x="18210176" y="2026523"/>
                </a:lnTo>
                <a:lnTo>
                  <a:pt x="18207799" y="2074536"/>
                </a:lnTo>
                <a:lnTo>
                  <a:pt x="18200756" y="2121734"/>
                </a:lnTo>
                <a:lnTo>
                  <a:pt x="18189179" y="2167799"/>
                </a:lnTo>
                <a:lnTo>
                  <a:pt x="18173200" y="2212413"/>
                </a:lnTo>
                <a:lnTo>
                  <a:pt x="18152950" y="2255258"/>
                </a:lnTo>
                <a:lnTo>
                  <a:pt x="18128561" y="2296017"/>
                </a:lnTo>
                <a:lnTo>
                  <a:pt x="18100166" y="2334371"/>
                </a:lnTo>
                <a:lnTo>
                  <a:pt x="18067895" y="2370002"/>
                </a:lnTo>
                <a:lnTo>
                  <a:pt x="18032262" y="2402273"/>
                </a:lnTo>
                <a:lnTo>
                  <a:pt x="17993905" y="2430668"/>
                </a:lnTo>
                <a:lnTo>
                  <a:pt x="17953143" y="2455057"/>
                </a:lnTo>
                <a:lnTo>
                  <a:pt x="17910295" y="2475307"/>
                </a:lnTo>
                <a:lnTo>
                  <a:pt x="17865679" y="2491286"/>
                </a:lnTo>
                <a:lnTo>
                  <a:pt x="17819614" y="2502863"/>
                </a:lnTo>
                <a:lnTo>
                  <a:pt x="17788852" y="2507454"/>
                </a:lnTo>
                <a:close/>
              </a:path>
            </a:pathLst>
          </a:custGeom>
          <a:solidFill>
            <a:srgbClr val="FFFFFF"/>
          </a:solidFill>
        </p:spPr>
        <p:txBody>
          <a:bodyPr wrap="square" lIns="0" tIns="0" rIns="0" bIns="0" rtlCol="0"/>
          <a:lstStyle/>
          <a:p>
            <a:endParaRPr/>
          </a:p>
        </p:txBody>
      </p:sp>
      <p:sp>
        <p:nvSpPr>
          <p:cNvPr id="3" name="object 3"/>
          <p:cNvSpPr/>
          <p:nvPr/>
        </p:nvSpPr>
        <p:spPr>
          <a:xfrm>
            <a:off x="2100300" y="1203990"/>
            <a:ext cx="14163659" cy="6238832"/>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1016000" y="229237"/>
            <a:ext cx="16092169" cy="665480"/>
          </a:xfrm>
          <a:prstGeom prst="rect">
            <a:avLst/>
          </a:prstGeom>
        </p:spPr>
        <p:txBody>
          <a:bodyPr vert="horz" wrap="square" lIns="0" tIns="12700" rIns="0" bIns="0" rtlCol="0">
            <a:spAutoFit/>
          </a:bodyPr>
          <a:lstStyle/>
          <a:p>
            <a:pPr marL="12700">
              <a:lnSpc>
                <a:spcPct val="100000"/>
              </a:lnSpc>
              <a:spcBef>
                <a:spcPts val="100"/>
              </a:spcBef>
            </a:pPr>
            <a:r>
              <a:rPr spc="60" dirty="0"/>
              <a:t>Association</a:t>
            </a:r>
            <a:r>
              <a:rPr spc="-440" dirty="0"/>
              <a:t> </a:t>
            </a:r>
            <a:r>
              <a:rPr spc="85" dirty="0"/>
              <a:t>between</a:t>
            </a:r>
            <a:r>
              <a:rPr spc="-440" dirty="0"/>
              <a:t> </a:t>
            </a:r>
            <a:r>
              <a:rPr spc="60" dirty="0"/>
              <a:t>bone</a:t>
            </a:r>
            <a:r>
              <a:rPr spc="-440" dirty="0"/>
              <a:t> </a:t>
            </a:r>
            <a:r>
              <a:rPr spc="75" dirty="0"/>
              <a:t>marrow</a:t>
            </a:r>
            <a:r>
              <a:rPr spc="-440" dirty="0"/>
              <a:t> </a:t>
            </a:r>
            <a:r>
              <a:rPr spc="45" dirty="0"/>
              <a:t>activation</a:t>
            </a:r>
            <a:r>
              <a:rPr spc="-440" dirty="0"/>
              <a:t> </a:t>
            </a:r>
            <a:r>
              <a:rPr spc="5" dirty="0"/>
              <a:t>and</a:t>
            </a:r>
            <a:r>
              <a:rPr spc="-440" dirty="0"/>
              <a:t> </a:t>
            </a:r>
            <a:r>
              <a:rPr spc="25" dirty="0"/>
              <a:t>early</a:t>
            </a:r>
            <a:r>
              <a:rPr spc="-440" dirty="0"/>
              <a:t> </a:t>
            </a:r>
            <a:r>
              <a:rPr spc="70" dirty="0"/>
              <a:t>atherosclerosis</a:t>
            </a:r>
          </a:p>
        </p:txBody>
      </p:sp>
      <p:sp>
        <p:nvSpPr>
          <p:cNvPr id="5" name="object 5"/>
          <p:cNvSpPr txBox="1"/>
          <p:nvPr/>
        </p:nvSpPr>
        <p:spPr>
          <a:xfrm>
            <a:off x="1259257" y="8153408"/>
            <a:ext cx="15847060" cy="1687195"/>
          </a:xfrm>
          <a:prstGeom prst="rect">
            <a:avLst/>
          </a:prstGeom>
        </p:spPr>
        <p:txBody>
          <a:bodyPr vert="horz" wrap="square" lIns="0" tIns="11430" rIns="0" bIns="0" rtlCol="0">
            <a:spAutoFit/>
          </a:bodyPr>
          <a:lstStyle/>
          <a:p>
            <a:pPr marL="12700" marR="5080" algn="just">
              <a:lnSpc>
                <a:spcPct val="115999"/>
              </a:lnSpc>
              <a:spcBef>
                <a:spcPts val="90"/>
              </a:spcBef>
            </a:pPr>
            <a:r>
              <a:rPr sz="2350" spc="10" dirty="0">
                <a:solidFill>
                  <a:srgbClr val="05283C"/>
                </a:solidFill>
                <a:latin typeface="Lato"/>
                <a:cs typeface="Lato"/>
              </a:rPr>
              <a:t>Relationship </a:t>
            </a:r>
            <a:r>
              <a:rPr sz="2350" spc="15" dirty="0">
                <a:solidFill>
                  <a:srgbClr val="05283C"/>
                </a:solidFill>
                <a:latin typeface="Lato"/>
                <a:cs typeface="Lato"/>
              </a:rPr>
              <a:t>between bone marrow and </a:t>
            </a:r>
            <a:r>
              <a:rPr sz="2350" spc="10" dirty="0">
                <a:solidFill>
                  <a:srgbClr val="05283C"/>
                </a:solidFill>
                <a:latin typeface="Lato"/>
                <a:cs typeface="Lato"/>
              </a:rPr>
              <a:t>vascular 18F-fluorodeoxyglucose uptake. </a:t>
            </a:r>
            <a:r>
              <a:rPr sz="2350" spc="15" dirty="0">
                <a:solidFill>
                  <a:srgbClr val="05283C"/>
                </a:solidFill>
                <a:latin typeface="Lato"/>
                <a:cs typeface="Lato"/>
              </a:rPr>
              <a:t>The </a:t>
            </a:r>
            <a:r>
              <a:rPr sz="2350" spc="10" dirty="0">
                <a:solidFill>
                  <a:srgbClr val="05283C"/>
                </a:solidFill>
                <a:latin typeface="Lato"/>
                <a:cs typeface="Lato"/>
              </a:rPr>
              <a:t>left </a:t>
            </a:r>
            <a:r>
              <a:rPr sz="2350" spc="15" dirty="0">
                <a:solidFill>
                  <a:srgbClr val="05283C"/>
                </a:solidFill>
                <a:latin typeface="Lato"/>
                <a:cs typeface="Lato"/>
              </a:rPr>
              <a:t>and </a:t>
            </a:r>
            <a:r>
              <a:rPr sz="2350" spc="10" dirty="0">
                <a:solidFill>
                  <a:srgbClr val="05283C"/>
                </a:solidFill>
                <a:latin typeface="Lato"/>
                <a:cs typeface="Lato"/>
              </a:rPr>
              <a:t>right panels </a:t>
            </a:r>
            <a:r>
              <a:rPr sz="2350" spc="15" dirty="0">
                <a:solidFill>
                  <a:srgbClr val="05283C"/>
                </a:solidFill>
                <a:latin typeface="Lato"/>
                <a:cs typeface="Lato"/>
              </a:rPr>
              <a:t>show  </a:t>
            </a:r>
            <a:r>
              <a:rPr sz="2350" spc="10" dirty="0">
                <a:solidFill>
                  <a:srgbClr val="05283C"/>
                </a:solidFill>
                <a:latin typeface="Lato"/>
                <a:cs typeface="Lato"/>
              </a:rPr>
              <a:t>representative positron emission tomography/magnetic resonance imaging analysis of 18F-fluorodeoxyglucose uptake  in lumbar vertebrae </a:t>
            </a:r>
            <a:r>
              <a:rPr sz="2350" spc="15" dirty="0">
                <a:solidFill>
                  <a:srgbClr val="05283C"/>
                </a:solidFill>
                <a:latin typeface="Lato"/>
                <a:cs typeface="Lato"/>
              </a:rPr>
              <a:t>and </a:t>
            </a:r>
            <a:r>
              <a:rPr sz="2350" spc="10" dirty="0">
                <a:solidFill>
                  <a:srgbClr val="05283C"/>
                </a:solidFill>
                <a:latin typeface="Lato"/>
                <a:cs typeface="Lato"/>
              </a:rPr>
              <a:t>vascular tissue, respectively. </a:t>
            </a:r>
            <a:r>
              <a:rPr sz="2350" spc="15" dirty="0">
                <a:solidFill>
                  <a:srgbClr val="05283C"/>
                </a:solidFill>
                <a:latin typeface="Lato"/>
                <a:cs typeface="Lato"/>
              </a:rPr>
              <a:t>The </a:t>
            </a:r>
            <a:r>
              <a:rPr sz="2350" spc="10" dirty="0">
                <a:solidFill>
                  <a:srgbClr val="05283C"/>
                </a:solidFill>
                <a:latin typeface="Lato"/>
                <a:cs typeface="Lato"/>
              </a:rPr>
              <a:t>chart </a:t>
            </a:r>
            <a:r>
              <a:rPr sz="2350" spc="15" dirty="0">
                <a:solidFill>
                  <a:srgbClr val="05283C"/>
                </a:solidFill>
                <a:latin typeface="Lato"/>
                <a:cs typeface="Lato"/>
              </a:rPr>
              <a:t>shows </a:t>
            </a:r>
            <a:r>
              <a:rPr sz="2350" spc="10" dirty="0">
                <a:solidFill>
                  <a:srgbClr val="05283C"/>
                </a:solidFill>
                <a:latin typeface="Lato"/>
                <a:cs typeface="Lato"/>
              </a:rPr>
              <a:t>increases in the presence of vascular uptake (left  </a:t>
            </a:r>
            <a:r>
              <a:rPr sz="2350" i="1" spc="10" dirty="0">
                <a:solidFill>
                  <a:srgbClr val="05283C"/>
                </a:solidFill>
                <a:latin typeface="Lato"/>
                <a:cs typeface="Lato"/>
              </a:rPr>
              <a:t>Y</a:t>
            </a:r>
            <a:r>
              <a:rPr sz="2350" spc="10" dirty="0">
                <a:solidFill>
                  <a:srgbClr val="05283C"/>
                </a:solidFill>
                <a:latin typeface="Lato"/>
                <a:cs typeface="Lato"/>
              </a:rPr>
              <a:t>-axis) </a:t>
            </a:r>
            <a:r>
              <a:rPr sz="2350" spc="15" dirty="0">
                <a:solidFill>
                  <a:srgbClr val="05283C"/>
                </a:solidFill>
                <a:latin typeface="Lato"/>
                <a:cs typeface="Lato"/>
              </a:rPr>
              <a:t>and </a:t>
            </a:r>
            <a:r>
              <a:rPr sz="2350" spc="10" dirty="0">
                <a:solidFill>
                  <a:srgbClr val="05283C"/>
                </a:solidFill>
                <a:latin typeface="Lato"/>
                <a:cs typeface="Lato"/>
              </a:rPr>
              <a:t>in vascular-uptake </a:t>
            </a:r>
            <a:r>
              <a:rPr sz="2350" spc="15" dirty="0">
                <a:solidFill>
                  <a:srgbClr val="05283C"/>
                </a:solidFill>
                <a:latin typeface="Lato"/>
                <a:cs typeface="Lato"/>
              </a:rPr>
              <a:t>SUVmax </a:t>
            </a:r>
            <a:r>
              <a:rPr sz="2350" spc="10" dirty="0">
                <a:solidFill>
                  <a:srgbClr val="05283C"/>
                </a:solidFill>
                <a:latin typeface="Lato"/>
                <a:cs typeface="Lato"/>
              </a:rPr>
              <a:t>(right </a:t>
            </a:r>
            <a:r>
              <a:rPr sz="2350" i="1" spc="10" dirty="0">
                <a:solidFill>
                  <a:srgbClr val="05283C"/>
                </a:solidFill>
                <a:latin typeface="Lato"/>
                <a:cs typeface="Lato"/>
              </a:rPr>
              <a:t>Y</a:t>
            </a:r>
            <a:r>
              <a:rPr sz="2350" spc="10" dirty="0">
                <a:solidFill>
                  <a:srgbClr val="05283C"/>
                </a:solidFill>
                <a:latin typeface="Lato"/>
                <a:cs typeface="Lato"/>
              </a:rPr>
              <a:t>-axis) with increasing </a:t>
            </a:r>
            <a:r>
              <a:rPr sz="2350" spc="15" dirty="0">
                <a:solidFill>
                  <a:srgbClr val="05283C"/>
                </a:solidFill>
                <a:latin typeface="Lato"/>
                <a:cs typeface="Lato"/>
              </a:rPr>
              <a:t>bone marrow </a:t>
            </a:r>
            <a:r>
              <a:rPr sz="2350" spc="10" dirty="0">
                <a:solidFill>
                  <a:srgbClr val="05283C"/>
                </a:solidFill>
                <a:latin typeface="Lato"/>
                <a:cs typeface="Lato"/>
              </a:rPr>
              <a:t>uptake</a:t>
            </a:r>
            <a:r>
              <a:rPr sz="2350" spc="-50" dirty="0">
                <a:solidFill>
                  <a:srgbClr val="05283C"/>
                </a:solidFill>
                <a:latin typeface="Lato"/>
                <a:cs typeface="Lato"/>
              </a:rPr>
              <a:t> </a:t>
            </a:r>
            <a:r>
              <a:rPr sz="2350" spc="10" dirty="0">
                <a:solidFill>
                  <a:srgbClr val="05283C"/>
                </a:solidFill>
                <a:latin typeface="Lato"/>
                <a:cs typeface="Lato"/>
              </a:rPr>
              <a:t>quintile.</a:t>
            </a:r>
            <a:endParaRPr sz="2350">
              <a:latin typeface="Lato"/>
              <a:cs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867"/>
            <a:ext cx="18210530" cy="1101540"/>
          </a:xfrm>
          <a:custGeom>
            <a:avLst/>
            <a:gdLst/>
            <a:ahLst/>
            <a:cxnLst/>
            <a:rect l="l" t="t" r="r" b="b"/>
            <a:pathLst>
              <a:path w="18210530" h="2507615">
                <a:moveTo>
                  <a:pt x="17788852" y="2507454"/>
                </a:moveTo>
                <a:lnTo>
                  <a:pt x="421328" y="2507454"/>
                </a:lnTo>
                <a:lnTo>
                  <a:pt x="390563" y="2502863"/>
                </a:lnTo>
                <a:lnTo>
                  <a:pt x="344495" y="2491286"/>
                </a:lnTo>
                <a:lnTo>
                  <a:pt x="299877" y="2475307"/>
                </a:lnTo>
                <a:lnTo>
                  <a:pt x="257028" y="2455057"/>
                </a:lnTo>
                <a:lnTo>
                  <a:pt x="216266" y="2430668"/>
                </a:lnTo>
                <a:lnTo>
                  <a:pt x="177911" y="2402273"/>
                </a:lnTo>
                <a:lnTo>
                  <a:pt x="142280" y="2370002"/>
                </a:lnTo>
                <a:lnTo>
                  <a:pt x="110010" y="2334371"/>
                </a:lnTo>
                <a:lnTo>
                  <a:pt x="81615" y="2296017"/>
                </a:lnTo>
                <a:lnTo>
                  <a:pt x="57227" y="2255258"/>
                </a:lnTo>
                <a:lnTo>
                  <a:pt x="36977" y="2212413"/>
                </a:lnTo>
                <a:lnTo>
                  <a:pt x="20997" y="2167799"/>
                </a:lnTo>
                <a:lnTo>
                  <a:pt x="9420" y="2121734"/>
                </a:lnTo>
                <a:lnTo>
                  <a:pt x="2377" y="2074536"/>
                </a:lnTo>
                <a:lnTo>
                  <a:pt x="0" y="2026523"/>
                </a:lnTo>
                <a:lnTo>
                  <a:pt x="0" y="485789"/>
                </a:lnTo>
                <a:lnTo>
                  <a:pt x="2377" y="437775"/>
                </a:lnTo>
                <a:lnTo>
                  <a:pt x="9420" y="390574"/>
                </a:lnTo>
                <a:lnTo>
                  <a:pt x="20997" y="344504"/>
                </a:lnTo>
                <a:lnTo>
                  <a:pt x="36977" y="299884"/>
                </a:lnTo>
                <a:lnTo>
                  <a:pt x="57227" y="257033"/>
                </a:lnTo>
                <a:lnTo>
                  <a:pt x="81615" y="216270"/>
                </a:lnTo>
                <a:lnTo>
                  <a:pt x="110010" y="177913"/>
                </a:lnTo>
                <a:lnTo>
                  <a:pt x="142280" y="142280"/>
                </a:lnTo>
                <a:lnTo>
                  <a:pt x="177911" y="110009"/>
                </a:lnTo>
                <a:lnTo>
                  <a:pt x="216266" y="81614"/>
                </a:lnTo>
                <a:lnTo>
                  <a:pt x="257028" y="57225"/>
                </a:lnTo>
                <a:lnTo>
                  <a:pt x="299877" y="36975"/>
                </a:lnTo>
                <a:lnTo>
                  <a:pt x="344495" y="20996"/>
                </a:lnTo>
                <a:lnTo>
                  <a:pt x="390563" y="9419"/>
                </a:lnTo>
                <a:lnTo>
                  <a:pt x="437763" y="2376"/>
                </a:lnTo>
                <a:lnTo>
                  <a:pt x="485770" y="0"/>
                </a:lnTo>
                <a:lnTo>
                  <a:pt x="17724422" y="0"/>
                </a:lnTo>
                <a:lnTo>
                  <a:pt x="17772420" y="2376"/>
                </a:lnTo>
                <a:lnTo>
                  <a:pt x="17819614" y="9419"/>
                </a:lnTo>
                <a:lnTo>
                  <a:pt x="17865679" y="20996"/>
                </a:lnTo>
                <a:lnTo>
                  <a:pt x="17910295" y="36975"/>
                </a:lnTo>
                <a:lnTo>
                  <a:pt x="17953143" y="57225"/>
                </a:lnTo>
                <a:lnTo>
                  <a:pt x="17993905" y="81614"/>
                </a:lnTo>
                <a:lnTo>
                  <a:pt x="18032262" y="110009"/>
                </a:lnTo>
                <a:lnTo>
                  <a:pt x="18067895" y="142280"/>
                </a:lnTo>
                <a:lnTo>
                  <a:pt x="18100166" y="177913"/>
                </a:lnTo>
                <a:lnTo>
                  <a:pt x="18128561" y="216270"/>
                </a:lnTo>
                <a:lnTo>
                  <a:pt x="18152950" y="257033"/>
                </a:lnTo>
                <a:lnTo>
                  <a:pt x="18173200" y="299884"/>
                </a:lnTo>
                <a:lnTo>
                  <a:pt x="18189179" y="344504"/>
                </a:lnTo>
                <a:lnTo>
                  <a:pt x="18200756" y="390574"/>
                </a:lnTo>
                <a:lnTo>
                  <a:pt x="18207799" y="437775"/>
                </a:lnTo>
                <a:lnTo>
                  <a:pt x="18210176" y="485789"/>
                </a:lnTo>
                <a:lnTo>
                  <a:pt x="18210176" y="2026523"/>
                </a:lnTo>
                <a:lnTo>
                  <a:pt x="18207799" y="2074536"/>
                </a:lnTo>
                <a:lnTo>
                  <a:pt x="18200756" y="2121734"/>
                </a:lnTo>
                <a:lnTo>
                  <a:pt x="18189179" y="2167799"/>
                </a:lnTo>
                <a:lnTo>
                  <a:pt x="18173200" y="2212413"/>
                </a:lnTo>
                <a:lnTo>
                  <a:pt x="18152950" y="2255258"/>
                </a:lnTo>
                <a:lnTo>
                  <a:pt x="18128561" y="2296017"/>
                </a:lnTo>
                <a:lnTo>
                  <a:pt x="18100166" y="2334371"/>
                </a:lnTo>
                <a:lnTo>
                  <a:pt x="18067895" y="2370002"/>
                </a:lnTo>
                <a:lnTo>
                  <a:pt x="18032262" y="2402273"/>
                </a:lnTo>
                <a:lnTo>
                  <a:pt x="17993905" y="2430668"/>
                </a:lnTo>
                <a:lnTo>
                  <a:pt x="17953143" y="2455057"/>
                </a:lnTo>
                <a:lnTo>
                  <a:pt x="17910295" y="2475307"/>
                </a:lnTo>
                <a:lnTo>
                  <a:pt x="17865679" y="2491286"/>
                </a:lnTo>
                <a:lnTo>
                  <a:pt x="17819614" y="2502863"/>
                </a:lnTo>
                <a:lnTo>
                  <a:pt x="17788852" y="2507454"/>
                </a:lnTo>
                <a:close/>
              </a:path>
            </a:pathLst>
          </a:custGeom>
          <a:solidFill>
            <a:srgbClr val="FFFFFF"/>
          </a:solidFill>
        </p:spPr>
        <p:txBody>
          <a:bodyPr wrap="square" lIns="0" tIns="0" rIns="0" bIns="0" rtlCol="0"/>
          <a:lstStyle/>
          <a:p>
            <a:endParaRPr/>
          </a:p>
        </p:txBody>
      </p:sp>
      <p:sp>
        <p:nvSpPr>
          <p:cNvPr id="4" name="object 4"/>
          <p:cNvSpPr txBox="1">
            <a:spLocks noGrp="1"/>
          </p:cNvSpPr>
          <p:nvPr>
            <p:ph type="title"/>
          </p:nvPr>
        </p:nvSpPr>
        <p:spPr>
          <a:xfrm>
            <a:off x="7239000" y="336751"/>
            <a:ext cx="2641599" cy="665480"/>
          </a:xfrm>
          <a:prstGeom prst="rect">
            <a:avLst/>
          </a:prstGeom>
        </p:spPr>
        <p:txBody>
          <a:bodyPr vert="horz" wrap="square" lIns="0" tIns="12700" rIns="0" bIns="0" rtlCol="0">
            <a:spAutoFit/>
          </a:bodyPr>
          <a:lstStyle/>
          <a:p>
            <a:pPr marL="12700">
              <a:lnSpc>
                <a:spcPct val="100000"/>
              </a:lnSpc>
              <a:spcBef>
                <a:spcPts val="100"/>
              </a:spcBef>
            </a:pPr>
            <a:r>
              <a:rPr lang="en-US" spc="70" dirty="0"/>
              <a:t>RESULTS</a:t>
            </a:r>
            <a:endParaRPr spc="70" dirty="0"/>
          </a:p>
        </p:txBody>
      </p:sp>
      <p:sp>
        <p:nvSpPr>
          <p:cNvPr id="6" name="TextBox 5">
            <a:extLst>
              <a:ext uri="{FF2B5EF4-FFF2-40B4-BE49-F238E27FC236}">
                <a16:creationId xmlns:a16="http://schemas.microsoft.com/office/drawing/2014/main" id="{0AD27CC7-4C39-EE29-3E7E-42A6E31370C3}"/>
              </a:ext>
            </a:extLst>
          </p:cNvPr>
          <p:cNvSpPr txBox="1"/>
          <p:nvPr/>
        </p:nvSpPr>
        <p:spPr>
          <a:xfrm>
            <a:off x="1759688" y="2063124"/>
            <a:ext cx="3810000" cy="707886"/>
          </a:xfrm>
          <a:prstGeom prst="rect">
            <a:avLst/>
          </a:prstGeom>
          <a:noFill/>
        </p:spPr>
        <p:txBody>
          <a:bodyPr wrap="square" rtlCol="0">
            <a:spAutoFit/>
          </a:bodyPr>
          <a:lstStyle/>
          <a:p>
            <a:r>
              <a:rPr lang="en-US" sz="4000" u="sng" dirty="0"/>
              <a:t>BM Activation</a:t>
            </a:r>
          </a:p>
        </p:txBody>
      </p:sp>
      <p:pic>
        <p:nvPicPr>
          <p:cNvPr id="8" name="Graphic 7" descr="Back with solid fill">
            <a:extLst>
              <a:ext uri="{FF2B5EF4-FFF2-40B4-BE49-F238E27FC236}">
                <a16:creationId xmlns:a16="http://schemas.microsoft.com/office/drawing/2014/main" id="{7D70EDCB-84A5-9706-99C5-BDBE1CFF78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24600" y="993447"/>
            <a:ext cx="914400" cy="914400"/>
          </a:xfrm>
          <a:prstGeom prst="rect">
            <a:avLst/>
          </a:prstGeom>
        </p:spPr>
      </p:pic>
      <p:pic>
        <p:nvPicPr>
          <p:cNvPr id="9" name="Graphic 8" descr="Back with solid fill">
            <a:extLst>
              <a:ext uri="{FF2B5EF4-FFF2-40B4-BE49-F238E27FC236}">
                <a16:creationId xmlns:a16="http://schemas.microsoft.com/office/drawing/2014/main" id="{5B3E84EB-87FA-420C-7A13-87F3757A81F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24600" y="2085272"/>
            <a:ext cx="914400" cy="914400"/>
          </a:xfrm>
          <a:prstGeom prst="rect">
            <a:avLst/>
          </a:prstGeom>
        </p:spPr>
      </p:pic>
      <p:pic>
        <p:nvPicPr>
          <p:cNvPr id="10" name="Graphic 9" descr="Back with solid fill">
            <a:extLst>
              <a:ext uri="{FF2B5EF4-FFF2-40B4-BE49-F238E27FC236}">
                <a16:creationId xmlns:a16="http://schemas.microsoft.com/office/drawing/2014/main" id="{FBCAA802-5D28-9A86-47E1-9A88D43881C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24600" y="3415098"/>
            <a:ext cx="914400" cy="914400"/>
          </a:xfrm>
          <a:prstGeom prst="rect">
            <a:avLst/>
          </a:prstGeom>
        </p:spPr>
      </p:pic>
      <p:sp>
        <p:nvSpPr>
          <p:cNvPr id="11" name="TextBox 10">
            <a:extLst>
              <a:ext uri="{FF2B5EF4-FFF2-40B4-BE49-F238E27FC236}">
                <a16:creationId xmlns:a16="http://schemas.microsoft.com/office/drawing/2014/main" id="{3A9170E8-39BC-0CDD-5933-60C1A3D30B23}"/>
              </a:ext>
            </a:extLst>
          </p:cNvPr>
          <p:cNvSpPr txBox="1"/>
          <p:nvPr/>
        </p:nvSpPr>
        <p:spPr>
          <a:xfrm>
            <a:off x="7243011" y="1090943"/>
            <a:ext cx="10120423" cy="830997"/>
          </a:xfrm>
          <a:prstGeom prst="rect">
            <a:avLst/>
          </a:prstGeom>
          <a:noFill/>
        </p:spPr>
        <p:txBody>
          <a:bodyPr wrap="square" rtlCol="0">
            <a:spAutoFit/>
          </a:bodyPr>
          <a:lstStyle/>
          <a:p>
            <a:r>
              <a:rPr lang="en-IN" sz="2400" b="1" i="0" u="none" strike="noStrike" dirty="0">
                <a:solidFill>
                  <a:srgbClr val="2A2A2A"/>
                </a:solidFill>
                <a:effectLst/>
                <a:latin typeface="Merriweather" pitchFamily="2" charset="77"/>
              </a:rPr>
              <a:t>is associated with </a:t>
            </a:r>
            <a:r>
              <a:rPr lang="en-IN" sz="2400" b="1" i="0" u="none" strike="noStrike" dirty="0" err="1">
                <a:solidFill>
                  <a:srgbClr val="2A2A2A"/>
                </a:solidFill>
                <a:effectLst/>
                <a:latin typeface="Merriweather" pitchFamily="2" charset="77"/>
              </a:rPr>
              <a:t>MetS</a:t>
            </a:r>
            <a:r>
              <a:rPr lang="en-IN" sz="2400" b="1" i="0" u="none" strike="noStrike" dirty="0">
                <a:solidFill>
                  <a:srgbClr val="2A2A2A"/>
                </a:solidFill>
                <a:effectLst/>
                <a:latin typeface="Merriweather" pitchFamily="2" charset="77"/>
              </a:rPr>
              <a:t> and its individual components, as well as with elevated numbers of leucocytes, and systemic inflammation</a:t>
            </a:r>
            <a:endParaRPr lang="en-US" sz="2400" b="1" dirty="0"/>
          </a:p>
        </p:txBody>
      </p:sp>
      <p:sp>
        <p:nvSpPr>
          <p:cNvPr id="12" name="TextBox 11">
            <a:extLst>
              <a:ext uri="{FF2B5EF4-FFF2-40B4-BE49-F238E27FC236}">
                <a16:creationId xmlns:a16="http://schemas.microsoft.com/office/drawing/2014/main" id="{13E3438D-A8A3-30E6-B614-CC6475DA5684}"/>
              </a:ext>
            </a:extLst>
          </p:cNvPr>
          <p:cNvSpPr txBox="1"/>
          <p:nvPr/>
        </p:nvSpPr>
        <p:spPr>
          <a:xfrm>
            <a:off x="7239000" y="2085272"/>
            <a:ext cx="10349024" cy="1200329"/>
          </a:xfrm>
          <a:prstGeom prst="rect">
            <a:avLst/>
          </a:prstGeom>
          <a:noFill/>
        </p:spPr>
        <p:txBody>
          <a:bodyPr wrap="square" rtlCol="0">
            <a:spAutoFit/>
          </a:bodyPr>
          <a:lstStyle/>
          <a:p>
            <a:r>
              <a:rPr lang="en-IN" sz="2400" b="1" i="0" u="none" strike="noStrike" dirty="0">
                <a:solidFill>
                  <a:srgbClr val="2A2A2A"/>
                </a:solidFill>
                <a:effectLst/>
                <a:latin typeface="Merriweather" pitchFamily="2" charset="77"/>
              </a:rPr>
              <a:t>is associated with high arterial metabolic activity (high arterial </a:t>
            </a:r>
            <a:r>
              <a:rPr lang="en-IN" sz="2400" b="1" i="0" u="none" strike="noStrike" baseline="30000" dirty="0">
                <a:solidFill>
                  <a:srgbClr val="2A2A2A"/>
                </a:solidFill>
                <a:effectLst/>
                <a:latin typeface="Source Sans Pro" panose="020B0503030403020204" pitchFamily="34" charset="0"/>
              </a:rPr>
              <a:t>18</a:t>
            </a:r>
            <a:r>
              <a:rPr lang="en-IN" sz="2400" b="1" i="0" u="none" strike="noStrike" dirty="0">
                <a:solidFill>
                  <a:srgbClr val="2A2A2A"/>
                </a:solidFill>
                <a:effectLst/>
                <a:latin typeface="Merriweather" pitchFamily="2" charset="77"/>
              </a:rPr>
              <a:t>F-FDG uptake), a surrogate for macrophage infiltration (i.e. the precursor of atherosclerosis)</a:t>
            </a:r>
            <a:endParaRPr lang="en-US" sz="2400" b="1" dirty="0"/>
          </a:p>
        </p:txBody>
      </p:sp>
      <p:sp>
        <p:nvSpPr>
          <p:cNvPr id="13" name="TextBox 12">
            <a:extLst>
              <a:ext uri="{FF2B5EF4-FFF2-40B4-BE49-F238E27FC236}">
                <a16:creationId xmlns:a16="http://schemas.microsoft.com/office/drawing/2014/main" id="{B8FAA0AA-04DC-DA80-0971-7AEB4200AF86}"/>
              </a:ext>
            </a:extLst>
          </p:cNvPr>
          <p:cNvSpPr txBox="1"/>
          <p:nvPr/>
        </p:nvSpPr>
        <p:spPr>
          <a:xfrm>
            <a:off x="7243011" y="3425124"/>
            <a:ext cx="10120423" cy="1200329"/>
          </a:xfrm>
          <a:prstGeom prst="rect">
            <a:avLst/>
          </a:prstGeom>
          <a:noFill/>
        </p:spPr>
        <p:txBody>
          <a:bodyPr wrap="square" rtlCol="0">
            <a:spAutoFit/>
          </a:bodyPr>
          <a:lstStyle/>
          <a:p>
            <a:r>
              <a:rPr lang="en-IN" sz="2400" b="1" i="0" u="none" strike="noStrike" dirty="0">
                <a:solidFill>
                  <a:srgbClr val="2A2A2A"/>
                </a:solidFill>
                <a:effectLst/>
                <a:latin typeface="Merriweather" pitchFamily="2" charset="77"/>
              </a:rPr>
              <a:t>the association between BM activation and </a:t>
            </a:r>
            <a:r>
              <a:rPr lang="en-IN" sz="2400" b="1" i="0" u="none" strike="noStrike" dirty="0" err="1">
                <a:solidFill>
                  <a:srgbClr val="2A2A2A"/>
                </a:solidFill>
                <a:effectLst/>
                <a:latin typeface="Merriweather" pitchFamily="2" charset="77"/>
              </a:rPr>
              <a:t>MetS</a:t>
            </a:r>
            <a:r>
              <a:rPr lang="en-IN" sz="2400" b="1" i="0" u="none" strike="noStrike" dirty="0">
                <a:solidFill>
                  <a:srgbClr val="2A2A2A"/>
                </a:solidFill>
                <a:effectLst/>
                <a:latin typeface="Merriweather" pitchFamily="2" charset="77"/>
              </a:rPr>
              <a:t>, and between BM activation and arterial </a:t>
            </a:r>
            <a:r>
              <a:rPr lang="en-IN" sz="2400" b="1" i="0" u="none" strike="noStrike" baseline="30000" dirty="0">
                <a:solidFill>
                  <a:srgbClr val="2A2A2A"/>
                </a:solidFill>
                <a:effectLst/>
                <a:latin typeface="Source Sans Pro" panose="020B0503030403020204" pitchFamily="34" charset="0"/>
              </a:rPr>
              <a:t>18</a:t>
            </a:r>
            <a:r>
              <a:rPr lang="en-IN" sz="2400" b="1" i="0" u="none" strike="noStrike" dirty="0">
                <a:solidFill>
                  <a:srgbClr val="2A2A2A"/>
                </a:solidFill>
                <a:effectLst/>
                <a:latin typeface="Merriweather" pitchFamily="2" charset="77"/>
              </a:rPr>
              <a:t>F-FDG uptake is maintained even in the absence of systemic inflammation</a:t>
            </a:r>
            <a:endParaRPr lang="en-US" sz="2400" b="1" dirty="0"/>
          </a:p>
        </p:txBody>
      </p:sp>
      <p:pic>
        <p:nvPicPr>
          <p:cNvPr id="14" name="Graphic 13" descr="Back with solid fill">
            <a:extLst>
              <a:ext uri="{FF2B5EF4-FFF2-40B4-BE49-F238E27FC236}">
                <a16:creationId xmlns:a16="http://schemas.microsoft.com/office/drawing/2014/main" id="{FD447645-015B-64AB-EA3E-2A40BE47E76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24600" y="4608911"/>
            <a:ext cx="914400" cy="914400"/>
          </a:xfrm>
          <a:prstGeom prst="rect">
            <a:avLst/>
          </a:prstGeom>
        </p:spPr>
      </p:pic>
      <p:sp>
        <p:nvSpPr>
          <p:cNvPr id="15" name="TextBox 14">
            <a:extLst>
              <a:ext uri="{FF2B5EF4-FFF2-40B4-BE49-F238E27FC236}">
                <a16:creationId xmlns:a16="http://schemas.microsoft.com/office/drawing/2014/main" id="{1A2022D9-23AD-8EE9-7E7D-90045EFF90BD}"/>
              </a:ext>
            </a:extLst>
          </p:cNvPr>
          <p:cNvSpPr txBox="1"/>
          <p:nvPr/>
        </p:nvSpPr>
        <p:spPr>
          <a:xfrm>
            <a:off x="7247022" y="4604817"/>
            <a:ext cx="10568765" cy="1569660"/>
          </a:xfrm>
          <a:prstGeom prst="rect">
            <a:avLst/>
          </a:prstGeom>
          <a:noFill/>
        </p:spPr>
        <p:txBody>
          <a:bodyPr wrap="square" rtlCol="0">
            <a:spAutoFit/>
          </a:bodyPr>
          <a:lstStyle/>
          <a:p>
            <a:r>
              <a:rPr lang="en-IN" sz="2400" b="1" i="0" u="none" strike="noStrike" dirty="0">
                <a:solidFill>
                  <a:srgbClr val="2A2A2A"/>
                </a:solidFill>
                <a:effectLst/>
                <a:latin typeface="Merriweather" pitchFamily="2" charset="77"/>
              </a:rPr>
              <a:t>co-occurring BM activation and vascular </a:t>
            </a:r>
            <a:r>
              <a:rPr lang="en-IN" sz="2400" b="1" i="0" u="none" strike="noStrike" baseline="30000" dirty="0">
                <a:solidFill>
                  <a:srgbClr val="2A2A2A"/>
                </a:solidFill>
                <a:effectLst/>
                <a:latin typeface="Source Sans Pro" panose="020B0503030403020204" pitchFamily="34" charset="0"/>
              </a:rPr>
              <a:t>18</a:t>
            </a:r>
            <a:r>
              <a:rPr lang="en-IN" sz="2400" b="1" i="0" u="none" strike="noStrike" dirty="0">
                <a:solidFill>
                  <a:srgbClr val="2A2A2A"/>
                </a:solidFill>
                <a:effectLst/>
                <a:latin typeface="Merriweather" pitchFamily="2" charset="77"/>
              </a:rPr>
              <a:t>F-FDG uptake were significantly associated with more advanced stages of atherosclerosis (higher plaque prevalence, number of plaques, and plaque burden). </a:t>
            </a:r>
            <a:endParaRPr lang="en-US" sz="2400" b="1" dirty="0"/>
          </a:p>
        </p:txBody>
      </p:sp>
      <p:sp>
        <p:nvSpPr>
          <p:cNvPr id="17" name="TextBox 16">
            <a:extLst>
              <a:ext uri="{FF2B5EF4-FFF2-40B4-BE49-F238E27FC236}">
                <a16:creationId xmlns:a16="http://schemas.microsoft.com/office/drawing/2014/main" id="{D64C8A2B-2A11-8EC4-1FA2-17DD0880BA24}"/>
              </a:ext>
            </a:extLst>
          </p:cNvPr>
          <p:cNvSpPr txBox="1"/>
          <p:nvPr/>
        </p:nvSpPr>
        <p:spPr>
          <a:xfrm>
            <a:off x="6781800" y="7003405"/>
            <a:ext cx="4114800"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CONCLUSION</a:t>
            </a:r>
          </a:p>
        </p:txBody>
      </p:sp>
      <p:sp>
        <p:nvSpPr>
          <p:cNvPr id="18" name="TextBox 17">
            <a:extLst>
              <a:ext uri="{FF2B5EF4-FFF2-40B4-BE49-F238E27FC236}">
                <a16:creationId xmlns:a16="http://schemas.microsoft.com/office/drawing/2014/main" id="{7C93C6DC-679F-BEF0-0DD6-066CEC7D64D8}"/>
              </a:ext>
            </a:extLst>
          </p:cNvPr>
          <p:cNvSpPr txBox="1"/>
          <p:nvPr/>
        </p:nvSpPr>
        <p:spPr>
          <a:xfrm>
            <a:off x="990600" y="7734299"/>
            <a:ext cx="16372834" cy="1569660"/>
          </a:xfrm>
          <a:prstGeom prst="rect">
            <a:avLst/>
          </a:prstGeom>
          <a:noFill/>
        </p:spPr>
        <p:txBody>
          <a:bodyPr wrap="square" rtlCol="0">
            <a:spAutoFit/>
          </a:bodyPr>
          <a:lstStyle/>
          <a:p>
            <a:pPr algn="just"/>
            <a:r>
              <a:rPr lang="en-IN" sz="2400" i="0" u="none" strike="noStrike" dirty="0">
                <a:solidFill>
                  <a:srgbClr val="2A2A2A"/>
                </a:solidFill>
                <a:effectLst/>
                <a:latin typeface="Source Sans Pro" panose="020B0503030403020204" pitchFamily="34" charset="0"/>
                <a:ea typeface="Source Sans Pro" panose="020B0503030403020204" pitchFamily="34" charset="0"/>
              </a:rPr>
              <a:t>In apparently healthy individuals, BM </a:t>
            </a:r>
            <a:r>
              <a:rPr lang="en-IN" sz="2400" i="0" u="none" strike="noStrike" baseline="30000" dirty="0">
                <a:solidFill>
                  <a:srgbClr val="2A2A2A"/>
                </a:solidFill>
                <a:effectLst/>
                <a:latin typeface="Source Sans Pro" panose="020B0503030403020204" pitchFamily="34" charset="0"/>
                <a:ea typeface="Source Sans Pro" panose="020B0503030403020204" pitchFamily="34" charset="0"/>
              </a:rPr>
              <a:t>18</a:t>
            </a:r>
            <a:r>
              <a:rPr lang="en-IN" sz="2400" i="0" u="none" strike="noStrike" dirty="0">
                <a:solidFill>
                  <a:srgbClr val="2A2A2A"/>
                </a:solidFill>
                <a:effectLst/>
                <a:latin typeface="Source Sans Pro" panose="020B0503030403020204" pitchFamily="34" charset="0"/>
                <a:ea typeface="Source Sans Pro" panose="020B0503030403020204" pitchFamily="34" charset="0"/>
              </a:rPr>
              <a:t>F-FDG uptake is associated with </a:t>
            </a:r>
            <a:r>
              <a:rPr lang="en-IN" sz="2400" i="0" u="none" strike="noStrike" dirty="0" err="1">
                <a:solidFill>
                  <a:srgbClr val="2A2A2A"/>
                </a:solidFill>
                <a:effectLst/>
                <a:latin typeface="Source Sans Pro" panose="020B0503030403020204" pitchFamily="34" charset="0"/>
                <a:ea typeface="Source Sans Pro" panose="020B0503030403020204" pitchFamily="34" charset="0"/>
              </a:rPr>
              <a:t>MetS</a:t>
            </a:r>
            <a:r>
              <a:rPr lang="en-IN" sz="2400" i="0" u="none" strike="noStrike" dirty="0">
                <a:solidFill>
                  <a:srgbClr val="2A2A2A"/>
                </a:solidFill>
                <a:effectLst/>
                <a:latin typeface="Source Sans Pro" panose="020B0503030403020204" pitchFamily="34" charset="0"/>
                <a:ea typeface="Source Sans Pro" panose="020B0503030403020204" pitchFamily="34" charset="0"/>
              </a:rPr>
              <a:t> and its components, even in the absence of systemic inflammation, and with elevated counts of circulating leucocytes. Bone marrow activation is associated with early atherosclerosis, characterized by high arterial metabolic activity. Bone marrow activation appears to be an early phenomenon in atherosclerosis development.</a:t>
            </a:r>
            <a:endParaRPr lang="en-US" sz="2400"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482776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TotalTime>
  <Words>616</Words>
  <Application>Microsoft Macintosh PowerPoint</Application>
  <PresentationFormat>Custom</PresentationFormat>
  <Paragraphs>21</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Calibri</vt:lpstr>
      <vt:lpstr>Lato</vt:lpstr>
      <vt:lpstr>Merriweather</vt:lpstr>
      <vt:lpstr>Source Sans Pro</vt:lpstr>
      <vt:lpstr>Times New Roman</vt:lpstr>
      <vt:lpstr>Office Theme</vt:lpstr>
      <vt:lpstr>Bone marrow activation in response to  metabolic syndrome and early atherosclerosis</vt:lpstr>
      <vt:lpstr>Factors leading to atherosclerotic process</vt:lpstr>
      <vt:lpstr>Baseline characteristics of subjects in relation to bone marrow activation</vt:lpstr>
      <vt:lpstr>Baseline characteristics of subjects in relation to bone marrow activation</vt:lpstr>
      <vt:lpstr>Association between bone marrow activation and early atherosclerosis</vt:lpstr>
      <vt:lpstr>RESULTS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Bone marrow activation in response to metabolic syndrome and early atherosclerosis</dc:title>
  <dc:creator>Pooja Katoch</dc:creator>
  <cp:keywords>DAFZPO0Ox1E,BAE6BIclRcU</cp:keywords>
  <cp:lastModifiedBy>Pooja katoch</cp:lastModifiedBy>
  <cp:revision>2</cp:revision>
  <dcterms:created xsi:type="dcterms:W3CDTF">2023-02-01T16:25:02Z</dcterms:created>
  <dcterms:modified xsi:type="dcterms:W3CDTF">2023-02-07T11:33:33Z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2023-01-31T00:00:00Z</vt:filetime>
  </property>
  <property fmtid="{D5CDD505-2E9C-101B-9397-08002B2CF9AE}" pid="3" name="Creator">
    <vt:lpwstr>Canva</vt:lpwstr>
  </property>
  <property fmtid="{D5CDD505-2E9C-101B-9397-08002B2CF9AE}" pid="4" name="LastSaved">
    <vt:filetime>2023-02-01T00:00:00Z</vt:filetime>
  </property>
</Properties>
</file>